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4532" r:id="rId3"/>
    <p:sldId id="257" r:id="rId4"/>
    <p:sldId id="4516" r:id="rId5"/>
    <p:sldId id="4529" r:id="rId6"/>
    <p:sldId id="4530" r:id="rId7"/>
    <p:sldId id="4531" r:id="rId8"/>
    <p:sldId id="4522" r:id="rId9"/>
    <p:sldId id="4527" r:id="rId10"/>
    <p:sldId id="452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6AAA4-AF50-C6F7-10AF-F02A55C80ACF}" name="Danielle McCreedy" initials="" userId="S::danielle@ineqe.com::6e08d5d3-b0df-43fa-b913-f915dac6f516" providerId="AD"/>
  <p188:author id="{E90273BA-6BE0-5BFC-E7D0-DB0D832C6C09}" name="Niamh Doran" initials="" userId="S::niamh.doran@ineqe.com::7c326496-c300-4085-acce-5456478440f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D1B30"/>
    <a:srgbClr val="DA3632"/>
    <a:srgbClr val="69A0E7"/>
    <a:srgbClr val="FBD13D"/>
    <a:srgbClr val="2F9E43"/>
    <a:srgbClr val="222C56"/>
    <a:srgbClr val="1E3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38CB9-706A-443B-9B0D-4B73A611B40A}" v="14" dt="2025-08-14T08:31:05.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95"/>
    <p:restoredTop sz="89524"/>
  </p:normalViewPr>
  <p:slideViewPr>
    <p:cSldViewPr snapToGrid="0">
      <p:cViewPr>
        <p:scale>
          <a:sx n="95" d="100"/>
          <a:sy n="95" d="100"/>
        </p:scale>
        <p:origin x="2408" y="592"/>
      </p:cViewPr>
      <p:guideLst/>
    </p:cSldViewPr>
  </p:slideViewPr>
  <p:notesTextViewPr>
    <p:cViewPr>
      <p:scale>
        <a:sx n="110" d="100"/>
        <a:sy n="110" d="100"/>
      </p:scale>
      <p:origin x="0" y="0"/>
    </p:cViewPr>
  </p:notesTextViewPr>
  <p:notesViewPr>
    <p:cSldViewPr snapToGrid="0">
      <p:cViewPr varScale="1">
        <p:scale>
          <a:sx n="171" d="100"/>
          <a:sy n="171" d="100"/>
        </p:scale>
        <p:origin x="6552"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amh Doran" userId="23I1LM8vZX7Gw6qjeTqqaqlnV5AeGRJaMxsVte+BjTg=" providerId="None" clId="Web-{79238CB9-706A-443B-9B0D-4B73A611B40A}"/>
    <pc:docChg chg="modSld">
      <pc:chgData name="Niamh Doran" userId="23I1LM8vZX7Gw6qjeTqqaqlnV5AeGRJaMxsVte+BjTg=" providerId="None" clId="Web-{79238CB9-706A-443B-9B0D-4B73A611B40A}" dt="2025-08-14T08:31:05.131" v="9" actId="20577"/>
      <pc:docMkLst>
        <pc:docMk/>
      </pc:docMkLst>
      <pc:sldChg chg="modNotes">
        <pc:chgData name="Niamh Doran" userId="23I1LM8vZX7Gw6qjeTqqaqlnV5AeGRJaMxsVte+BjTg=" providerId="None" clId="Web-{79238CB9-706A-443B-9B0D-4B73A611B40A}" dt="2025-08-14T08:29:58.129" v="0"/>
        <pc:sldMkLst>
          <pc:docMk/>
          <pc:sldMk cId="2961245735" sldId="4516"/>
        </pc:sldMkLst>
      </pc:sldChg>
      <pc:sldChg chg="modSp">
        <pc:chgData name="Niamh Doran" userId="23I1LM8vZX7Gw6qjeTqqaqlnV5AeGRJaMxsVte+BjTg=" providerId="None" clId="Web-{79238CB9-706A-443B-9B0D-4B73A611B40A}" dt="2025-08-14T08:30:26.083" v="4" actId="20577"/>
        <pc:sldMkLst>
          <pc:docMk/>
          <pc:sldMk cId="3726763047" sldId="4529"/>
        </pc:sldMkLst>
        <pc:spChg chg="mod">
          <ac:chgData name="Niamh Doran" userId="23I1LM8vZX7Gw6qjeTqqaqlnV5AeGRJaMxsVte+BjTg=" providerId="None" clId="Web-{79238CB9-706A-443B-9B0D-4B73A611B40A}" dt="2025-08-14T08:30:26.083" v="4" actId="20577"/>
          <ac:spMkLst>
            <pc:docMk/>
            <pc:sldMk cId="3726763047" sldId="4529"/>
            <ac:spMk id="11" creationId="{C566E5B8-2B78-8F50-C904-E211BA309FA0}"/>
          </ac:spMkLst>
        </pc:spChg>
        <pc:spChg chg="mod">
          <ac:chgData name="Niamh Doran" userId="23I1LM8vZX7Gw6qjeTqqaqlnV5AeGRJaMxsVte+BjTg=" providerId="None" clId="Web-{79238CB9-706A-443B-9B0D-4B73A611B40A}" dt="2025-08-14T08:30:21.224" v="2" actId="20577"/>
          <ac:spMkLst>
            <pc:docMk/>
            <pc:sldMk cId="3726763047" sldId="4529"/>
            <ac:spMk id="12" creationId="{5160C54A-4354-806D-6F1D-DAE8050EF479}"/>
          </ac:spMkLst>
        </pc:spChg>
      </pc:sldChg>
      <pc:sldChg chg="modSp">
        <pc:chgData name="Niamh Doran" userId="23I1LM8vZX7Gw6qjeTqqaqlnV5AeGRJaMxsVte+BjTg=" providerId="None" clId="Web-{79238CB9-706A-443B-9B0D-4B73A611B40A}" dt="2025-08-14T08:30:53.131" v="7" actId="20577"/>
        <pc:sldMkLst>
          <pc:docMk/>
          <pc:sldMk cId="2274012210" sldId="4530"/>
        </pc:sldMkLst>
        <pc:spChg chg="mod">
          <ac:chgData name="Niamh Doran" userId="23I1LM8vZX7Gw6qjeTqqaqlnV5AeGRJaMxsVte+BjTg=" providerId="None" clId="Web-{79238CB9-706A-443B-9B0D-4B73A611B40A}" dt="2025-08-14T08:30:39.146" v="5" actId="20577"/>
          <ac:spMkLst>
            <pc:docMk/>
            <pc:sldMk cId="2274012210" sldId="4530"/>
            <ac:spMk id="4" creationId="{0264706B-E5E0-0280-AA9C-4C5743D33E0D}"/>
          </ac:spMkLst>
        </pc:spChg>
        <pc:spChg chg="mod">
          <ac:chgData name="Niamh Doran" userId="23I1LM8vZX7Gw6qjeTqqaqlnV5AeGRJaMxsVte+BjTg=" providerId="None" clId="Web-{79238CB9-706A-443B-9B0D-4B73A611B40A}" dt="2025-08-14T08:30:53.131" v="7" actId="20577"/>
          <ac:spMkLst>
            <pc:docMk/>
            <pc:sldMk cId="2274012210" sldId="4530"/>
            <ac:spMk id="5" creationId="{F87138C4-6FC9-A316-33AA-E1E049E0DD8D}"/>
          </ac:spMkLst>
        </pc:spChg>
      </pc:sldChg>
      <pc:sldChg chg="modSp">
        <pc:chgData name="Niamh Doran" userId="23I1LM8vZX7Gw6qjeTqqaqlnV5AeGRJaMxsVte+BjTg=" providerId="None" clId="Web-{79238CB9-706A-443B-9B0D-4B73A611B40A}" dt="2025-08-14T08:31:05.131" v="9" actId="20577"/>
        <pc:sldMkLst>
          <pc:docMk/>
          <pc:sldMk cId="3668619674" sldId="4531"/>
        </pc:sldMkLst>
        <pc:spChg chg="mod">
          <ac:chgData name="Niamh Doran" userId="23I1LM8vZX7Gw6qjeTqqaqlnV5AeGRJaMxsVte+BjTg=" providerId="None" clId="Web-{79238CB9-706A-443B-9B0D-4B73A611B40A}" dt="2025-08-14T08:31:05.131" v="9" actId="20577"/>
          <ac:spMkLst>
            <pc:docMk/>
            <pc:sldMk cId="3668619674" sldId="4531"/>
            <ac:spMk id="12" creationId="{58DA4188-0297-BEFF-0A4F-6EC224AB601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65E5A3-A58E-8768-A0A1-FA642D21771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E79CAB-0CE0-B233-396C-9F1CD423EB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572AA-E241-874D-88E7-EB909E723D4E}" type="datetimeFigureOut">
              <a:rPr lang="en-GB" smtClean="0"/>
              <a:t>14/08/2025</a:t>
            </a:fld>
            <a:endParaRPr lang="en-GB"/>
          </a:p>
        </p:txBody>
      </p:sp>
      <p:sp>
        <p:nvSpPr>
          <p:cNvPr id="4" name="Footer Placeholder 3">
            <a:extLst>
              <a:ext uri="{FF2B5EF4-FFF2-40B4-BE49-F238E27FC236}">
                <a16:creationId xmlns:a16="http://schemas.microsoft.com/office/drawing/2014/main" id="{F1D1952F-1D72-AF00-5172-4068A467DE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96E16A3-5D1F-9DCB-9D87-9B8BEB6B6F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69FA36-4BBF-994B-95BA-FE6A1C1CAB08}" type="slidenum">
              <a:rPr lang="en-GB" smtClean="0"/>
              <a:t>‹#›</a:t>
            </a:fld>
            <a:endParaRPr lang="en-GB"/>
          </a:p>
        </p:txBody>
      </p:sp>
    </p:spTree>
    <p:extLst>
      <p:ext uri="{BB962C8B-B14F-4D97-AF65-F5344CB8AC3E}">
        <p14:creationId xmlns:p14="http://schemas.microsoft.com/office/powerpoint/2010/main" val="1716896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A21D5-0E73-1A40-A4A6-A3922424CB4E}" type="datetimeFigureOut">
              <a:rPr lang="en-US" smtClean="0"/>
              <a:t>8/14/25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CD9BD-02D5-5249-8CDE-64AD3A327A0B}" type="slidenum">
              <a:rPr lang="en-US" smtClean="0"/>
              <a:t>‹#›</a:t>
            </a:fld>
            <a:endParaRPr lang="en-US"/>
          </a:p>
        </p:txBody>
      </p:sp>
    </p:spTree>
    <p:extLst>
      <p:ext uri="{BB962C8B-B14F-4D97-AF65-F5344CB8AC3E}">
        <p14:creationId xmlns:p14="http://schemas.microsoft.com/office/powerpoint/2010/main" val="203613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7CD9BD-02D5-5249-8CDE-64AD3A327A0B}" type="slidenum">
              <a:rPr lang="en-US" smtClean="0"/>
              <a:t>1</a:t>
            </a:fld>
            <a:endParaRPr lang="en-US"/>
          </a:p>
        </p:txBody>
      </p:sp>
    </p:spTree>
    <p:extLst>
      <p:ext uri="{BB962C8B-B14F-4D97-AF65-F5344CB8AC3E}">
        <p14:creationId xmlns:p14="http://schemas.microsoft.com/office/powerpoint/2010/main" val="372173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BC7CD9BD-02D5-5249-8CDE-64AD3A327A0B}" type="slidenum">
              <a:rPr lang="en-US" smtClean="0"/>
              <a:t>3</a:t>
            </a:fld>
            <a:endParaRPr lang="en-US"/>
          </a:p>
        </p:txBody>
      </p:sp>
    </p:spTree>
    <p:extLst>
      <p:ext uri="{BB962C8B-B14F-4D97-AF65-F5344CB8AC3E}">
        <p14:creationId xmlns:p14="http://schemas.microsoft.com/office/powerpoint/2010/main" val="201542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CD9BD-02D5-5249-8CDE-64AD3A327A0B}" type="slidenum">
              <a:rPr lang="en-US" smtClean="0"/>
              <a:t>4</a:t>
            </a:fld>
            <a:endParaRPr lang="en-US"/>
          </a:p>
        </p:txBody>
      </p:sp>
    </p:spTree>
    <p:extLst>
      <p:ext uri="{BB962C8B-B14F-4D97-AF65-F5344CB8AC3E}">
        <p14:creationId xmlns:p14="http://schemas.microsoft.com/office/powerpoint/2010/main" val="466087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chemeClr val="bg1"/>
                </a:solidFill>
              </a:rPr>
              <a:t>The aim is not to instil fear but to provide staff with the knowledge to identify potential risks and address them through education and communication.</a:t>
            </a:r>
            <a:endParaRPr lang="en-GB" dirty="0"/>
          </a:p>
        </p:txBody>
      </p:sp>
      <p:sp>
        <p:nvSpPr>
          <p:cNvPr id="4" name="Slide Number Placeholder 3"/>
          <p:cNvSpPr>
            <a:spLocks noGrp="1"/>
          </p:cNvSpPr>
          <p:nvPr>
            <p:ph type="sldNum" sz="quarter" idx="5"/>
          </p:nvPr>
        </p:nvSpPr>
        <p:spPr/>
        <p:txBody>
          <a:bodyPr/>
          <a:lstStyle/>
          <a:p>
            <a:fld id="{BC7CD9BD-02D5-5249-8CDE-64AD3A327A0B}" type="slidenum">
              <a:rPr lang="en-US" smtClean="0"/>
              <a:t>5</a:t>
            </a:fld>
            <a:endParaRPr lang="en-US"/>
          </a:p>
        </p:txBody>
      </p:sp>
    </p:spTree>
    <p:extLst>
      <p:ext uri="{BB962C8B-B14F-4D97-AF65-F5344CB8AC3E}">
        <p14:creationId xmlns:p14="http://schemas.microsoft.com/office/powerpoint/2010/main" val="21706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726A3-53BB-E8DE-11F2-A795E7231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6092D-2C61-033C-F306-78AC3B968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7FC6E-4427-DF44-C9A3-5298B4308A09}"/>
              </a:ext>
            </a:extLst>
          </p:cNvPr>
          <p:cNvSpPr>
            <a:spLocks noGrp="1"/>
          </p:cNvSpPr>
          <p:nvPr>
            <p:ph type="body" idx="1"/>
          </p:nvPr>
        </p:nvSpPr>
        <p:spPr/>
        <p:txBody>
          <a:bodyPr/>
          <a:lstStyle/>
          <a:p>
            <a:endParaRPr lang="en-GB" sz="1800" kern="0" dirty="0">
              <a:effectLst/>
              <a:latin typeface="AppleSystemUIFont"/>
              <a:ea typeface="Aptos" panose="020B0004020202020204" pitchFamily="34" charset="0"/>
              <a:cs typeface="Arial" panose="020B0604020202020204" pitchFamily="34" charset="0"/>
            </a:endParaRPr>
          </a:p>
          <a:p>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2ED1854A-5CF9-7E27-EB93-5A27175B40BF}"/>
              </a:ext>
            </a:extLst>
          </p:cNvPr>
          <p:cNvSpPr>
            <a:spLocks noGrp="1"/>
          </p:cNvSpPr>
          <p:nvPr>
            <p:ph type="sldNum" sz="quarter" idx="5"/>
          </p:nvPr>
        </p:nvSpPr>
        <p:spPr/>
        <p:txBody>
          <a:bodyPr/>
          <a:lstStyle/>
          <a:p>
            <a:fld id="{BC7CD9BD-02D5-5249-8CDE-64AD3A327A0B}" type="slidenum">
              <a:rPr lang="en-US" smtClean="0"/>
              <a:t>8</a:t>
            </a:fld>
            <a:endParaRPr lang="en-US"/>
          </a:p>
        </p:txBody>
      </p:sp>
    </p:spTree>
    <p:extLst>
      <p:ext uri="{BB962C8B-B14F-4D97-AF65-F5344CB8AC3E}">
        <p14:creationId xmlns:p14="http://schemas.microsoft.com/office/powerpoint/2010/main" val="104490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65F16-2BD1-2D87-F162-393D89B78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A5DF2-FF87-0D81-454B-5F710B96DD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BE2EE-3C78-DBA9-B2C8-8DAB828605FD}"/>
              </a:ext>
            </a:extLst>
          </p:cNvPr>
          <p:cNvSpPr>
            <a:spLocks noGrp="1"/>
          </p:cNvSpPr>
          <p:nvPr>
            <p:ph type="body" idx="1"/>
          </p:nvPr>
        </p:nvSpPr>
        <p:spPr/>
        <p:txBody>
          <a:bodyPr/>
          <a:lstStyle/>
          <a:p>
            <a:endParaRPr lang="en-GB" sz="1800" kern="0" dirty="0">
              <a:effectLst/>
              <a:latin typeface="AppleSystemUIFont"/>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0C9AF1A-8677-552A-C9F9-160B1B92D503}"/>
              </a:ext>
            </a:extLst>
          </p:cNvPr>
          <p:cNvSpPr>
            <a:spLocks noGrp="1"/>
          </p:cNvSpPr>
          <p:nvPr>
            <p:ph type="sldNum" sz="quarter" idx="5"/>
          </p:nvPr>
        </p:nvSpPr>
        <p:spPr/>
        <p:txBody>
          <a:bodyPr/>
          <a:lstStyle/>
          <a:p>
            <a:fld id="{BC7CD9BD-02D5-5249-8CDE-64AD3A327A0B}" type="slidenum">
              <a:rPr lang="en-US" smtClean="0"/>
              <a:t>9</a:t>
            </a:fld>
            <a:endParaRPr lang="en-US"/>
          </a:p>
        </p:txBody>
      </p:sp>
    </p:spTree>
    <p:extLst>
      <p:ext uri="{BB962C8B-B14F-4D97-AF65-F5344CB8AC3E}">
        <p14:creationId xmlns:p14="http://schemas.microsoft.com/office/powerpoint/2010/main" val="296512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BF9E-2AE0-7C00-2333-8C735C25E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BF59C-AE53-5605-32AE-402B13748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EDFF8-0A6F-B3CF-F7BD-B896761B82F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D9CC8E8-5F81-BBF8-FBDB-AFB7D82EB9FE}"/>
              </a:ext>
            </a:extLst>
          </p:cNvPr>
          <p:cNvSpPr>
            <a:spLocks noGrp="1"/>
          </p:cNvSpPr>
          <p:nvPr>
            <p:ph type="sldNum" sz="quarter" idx="5"/>
          </p:nvPr>
        </p:nvSpPr>
        <p:spPr/>
        <p:txBody>
          <a:bodyPr/>
          <a:lstStyle/>
          <a:p>
            <a:fld id="{BC7CD9BD-02D5-5249-8CDE-64AD3A327A0B}" type="slidenum">
              <a:rPr lang="en-US" smtClean="0"/>
              <a:t>10</a:t>
            </a:fld>
            <a:endParaRPr lang="en-US"/>
          </a:p>
        </p:txBody>
      </p:sp>
    </p:spTree>
    <p:extLst>
      <p:ext uri="{BB962C8B-B14F-4D97-AF65-F5344CB8AC3E}">
        <p14:creationId xmlns:p14="http://schemas.microsoft.com/office/powerpoint/2010/main" val="242820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908FC-8094-A23F-AD6A-20F4FFD5DDA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FEAFF02-538E-7C19-2172-AB070F13319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29E787A-DEB2-FFEB-6686-3EBFD9087C66}"/>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8/14/25</a:t>
            </a:fld>
            <a:endParaRPr lang="en-US"/>
          </a:p>
        </p:txBody>
      </p:sp>
      <p:sp>
        <p:nvSpPr>
          <p:cNvPr id="5" name="Footer Placeholder 4">
            <a:extLst>
              <a:ext uri="{FF2B5EF4-FFF2-40B4-BE49-F238E27FC236}">
                <a16:creationId xmlns:a16="http://schemas.microsoft.com/office/drawing/2014/main" id="{951619F0-C1E7-C274-0B53-AC12627E09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BF3687-B17C-95C2-E198-4CF467CF392A}"/>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409815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5532-5A0E-6797-D159-62A23B57A25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3944DE-83A2-A0BC-28B0-56F6E477C299}"/>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094906-762F-06AA-C4B1-049723A78BB5}"/>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8/14/25</a:t>
            </a:fld>
            <a:endParaRPr lang="en-US"/>
          </a:p>
        </p:txBody>
      </p:sp>
      <p:sp>
        <p:nvSpPr>
          <p:cNvPr id="5" name="Footer Placeholder 4">
            <a:extLst>
              <a:ext uri="{FF2B5EF4-FFF2-40B4-BE49-F238E27FC236}">
                <a16:creationId xmlns:a16="http://schemas.microsoft.com/office/drawing/2014/main" id="{0EB19FD7-B09A-122F-AC4C-33F89550E3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5015D6-EC5F-F90A-4CA8-D375080F17F0}"/>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23127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9CB22-952D-2D34-6A84-7DF4E4559F88}"/>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C99011-CABE-A29F-CCB3-7F51C89D9B83}"/>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F53EBC-5BCB-D76A-B506-A602A49A7B4D}"/>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8/14/25</a:t>
            </a:fld>
            <a:endParaRPr lang="en-US"/>
          </a:p>
        </p:txBody>
      </p:sp>
      <p:sp>
        <p:nvSpPr>
          <p:cNvPr id="5" name="Footer Placeholder 4">
            <a:extLst>
              <a:ext uri="{FF2B5EF4-FFF2-40B4-BE49-F238E27FC236}">
                <a16:creationId xmlns:a16="http://schemas.microsoft.com/office/drawing/2014/main" id="{56A7A972-499C-B4E0-FD63-7D5B22925C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E61B7E-07CF-F06D-8C59-FA621D3F2939}"/>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360977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65C4-4598-4FA6-7AEA-CCDF159FB3D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0FF435-0E2D-C5F2-6A8A-E34F65C78D2B}"/>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498396-D325-31A0-800F-74A09CC2A87F}"/>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8/14/25</a:t>
            </a:fld>
            <a:endParaRPr lang="en-US"/>
          </a:p>
        </p:txBody>
      </p:sp>
      <p:sp>
        <p:nvSpPr>
          <p:cNvPr id="5" name="Footer Placeholder 4">
            <a:extLst>
              <a:ext uri="{FF2B5EF4-FFF2-40B4-BE49-F238E27FC236}">
                <a16:creationId xmlns:a16="http://schemas.microsoft.com/office/drawing/2014/main" id="{44C43028-4F65-C9FF-9BDA-93E4ED6942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9CA474-36DE-51E7-66CC-16CEB68595F8}"/>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131803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D0A5-F2BA-FE79-13BA-494E3A36F95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DA1CDFA-2E65-897A-61B3-E786C91F1DE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AD64F4C-94D6-5EE9-78F4-8B9C4291D497}"/>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8/14/25</a:t>
            </a:fld>
            <a:endParaRPr lang="en-US"/>
          </a:p>
        </p:txBody>
      </p:sp>
      <p:sp>
        <p:nvSpPr>
          <p:cNvPr id="5" name="Footer Placeholder 4">
            <a:extLst>
              <a:ext uri="{FF2B5EF4-FFF2-40B4-BE49-F238E27FC236}">
                <a16:creationId xmlns:a16="http://schemas.microsoft.com/office/drawing/2014/main" id="{B1F76A27-C6D6-D3BB-1644-66A0C91B58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F82455-3CCB-822B-9C87-0020A5B500A3}"/>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51459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CE990-FAC7-412A-35DD-FA16A7C9404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FAFA8-5276-B5E9-E93C-D5F815C03D94}"/>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5508772-49F8-E657-61D0-4032BB0A870F}"/>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96C9D22-1695-6497-9060-2303CD627BDF}"/>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8/14/25</a:t>
            </a:fld>
            <a:endParaRPr lang="en-US"/>
          </a:p>
        </p:txBody>
      </p:sp>
      <p:sp>
        <p:nvSpPr>
          <p:cNvPr id="6" name="Footer Placeholder 5">
            <a:extLst>
              <a:ext uri="{FF2B5EF4-FFF2-40B4-BE49-F238E27FC236}">
                <a16:creationId xmlns:a16="http://schemas.microsoft.com/office/drawing/2014/main" id="{E9042953-717C-5FCE-2B6B-720EDD2AEC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8B69D1-63D6-13DD-C993-8C9EF3995596}"/>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167891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5445-C99A-553B-739E-EC0F39EA94C5}"/>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DB3134-CBDC-B2D9-C8EB-E0CB22CFDC4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CA23392-759D-CF2C-01DD-FDBAD71F67D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227A0BC-E994-091E-B386-F418E1F47CC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F190541-8962-CA42-BCBF-D7D82FE922AF}"/>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1B0CE3-4C7A-1B1F-2A9A-895D64D54438}"/>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8/14/25</a:t>
            </a:fld>
            <a:endParaRPr lang="en-US"/>
          </a:p>
        </p:txBody>
      </p:sp>
      <p:sp>
        <p:nvSpPr>
          <p:cNvPr id="8" name="Footer Placeholder 7">
            <a:extLst>
              <a:ext uri="{FF2B5EF4-FFF2-40B4-BE49-F238E27FC236}">
                <a16:creationId xmlns:a16="http://schemas.microsoft.com/office/drawing/2014/main" id="{5BBEDDC2-17FD-4287-4DCC-636F5DF574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E7515DA-D265-F5A4-3844-145C55142C05}"/>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241085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9F95-E112-3B43-B3CD-66F30105693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30AC589-3709-B3C0-A4E7-E83FF4FD4299}"/>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8/14/25</a:t>
            </a:fld>
            <a:endParaRPr lang="en-US"/>
          </a:p>
        </p:txBody>
      </p:sp>
      <p:sp>
        <p:nvSpPr>
          <p:cNvPr id="4" name="Footer Placeholder 3">
            <a:extLst>
              <a:ext uri="{FF2B5EF4-FFF2-40B4-BE49-F238E27FC236}">
                <a16:creationId xmlns:a16="http://schemas.microsoft.com/office/drawing/2014/main" id="{A0DE1641-38B3-C158-46BA-944E57B57F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4670FAC-B02F-E95B-E2AC-E8E9EC1547B7}"/>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1015408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225FC-426D-4ADC-2D67-B6410E453DC4}"/>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8/14/25</a:t>
            </a:fld>
            <a:endParaRPr lang="en-US"/>
          </a:p>
        </p:txBody>
      </p:sp>
      <p:sp>
        <p:nvSpPr>
          <p:cNvPr id="3" name="Footer Placeholder 2">
            <a:extLst>
              <a:ext uri="{FF2B5EF4-FFF2-40B4-BE49-F238E27FC236}">
                <a16:creationId xmlns:a16="http://schemas.microsoft.com/office/drawing/2014/main" id="{8BC7BCF7-CA5F-D1F5-86EC-771D06A74F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A27B1C-A9AA-295F-2859-DD13F9FA0BDC}"/>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218665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B3E7-6AD3-3816-2FF3-2E9D9C8011E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A61A6F4-0E5C-AAA3-8E04-622FC45A096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51176F0-B7AA-8795-E3F5-1F944BCC0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A6F9B0-42CD-7B01-1D03-30D00A28E467}"/>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8/14/25</a:t>
            </a:fld>
            <a:endParaRPr lang="en-US"/>
          </a:p>
        </p:txBody>
      </p:sp>
      <p:sp>
        <p:nvSpPr>
          <p:cNvPr id="6" name="Footer Placeholder 5">
            <a:extLst>
              <a:ext uri="{FF2B5EF4-FFF2-40B4-BE49-F238E27FC236}">
                <a16:creationId xmlns:a16="http://schemas.microsoft.com/office/drawing/2014/main" id="{A58E736B-1BBD-6D66-BF8D-BB4AF1BE31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B0ABC3-4121-52E2-0E9F-543871D7F343}"/>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381837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A195-0336-E419-DE55-6FF29753272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96AD6FB-2166-4314-8C79-2361831606F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5C2963-87FC-A42F-27AD-E8EEB59A90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01F469-8CED-E0B0-47C7-EB5348C28198}"/>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8/14/25</a:t>
            </a:fld>
            <a:endParaRPr lang="en-US"/>
          </a:p>
        </p:txBody>
      </p:sp>
      <p:sp>
        <p:nvSpPr>
          <p:cNvPr id="6" name="Footer Placeholder 5">
            <a:extLst>
              <a:ext uri="{FF2B5EF4-FFF2-40B4-BE49-F238E27FC236}">
                <a16:creationId xmlns:a16="http://schemas.microsoft.com/office/drawing/2014/main" id="{A42434CC-E512-CDA9-C0EC-514EBF9CC1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EFDEC76-96F8-4BCB-2024-B64FCCE368CE}"/>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352025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D1B30"/>
            </a:gs>
            <a:gs pos="74000">
              <a:srgbClr val="1E3043"/>
            </a:gs>
            <a:gs pos="83000">
              <a:srgbClr val="1E3043"/>
            </a:gs>
            <a:gs pos="99000">
              <a:srgbClr val="0D1B30"/>
            </a:gs>
          </a:gsLst>
          <a:lin ang="5400000" scaled="1"/>
        </a:gradFill>
        <a:effectLst/>
      </p:bgPr>
    </p:bg>
    <p:spTree>
      <p:nvGrpSpPr>
        <p:cNvPr id="1" name=""/>
        <p:cNvGrpSpPr/>
        <p:nvPr/>
      </p:nvGrpSpPr>
      <p:grpSpPr>
        <a:xfrm>
          <a:off x="0" y="0"/>
          <a:ext cx="0" cy="0"/>
          <a:chOff x="0" y="0"/>
          <a:chExt cx="0" cy="0"/>
        </a:xfrm>
      </p:grpSpPr>
      <p:pic>
        <p:nvPicPr>
          <p:cNvPr id="5" name="Picture 4" descr="A blue planet with dots and lines&#10;&#10;AI-generated content may be incorrect.">
            <a:extLst>
              <a:ext uri="{FF2B5EF4-FFF2-40B4-BE49-F238E27FC236}">
                <a16:creationId xmlns:a16="http://schemas.microsoft.com/office/drawing/2014/main" id="{005719E2-DD1D-FBA2-C696-4A42BEF85656}"/>
              </a:ext>
            </a:extLst>
          </p:cNvPr>
          <p:cNvPicPr>
            <a:picLocks noChangeAspect="1"/>
          </p:cNvPicPr>
          <p:nvPr userDrawn="1"/>
        </p:nvPicPr>
        <p:blipFill>
          <a:blip r:embed="rId13"/>
          <a:srcRect t="-7" r="1264" b="7"/>
          <a:stretch>
            <a:fillRect/>
          </a:stretch>
        </p:blipFill>
        <p:spPr>
          <a:xfrm>
            <a:off x="0" y="-496"/>
            <a:ext cx="12192000" cy="6858496"/>
          </a:xfrm>
          <a:prstGeom prst="rect">
            <a:avLst/>
          </a:prstGeom>
        </p:spPr>
      </p:pic>
      <p:sp>
        <p:nvSpPr>
          <p:cNvPr id="7" name="TextBox 6">
            <a:extLst>
              <a:ext uri="{FF2B5EF4-FFF2-40B4-BE49-F238E27FC236}">
                <a16:creationId xmlns:a16="http://schemas.microsoft.com/office/drawing/2014/main" id="{63977E85-3B1B-ECD1-7183-0593288CDD60}"/>
              </a:ext>
            </a:extLst>
          </p:cNvPr>
          <p:cNvSpPr txBox="1"/>
          <p:nvPr userDrawn="1"/>
        </p:nvSpPr>
        <p:spPr>
          <a:xfrm>
            <a:off x="132859" y="6475354"/>
            <a:ext cx="3605348" cy="261610"/>
          </a:xfrm>
          <a:prstGeom prst="rect">
            <a:avLst/>
          </a:prstGeom>
          <a:noFill/>
        </p:spPr>
        <p:txBody>
          <a:bodyPr wrap="square" rtlCol="0">
            <a:spAutoFit/>
          </a:bodyPr>
          <a:lstStyle/>
          <a:p>
            <a:r>
              <a:rPr lang="en-GB" sz="1100" dirty="0">
                <a:solidFill>
                  <a:schemeClr val="bg1"/>
                </a:solidFill>
                <a:latin typeface="Helvetica" pitchFamily="2" charset="0"/>
              </a:rPr>
              <a:t>© </a:t>
            </a:r>
            <a:r>
              <a:rPr lang="en-GB" sz="1100" dirty="0" err="1">
                <a:solidFill>
                  <a:schemeClr val="bg1"/>
                </a:solidFill>
                <a:latin typeface="Helvetica" pitchFamily="2" charset="0"/>
              </a:rPr>
              <a:t>Ineqe</a:t>
            </a:r>
            <a:r>
              <a:rPr lang="en-GB" sz="1100" dirty="0">
                <a:solidFill>
                  <a:schemeClr val="bg1"/>
                </a:solidFill>
                <a:latin typeface="Helvetica" pitchFamily="2" charset="0"/>
              </a:rPr>
              <a:t> Group Ltd 2025</a:t>
            </a:r>
          </a:p>
        </p:txBody>
      </p:sp>
      <p:pic>
        <p:nvPicPr>
          <p:cNvPr id="3" name="Picture 2" descr="A white text on a black background&#10;&#10;AI-generated content may be incorrect.">
            <a:extLst>
              <a:ext uri="{FF2B5EF4-FFF2-40B4-BE49-F238E27FC236}">
                <a16:creationId xmlns:a16="http://schemas.microsoft.com/office/drawing/2014/main" id="{9F756B4A-7C20-6577-1AFA-2BDB75EF1BDB}"/>
              </a:ext>
            </a:extLst>
          </p:cNvPr>
          <p:cNvPicPr>
            <a:picLocks noChangeAspect="1"/>
          </p:cNvPicPr>
          <p:nvPr userDrawn="1"/>
        </p:nvPicPr>
        <p:blipFill>
          <a:blip r:embed="rId14"/>
          <a:stretch>
            <a:fillRect/>
          </a:stretch>
        </p:blipFill>
        <p:spPr>
          <a:xfrm>
            <a:off x="10504755" y="151738"/>
            <a:ext cx="1482805" cy="534061"/>
          </a:xfrm>
          <a:prstGeom prst="rect">
            <a:avLst/>
          </a:prstGeom>
        </p:spPr>
      </p:pic>
    </p:spTree>
    <p:extLst>
      <p:ext uri="{BB962C8B-B14F-4D97-AF65-F5344CB8AC3E}">
        <p14:creationId xmlns:p14="http://schemas.microsoft.com/office/powerpoint/2010/main" val="215754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microsoft.com/office/2007/relationships/hdphoto" Target="../media/hdphoto2.wdp"/><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microsoft.com/office/2007/relationships/hdphoto" Target="../media/hdphoto3.wdp"/><Relationship Id="rId7"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microsoft.com/office/2007/relationships/hdphoto" Target="../media/hdphoto5.wdp"/><Relationship Id="rId7"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6.sv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microsoft.com/office/2007/relationships/hdphoto" Target="../media/hdphoto8.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microsoft.com/office/2007/relationships/hdphoto" Target="../media/hdphoto7.wdp"/><Relationship Id="rId9" Type="http://schemas.openxmlformats.org/officeDocument/2006/relationships/image" Target="../media/image32.sv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microsoft.com/office/2007/relationships/hdphoto" Target="../media/hdphoto5.wdp"/><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ue planet with dots and lines&#10;&#10;AI-generated content may be incorrect.">
            <a:extLst>
              <a:ext uri="{FF2B5EF4-FFF2-40B4-BE49-F238E27FC236}">
                <a16:creationId xmlns:a16="http://schemas.microsoft.com/office/drawing/2014/main" id="{42D48B17-1DEA-4426-732D-02CB1BC53585}"/>
              </a:ext>
            </a:extLst>
          </p:cNvPr>
          <p:cNvPicPr>
            <a:picLocks noChangeAspect="1"/>
          </p:cNvPicPr>
          <p:nvPr/>
        </p:nvPicPr>
        <p:blipFill>
          <a:blip r:embed="rId3">
            <a:alphaModFix amt="37000"/>
            <a:extLst>
              <a:ext uri="{BEBA8EAE-BF5A-486C-A8C5-ECC9F3942E4B}">
                <a14:imgProps xmlns:a14="http://schemas.microsoft.com/office/drawing/2010/main">
                  <a14:imgLayer r:embed="rId4">
                    <a14:imgEffect>
                      <a14:artisticBlur radius="43"/>
                    </a14:imgEffect>
                  </a14:imgLayer>
                </a14:imgProps>
              </a:ext>
            </a:extLst>
          </a:blip>
          <a:srcRect l="11706" t="28165" r="16557" b="31468"/>
          <a:stretch>
            <a:fillRect/>
          </a:stretch>
        </p:blipFill>
        <p:spPr>
          <a:xfrm>
            <a:off x="1445414" y="1931698"/>
            <a:ext cx="8858250" cy="2768545"/>
          </a:xfrm>
          <a:prstGeom prst="roundRect">
            <a:avLst>
              <a:gd name="adj" fmla="val 16401"/>
            </a:avLst>
          </a:prstGeom>
          <a:solidFill>
            <a:srgbClr val="0D1B30"/>
          </a:solidFill>
          <a:ln w="22225">
            <a:solidFill>
              <a:schemeClr val="bg1"/>
            </a:solidFill>
          </a:ln>
          <a:effectLst/>
        </p:spPr>
      </p:pic>
      <p:sp>
        <p:nvSpPr>
          <p:cNvPr id="5" name="Rounded Rectangle 4">
            <a:extLst>
              <a:ext uri="{FF2B5EF4-FFF2-40B4-BE49-F238E27FC236}">
                <a16:creationId xmlns:a16="http://schemas.microsoft.com/office/drawing/2014/main" id="{FDC80D2B-C38E-9FD8-2991-1BE75E559263}"/>
              </a:ext>
            </a:extLst>
          </p:cNvPr>
          <p:cNvSpPr/>
          <p:nvPr/>
        </p:nvSpPr>
        <p:spPr>
          <a:xfrm>
            <a:off x="3187299" y="1528563"/>
            <a:ext cx="5374481"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934212EB-A8AD-A98B-658A-05DAD4670499}"/>
              </a:ext>
            </a:extLst>
          </p:cNvPr>
          <p:cNvSpPr>
            <a:spLocks noGrp="1"/>
          </p:cNvSpPr>
          <p:nvPr>
            <p:ph type="subTitle" idx="1"/>
          </p:nvPr>
        </p:nvSpPr>
        <p:spPr>
          <a:xfrm>
            <a:off x="3463524" y="1674269"/>
            <a:ext cx="4822031" cy="490746"/>
          </a:xfrm>
        </p:spPr>
        <p:txBody>
          <a:bodyPr>
            <a:normAutofit lnSpcReduction="10000"/>
          </a:bodyPr>
          <a:lstStyle/>
          <a:p>
            <a:r>
              <a:rPr lang="en-US" sz="3200" b="1" dirty="0">
                <a:solidFill>
                  <a:srgbClr val="0D1B30"/>
                </a:solidFill>
                <a:latin typeface="Arial" panose="020B0604020202020204" pitchFamily="34" charset="0"/>
                <a:cs typeface="Arial" panose="020B0604020202020204" pitchFamily="34" charset="0"/>
              </a:rPr>
              <a:t>STAFFROOM BRIEFING</a:t>
            </a:r>
          </a:p>
        </p:txBody>
      </p:sp>
      <p:sp>
        <p:nvSpPr>
          <p:cNvPr id="7" name="TextBox 6">
            <a:extLst>
              <a:ext uri="{FF2B5EF4-FFF2-40B4-BE49-F238E27FC236}">
                <a16:creationId xmlns:a16="http://schemas.microsoft.com/office/drawing/2014/main" id="{E570703F-1652-741A-90D9-AEFF71469A82}"/>
              </a:ext>
            </a:extLst>
          </p:cNvPr>
          <p:cNvSpPr txBox="1"/>
          <p:nvPr/>
        </p:nvSpPr>
        <p:spPr>
          <a:xfrm>
            <a:off x="1932156" y="2781382"/>
            <a:ext cx="7884766" cy="1190390"/>
          </a:xfrm>
          <a:prstGeom prst="rect">
            <a:avLst/>
          </a:prstGeom>
          <a:noFill/>
        </p:spPr>
        <p:txBody>
          <a:bodyPr wrap="square">
            <a:spAutoFit/>
          </a:bodyPr>
          <a:lstStyle/>
          <a:p>
            <a:pPr algn="ctr">
              <a:lnSpc>
                <a:spcPct val="80000"/>
              </a:lnSpc>
            </a:pPr>
            <a:r>
              <a:rPr lang="en-US" sz="4400" b="1" dirty="0">
                <a:solidFill>
                  <a:schemeClr val="bg1"/>
                </a:solidFill>
                <a:latin typeface="Arial" panose="020B0604020202020204" pitchFamily="34" charset="0"/>
                <a:ea typeface="Inter" panose="02000503000000020004" pitchFamily="2" charset="0"/>
                <a:cs typeface="Arial" panose="020B0604020202020204" pitchFamily="34" charset="0"/>
              </a:rPr>
              <a:t>The use of VPNs to </a:t>
            </a:r>
            <a:br>
              <a:rPr lang="en-US" sz="4400" b="1"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4400" b="1" dirty="0">
                <a:solidFill>
                  <a:schemeClr val="bg1"/>
                </a:solidFill>
                <a:latin typeface="Arial" panose="020B0604020202020204" pitchFamily="34" charset="0"/>
                <a:ea typeface="Inter" panose="02000503000000020004" pitchFamily="2" charset="0"/>
                <a:cs typeface="Arial" panose="020B0604020202020204" pitchFamily="34" charset="0"/>
              </a:rPr>
              <a:t>bypass Age Verification</a:t>
            </a:r>
            <a:endParaRPr lang="en-GB" sz="4400" dirty="0"/>
          </a:p>
        </p:txBody>
      </p:sp>
    </p:spTree>
    <p:extLst>
      <p:ext uri="{BB962C8B-B14F-4D97-AF65-F5344CB8AC3E}">
        <p14:creationId xmlns:p14="http://schemas.microsoft.com/office/powerpoint/2010/main" val="1065782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BA0B9-8FE5-CF3D-FA06-5DA4CB60163E}"/>
            </a:ext>
          </a:extLst>
        </p:cNvPr>
        <p:cNvGrpSpPr/>
        <p:nvPr/>
      </p:nvGrpSpPr>
      <p:grpSpPr>
        <a:xfrm>
          <a:off x="0" y="0"/>
          <a:ext cx="0" cy="0"/>
          <a:chOff x="0" y="0"/>
          <a:chExt cx="0" cy="0"/>
        </a:xfrm>
      </p:grpSpPr>
      <p:pic>
        <p:nvPicPr>
          <p:cNvPr id="8" name="Picture 7" descr="A blue planet with dots and lines&#10;&#10;AI-generated content may be incorrect.">
            <a:extLst>
              <a:ext uri="{FF2B5EF4-FFF2-40B4-BE49-F238E27FC236}">
                <a16:creationId xmlns:a16="http://schemas.microsoft.com/office/drawing/2014/main" id="{15DF5587-FC08-0907-80C5-A4E6D0BA13AD}"/>
              </a:ext>
            </a:extLst>
          </p:cNvPr>
          <p:cNvPicPr>
            <a:picLocks noChangeAspect="1"/>
          </p:cNvPicPr>
          <p:nvPr/>
        </p:nvPicPr>
        <p:blipFill>
          <a:blip r:embed="rId3">
            <a:alphaModFix amt="37000"/>
            <a:extLst>
              <a:ext uri="{BEBA8EAE-BF5A-486C-A8C5-ECC9F3942E4B}">
                <a14:imgProps xmlns:a14="http://schemas.microsoft.com/office/drawing/2010/main">
                  <a14:imgLayer r:embed="rId4">
                    <a14:imgEffect>
                      <a14:artisticBlur radius="43"/>
                    </a14:imgEffect>
                  </a14:imgLayer>
                </a14:imgProps>
              </a:ext>
            </a:extLst>
          </a:blip>
          <a:srcRect l="6593" t="35282" r="10596" b="42768"/>
          <a:stretch>
            <a:fillRect/>
          </a:stretch>
        </p:blipFill>
        <p:spPr>
          <a:xfrm>
            <a:off x="814039" y="2419815"/>
            <a:ext cx="10225667" cy="1505414"/>
          </a:xfrm>
          <a:prstGeom prst="roundRect">
            <a:avLst>
              <a:gd name="adj" fmla="val 16401"/>
            </a:avLst>
          </a:prstGeom>
          <a:solidFill>
            <a:srgbClr val="0D1B30"/>
          </a:solidFill>
          <a:ln w="22225">
            <a:solidFill>
              <a:schemeClr val="bg1"/>
            </a:solidFill>
          </a:ln>
          <a:effectLst/>
        </p:spPr>
      </p:pic>
      <p:sp>
        <p:nvSpPr>
          <p:cNvPr id="2" name="Title 1">
            <a:extLst>
              <a:ext uri="{FF2B5EF4-FFF2-40B4-BE49-F238E27FC236}">
                <a16:creationId xmlns:a16="http://schemas.microsoft.com/office/drawing/2014/main" id="{366F69F6-FA0D-D5F7-E146-EBAFD2DE785B}"/>
              </a:ext>
            </a:extLst>
          </p:cNvPr>
          <p:cNvSpPr>
            <a:spLocks noGrp="1"/>
          </p:cNvSpPr>
          <p:nvPr>
            <p:ph type="ctrTitle"/>
          </p:nvPr>
        </p:nvSpPr>
        <p:spPr>
          <a:xfrm>
            <a:off x="1302543" y="2563020"/>
            <a:ext cx="9144000" cy="916551"/>
          </a:xfrm>
        </p:spPr>
        <p:txBody>
          <a:bodyPr>
            <a:noAutofit/>
          </a:bodyPr>
          <a:lstStyle/>
          <a:p>
            <a:pPr>
              <a:lnSpc>
                <a:spcPct val="80000"/>
              </a:lnSpc>
            </a:pPr>
            <a:r>
              <a:rPr lang="en-US" sz="3400" b="1" spc="300" dirty="0">
                <a:solidFill>
                  <a:schemeClr val="bg1"/>
                </a:solidFill>
                <a:latin typeface="Arial" panose="020B0604020202020204" pitchFamily="34" charset="0"/>
                <a:ea typeface="Inter" panose="02000503000000020004" pitchFamily="2" charset="0"/>
                <a:cs typeface="Arial" panose="020B0604020202020204" pitchFamily="34" charset="0"/>
              </a:rPr>
              <a:t>EDUCATE  |  EMPOWER  |  PROTECT</a:t>
            </a:r>
          </a:p>
        </p:txBody>
      </p:sp>
    </p:spTree>
    <p:extLst>
      <p:ext uri="{BB962C8B-B14F-4D97-AF65-F5344CB8AC3E}">
        <p14:creationId xmlns:p14="http://schemas.microsoft.com/office/powerpoint/2010/main" val="408718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planet with dots and lines&#10;&#10;AI-generated content may be incorrect.">
            <a:extLst>
              <a:ext uri="{FF2B5EF4-FFF2-40B4-BE49-F238E27FC236}">
                <a16:creationId xmlns:a16="http://schemas.microsoft.com/office/drawing/2014/main" id="{0E853D8E-59F1-1E6A-4FC6-BC2D3091F363}"/>
              </a:ext>
            </a:extLst>
          </p:cNvPr>
          <p:cNvPicPr>
            <a:picLocks noChangeAspect="1"/>
          </p:cNvPicPr>
          <p:nvPr/>
        </p:nvPicPr>
        <p:blipFill>
          <a:blip r:embed="rId2">
            <a:alphaModFix amt="37000"/>
            <a:extLst>
              <a:ext uri="{BEBA8EAE-BF5A-486C-A8C5-ECC9F3942E4B}">
                <a14:imgProps xmlns:a14="http://schemas.microsoft.com/office/drawing/2010/main">
                  <a14:imgLayer r:embed="rId3">
                    <a14:imgEffect>
                      <a14:artisticBlur radius="43"/>
                    </a14:imgEffect>
                  </a14:imgLayer>
                </a14:imgProps>
              </a:ext>
            </a:extLst>
          </a:blip>
          <a:srcRect l="3895" t="17401" r="38924" b="15515"/>
          <a:stretch>
            <a:fillRect/>
          </a:stretch>
        </p:blipFill>
        <p:spPr>
          <a:xfrm>
            <a:off x="484861" y="1193534"/>
            <a:ext cx="7060739" cy="4600874"/>
          </a:xfrm>
          <a:prstGeom prst="roundRect">
            <a:avLst>
              <a:gd name="adj" fmla="val 9456"/>
            </a:avLst>
          </a:prstGeom>
          <a:solidFill>
            <a:srgbClr val="0D1B30"/>
          </a:solidFill>
          <a:ln w="22225">
            <a:solidFill>
              <a:schemeClr val="bg1"/>
            </a:solidFill>
          </a:ln>
          <a:effectLst/>
        </p:spPr>
      </p:pic>
      <p:sp>
        <p:nvSpPr>
          <p:cNvPr id="5" name="Rounded Rectangle 4">
            <a:extLst>
              <a:ext uri="{FF2B5EF4-FFF2-40B4-BE49-F238E27FC236}">
                <a16:creationId xmlns:a16="http://schemas.microsoft.com/office/drawing/2014/main" id="{B8BD3775-B04E-E78B-D755-B7D039106AD0}"/>
              </a:ext>
            </a:extLst>
          </p:cNvPr>
          <p:cNvSpPr/>
          <p:nvPr/>
        </p:nvSpPr>
        <p:spPr>
          <a:xfrm>
            <a:off x="837081" y="910803"/>
            <a:ext cx="3991397"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789136F-568E-BEE8-5997-F10EF34D8DAE}"/>
              </a:ext>
            </a:extLst>
          </p:cNvPr>
          <p:cNvSpPr txBox="1"/>
          <p:nvPr/>
        </p:nvSpPr>
        <p:spPr>
          <a:xfrm>
            <a:off x="1002651" y="952062"/>
            <a:ext cx="6100354" cy="646331"/>
          </a:xfrm>
          <a:prstGeom prst="rect">
            <a:avLst/>
          </a:prstGeom>
          <a:noFill/>
        </p:spPr>
        <p:txBody>
          <a:bodyPr wrap="square">
            <a:spAutoFit/>
          </a:bodyPr>
          <a:lstStyle/>
          <a:p>
            <a:r>
              <a:rPr lang="en-US" sz="3600" b="1" dirty="0">
                <a:solidFill>
                  <a:srgbClr val="0D1B30"/>
                </a:solidFill>
                <a:latin typeface="Arial" panose="020B0604020202020204" pitchFamily="34" charset="0"/>
                <a:cs typeface="Arial" panose="020B0604020202020204" pitchFamily="34" charset="0"/>
              </a:rPr>
              <a:t>What is a ‘VPN’</a:t>
            </a:r>
            <a:endParaRPr lang="en-GB" sz="3600" dirty="0"/>
          </a:p>
        </p:txBody>
      </p:sp>
      <p:sp>
        <p:nvSpPr>
          <p:cNvPr id="8" name="TextBox 7">
            <a:extLst>
              <a:ext uri="{FF2B5EF4-FFF2-40B4-BE49-F238E27FC236}">
                <a16:creationId xmlns:a16="http://schemas.microsoft.com/office/drawing/2014/main" id="{CF2B5D03-9FA1-16F6-BC28-5733CAF8F75E}"/>
              </a:ext>
            </a:extLst>
          </p:cNvPr>
          <p:cNvSpPr txBox="1"/>
          <p:nvPr/>
        </p:nvSpPr>
        <p:spPr>
          <a:xfrm>
            <a:off x="1002651" y="2119228"/>
            <a:ext cx="5527749" cy="503984"/>
          </a:xfrm>
          <a:prstGeom prst="rect">
            <a:avLst/>
          </a:prstGeom>
          <a:noFill/>
        </p:spPr>
        <p:txBody>
          <a:bodyPr wrap="square">
            <a:spAutoFit/>
          </a:bodyPr>
          <a:lstStyle/>
          <a:p>
            <a:pPr algn="l" rtl="0" fontAlgn="base">
              <a:lnSpc>
                <a:spcPts val="1552"/>
              </a:lnSpc>
              <a:spcAft>
                <a:spcPts val="800"/>
              </a:spcAft>
              <a:buNone/>
            </a:pPr>
            <a:r>
              <a:rPr lang="en-GB" b="1" dirty="0">
                <a:solidFill>
                  <a:schemeClr val="bg1"/>
                </a:solidFill>
                <a:latin typeface="Arial" panose="020B0604020202020204" pitchFamily="34" charset="0"/>
                <a:cs typeface="Arial" panose="020B0604020202020204" pitchFamily="34" charset="0"/>
              </a:rPr>
              <a:t>A VPN, or Virtual Private Network, is a service that hides your online activity and your location. </a:t>
            </a:r>
          </a:p>
        </p:txBody>
      </p:sp>
      <p:sp>
        <p:nvSpPr>
          <p:cNvPr id="13" name="TextBox 12">
            <a:extLst>
              <a:ext uri="{FF2B5EF4-FFF2-40B4-BE49-F238E27FC236}">
                <a16:creationId xmlns:a16="http://schemas.microsoft.com/office/drawing/2014/main" id="{EED77179-12D1-93E9-01E4-D00CF369C166}"/>
              </a:ext>
            </a:extLst>
          </p:cNvPr>
          <p:cNvSpPr txBox="1"/>
          <p:nvPr/>
        </p:nvSpPr>
        <p:spPr>
          <a:xfrm>
            <a:off x="1002651" y="3004972"/>
            <a:ext cx="5851749" cy="914353"/>
          </a:xfrm>
          <a:prstGeom prst="rect">
            <a:avLst/>
          </a:prstGeom>
          <a:noFill/>
        </p:spPr>
        <p:txBody>
          <a:bodyPr wrap="square">
            <a:spAutoFit/>
          </a:bodyPr>
          <a:lstStyle/>
          <a:p>
            <a:pPr algn="l" rtl="0" fontAlgn="base">
              <a:lnSpc>
                <a:spcPts val="1552"/>
              </a:lnSpc>
              <a:spcAft>
                <a:spcPts val="800"/>
              </a:spcAft>
              <a:buNone/>
            </a:pPr>
            <a:r>
              <a:rPr lang="en-GB" b="1" dirty="0">
                <a:solidFill>
                  <a:schemeClr val="bg1"/>
                </a:solidFill>
                <a:latin typeface="Arial" panose="020B0604020202020204" pitchFamily="34" charset="0"/>
                <a:cs typeface="Arial" panose="020B0604020202020204" pitchFamily="34" charset="0"/>
              </a:rPr>
              <a:t>VPNs stop your internet provider (e.g. BT, Sky, Virgin Media or TalkTalk) from seeing what you do online and make it look like you’re in a different city or country.  </a:t>
            </a:r>
          </a:p>
        </p:txBody>
      </p:sp>
      <p:sp>
        <p:nvSpPr>
          <p:cNvPr id="14" name="TextBox 13">
            <a:extLst>
              <a:ext uri="{FF2B5EF4-FFF2-40B4-BE49-F238E27FC236}">
                <a16:creationId xmlns:a16="http://schemas.microsoft.com/office/drawing/2014/main" id="{86392CD8-86FC-FD46-8480-CAD13BA84E05}"/>
              </a:ext>
            </a:extLst>
          </p:cNvPr>
          <p:cNvSpPr txBox="1"/>
          <p:nvPr/>
        </p:nvSpPr>
        <p:spPr>
          <a:xfrm>
            <a:off x="1002651" y="4301086"/>
            <a:ext cx="5779749" cy="709168"/>
          </a:xfrm>
          <a:prstGeom prst="rect">
            <a:avLst/>
          </a:prstGeom>
          <a:noFill/>
        </p:spPr>
        <p:txBody>
          <a:bodyPr wrap="square">
            <a:spAutoFit/>
          </a:bodyPr>
          <a:lstStyle/>
          <a:p>
            <a:pPr algn="l" rtl="0" fontAlgn="base">
              <a:lnSpc>
                <a:spcPts val="1552"/>
              </a:lnSpc>
              <a:spcAft>
                <a:spcPts val="800"/>
              </a:spcAft>
              <a:buNone/>
            </a:pPr>
            <a:r>
              <a:rPr lang="en-GB" b="1" dirty="0">
                <a:solidFill>
                  <a:schemeClr val="bg1"/>
                </a:solidFill>
                <a:latin typeface="Arial" panose="020B0604020202020204" pitchFamily="34" charset="0"/>
                <a:cs typeface="Arial" panose="020B0604020202020204" pitchFamily="34" charset="0"/>
              </a:rPr>
              <a:t>They can be a useful tool for security and privacy purposes, for example if you’re connecting to less secure networks like public Wi-Fi. </a:t>
            </a:r>
          </a:p>
        </p:txBody>
      </p:sp>
    </p:spTree>
    <p:extLst>
      <p:ext uri="{BB962C8B-B14F-4D97-AF65-F5344CB8AC3E}">
        <p14:creationId xmlns:p14="http://schemas.microsoft.com/office/powerpoint/2010/main" val="374294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planet with dots and lines&#10;&#10;AI-generated content may be incorrect.">
            <a:extLst>
              <a:ext uri="{FF2B5EF4-FFF2-40B4-BE49-F238E27FC236}">
                <a16:creationId xmlns:a16="http://schemas.microsoft.com/office/drawing/2014/main" id="{B104E00C-BA70-9930-0E79-91177686D580}"/>
              </a:ext>
            </a:extLst>
          </p:cNvPr>
          <p:cNvPicPr>
            <a:picLocks noChangeAspect="1"/>
          </p:cNvPicPr>
          <p:nvPr/>
        </p:nvPicPr>
        <p:blipFill>
          <a:blip r:embed="rId3">
            <a:alphaModFix amt="37000"/>
            <a:extLst>
              <a:ext uri="{BEBA8EAE-BF5A-486C-A8C5-ECC9F3942E4B}">
                <a14:imgProps xmlns:a14="http://schemas.microsoft.com/office/drawing/2010/main">
                  <a14:imgLayer r:embed="rId4">
                    <a14:imgEffect>
                      <a14:artisticBlur radius="43"/>
                    </a14:imgEffect>
                  </a14:imgLayer>
                </a14:imgProps>
              </a:ext>
            </a:extLst>
          </a:blip>
          <a:srcRect l="3895" t="17401" r="16937" b="15515"/>
          <a:stretch>
            <a:fillRect/>
          </a:stretch>
        </p:blipFill>
        <p:spPr>
          <a:xfrm>
            <a:off x="484861" y="1193534"/>
            <a:ext cx="9775669" cy="4600874"/>
          </a:xfrm>
          <a:prstGeom prst="roundRect">
            <a:avLst>
              <a:gd name="adj" fmla="val 9456"/>
            </a:avLst>
          </a:prstGeom>
          <a:solidFill>
            <a:srgbClr val="0D1B30"/>
          </a:solidFill>
          <a:ln w="22225">
            <a:solidFill>
              <a:schemeClr val="bg1"/>
            </a:solidFill>
          </a:ln>
          <a:effectLst/>
        </p:spPr>
      </p:pic>
      <p:sp>
        <p:nvSpPr>
          <p:cNvPr id="3" name="Content Placeholder 2">
            <a:extLst>
              <a:ext uri="{FF2B5EF4-FFF2-40B4-BE49-F238E27FC236}">
                <a16:creationId xmlns:a16="http://schemas.microsoft.com/office/drawing/2014/main" id="{3133E623-D815-FA25-7CB9-51F5382716DB}"/>
              </a:ext>
            </a:extLst>
          </p:cNvPr>
          <p:cNvSpPr>
            <a:spLocks noGrp="1"/>
          </p:cNvSpPr>
          <p:nvPr>
            <p:ph idx="1"/>
          </p:nvPr>
        </p:nvSpPr>
        <p:spPr>
          <a:xfrm>
            <a:off x="1598712" y="1877762"/>
            <a:ext cx="8504432" cy="842982"/>
          </a:xfrm>
        </p:spPr>
        <p:txBody>
          <a:bodyPr>
            <a:normAutofit/>
          </a:bodyPr>
          <a:lstStyle/>
          <a:p>
            <a:pPr marL="0" indent="0">
              <a:buNone/>
            </a:pPr>
            <a:r>
              <a:rPr lang="en-GB" sz="1800" b="1" dirty="0">
                <a:solidFill>
                  <a:schemeClr val="bg1"/>
                </a:solidFill>
                <a:effectLst/>
                <a:latin typeface="Arial" panose="020B0604020202020204" pitchFamily="34" charset="0"/>
                <a:ea typeface="Aptos" panose="020B0004020202020204" pitchFamily="34" charset="0"/>
                <a:cs typeface="Arial" panose="020B0604020202020204" pitchFamily="34" charset="0"/>
              </a:rPr>
              <a:t>The recent implementation of the Online Safety Act has led to a significant increase in the amount of VPN App downloads, with a spike of 1,800%. These Apps are now some of the most downloaded in the Apple App Store.</a:t>
            </a:r>
          </a:p>
        </p:txBody>
      </p:sp>
      <p:sp>
        <p:nvSpPr>
          <p:cNvPr id="5" name="Rounded Rectangle 4">
            <a:extLst>
              <a:ext uri="{FF2B5EF4-FFF2-40B4-BE49-F238E27FC236}">
                <a16:creationId xmlns:a16="http://schemas.microsoft.com/office/drawing/2014/main" id="{0A24E2B5-7982-3147-4141-072730EBA9B4}"/>
              </a:ext>
            </a:extLst>
          </p:cNvPr>
          <p:cNvSpPr/>
          <p:nvPr/>
        </p:nvSpPr>
        <p:spPr>
          <a:xfrm>
            <a:off x="837082" y="910803"/>
            <a:ext cx="2693194"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ontent Placeholder 2">
            <a:extLst>
              <a:ext uri="{FF2B5EF4-FFF2-40B4-BE49-F238E27FC236}">
                <a16:creationId xmlns:a16="http://schemas.microsoft.com/office/drawing/2014/main" id="{BDDA8EBF-6292-4160-38ED-F7B972B92D2E}"/>
              </a:ext>
            </a:extLst>
          </p:cNvPr>
          <p:cNvSpPr txBox="1">
            <a:spLocks/>
          </p:cNvSpPr>
          <p:nvPr/>
        </p:nvSpPr>
        <p:spPr>
          <a:xfrm>
            <a:off x="1598712" y="2942206"/>
            <a:ext cx="8369678" cy="8429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chemeClr val="bg1"/>
                </a:solidFill>
                <a:latin typeface="Arial" panose="020B0604020202020204" pitchFamily="34" charset="0"/>
                <a:cs typeface="Arial" panose="020B0604020202020204" pitchFamily="34" charset="0"/>
              </a:rPr>
              <a:t>While VPNs are often used by adults to enhance online security, they can also be used by children and young people to bypass safety controls, set by parents or school internet restrictions. </a:t>
            </a:r>
          </a:p>
          <a:p>
            <a:pPr marL="0" indent="0">
              <a:buNone/>
            </a:pPr>
            <a:endParaRPr lang="en-GB" sz="1800" b="1" dirty="0">
              <a:solidFill>
                <a:schemeClr val="bg1"/>
              </a:solidFill>
              <a:latin typeface="Arial" panose="020B0604020202020204" pitchFamily="34" charset="0"/>
              <a:cs typeface="Arial" panose="020B0604020202020204" pitchFamily="34" charset="0"/>
            </a:endParaRPr>
          </a:p>
          <a:p>
            <a:pPr marL="0" indent="0">
              <a:buNone/>
            </a:pPr>
            <a:endParaRPr lang="en-GB" sz="1800" b="1" dirty="0">
              <a:solidFill>
                <a:schemeClr val="bg1"/>
              </a:solidFill>
              <a:latin typeface="Arial" panose="020B0604020202020204" pitchFamily="34" charset="0"/>
              <a:cs typeface="Arial" panose="020B0604020202020204" pitchFamily="34" charset="0"/>
            </a:endParaRPr>
          </a:p>
        </p:txBody>
      </p:sp>
      <p:sp>
        <p:nvSpPr>
          <p:cNvPr id="14" name="Content Placeholder 2">
            <a:extLst>
              <a:ext uri="{FF2B5EF4-FFF2-40B4-BE49-F238E27FC236}">
                <a16:creationId xmlns:a16="http://schemas.microsoft.com/office/drawing/2014/main" id="{A80B63FC-54B3-DA27-6CAA-E0EC4D88AE58}"/>
              </a:ext>
            </a:extLst>
          </p:cNvPr>
          <p:cNvSpPr txBox="1">
            <a:spLocks/>
          </p:cNvSpPr>
          <p:nvPr/>
        </p:nvSpPr>
        <p:spPr>
          <a:xfrm>
            <a:off x="1598712" y="4006650"/>
            <a:ext cx="8167548" cy="5989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1800" b="1" dirty="0">
                <a:solidFill>
                  <a:schemeClr val="bg1"/>
                </a:solidFill>
                <a:latin typeface="Arial" panose="020B0604020202020204" pitchFamily="34" charset="0"/>
                <a:cs typeface="Arial" panose="020B0604020202020204" pitchFamily="34" charset="0"/>
              </a:rPr>
              <a:t>Free or untrustworthy VPNs can pose major security threats, as they may contain malware or sell sensitive data.</a:t>
            </a:r>
          </a:p>
        </p:txBody>
      </p:sp>
      <p:sp>
        <p:nvSpPr>
          <p:cNvPr id="19" name="TextBox 18">
            <a:extLst>
              <a:ext uri="{FF2B5EF4-FFF2-40B4-BE49-F238E27FC236}">
                <a16:creationId xmlns:a16="http://schemas.microsoft.com/office/drawing/2014/main" id="{FAD017D9-389C-D471-EBB0-CEC054AD4757}"/>
              </a:ext>
            </a:extLst>
          </p:cNvPr>
          <p:cNvSpPr txBox="1"/>
          <p:nvPr/>
        </p:nvSpPr>
        <p:spPr>
          <a:xfrm>
            <a:off x="1002651" y="952062"/>
            <a:ext cx="6100354" cy="646331"/>
          </a:xfrm>
          <a:prstGeom prst="rect">
            <a:avLst/>
          </a:prstGeom>
          <a:noFill/>
        </p:spPr>
        <p:txBody>
          <a:bodyPr wrap="square">
            <a:spAutoFit/>
          </a:bodyPr>
          <a:lstStyle/>
          <a:p>
            <a:r>
              <a:rPr lang="en-US" sz="3600" b="1" dirty="0">
                <a:solidFill>
                  <a:srgbClr val="0D1B30"/>
                </a:solidFill>
                <a:latin typeface="Arial" panose="020B0604020202020204" pitchFamily="34" charset="0"/>
                <a:cs typeface="Arial" panose="020B0604020202020204" pitchFamily="34" charset="0"/>
              </a:rPr>
              <a:t>The Issue</a:t>
            </a:r>
            <a:endParaRPr lang="en-GB" sz="3600" dirty="0"/>
          </a:p>
        </p:txBody>
      </p:sp>
      <p:sp>
        <p:nvSpPr>
          <p:cNvPr id="2" name="Content Placeholder 2">
            <a:extLst>
              <a:ext uri="{FF2B5EF4-FFF2-40B4-BE49-F238E27FC236}">
                <a16:creationId xmlns:a16="http://schemas.microsoft.com/office/drawing/2014/main" id="{856A6431-952D-FCB0-152B-4A7457AB47A8}"/>
              </a:ext>
            </a:extLst>
          </p:cNvPr>
          <p:cNvSpPr txBox="1">
            <a:spLocks/>
          </p:cNvSpPr>
          <p:nvPr/>
        </p:nvSpPr>
        <p:spPr>
          <a:xfrm>
            <a:off x="1598712" y="4827021"/>
            <a:ext cx="8095163" cy="598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chemeClr val="bg1"/>
                </a:solidFill>
                <a:latin typeface="Arial" panose="020B0604020202020204" pitchFamily="34" charset="0"/>
                <a:cs typeface="Arial" panose="020B0604020202020204" pitchFamily="34" charset="0"/>
              </a:rPr>
              <a:t>This exposes children and young people to inappropriate or harmful content that would otherwise be blocked.</a:t>
            </a:r>
          </a:p>
        </p:txBody>
      </p:sp>
      <p:pic>
        <p:nvPicPr>
          <p:cNvPr id="9" name="Graphic 8">
            <a:extLst>
              <a:ext uri="{FF2B5EF4-FFF2-40B4-BE49-F238E27FC236}">
                <a16:creationId xmlns:a16="http://schemas.microsoft.com/office/drawing/2014/main" id="{A68D4E12-5048-0E21-798F-4AD0D968BB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7082" y="4798474"/>
            <a:ext cx="609600" cy="609600"/>
          </a:xfrm>
          <a:prstGeom prst="rect">
            <a:avLst/>
          </a:prstGeom>
        </p:spPr>
      </p:pic>
      <p:pic>
        <p:nvPicPr>
          <p:cNvPr id="11" name="Graphic 10">
            <a:extLst>
              <a:ext uri="{FF2B5EF4-FFF2-40B4-BE49-F238E27FC236}">
                <a16:creationId xmlns:a16="http://schemas.microsoft.com/office/drawing/2014/main" id="{32FDBA15-5736-4123-327B-C99B6F99AC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7082" y="1988441"/>
            <a:ext cx="609600" cy="609600"/>
          </a:xfrm>
          <a:prstGeom prst="rect">
            <a:avLst/>
          </a:prstGeom>
        </p:spPr>
      </p:pic>
      <p:pic>
        <p:nvPicPr>
          <p:cNvPr id="13" name="Graphic 12">
            <a:extLst>
              <a:ext uri="{FF2B5EF4-FFF2-40B4-BE49-F238E27FC236}">
                <a16:creationId xmlns:a16="http://schemas.microsoft.com/office/drawing/2014/main" id="{A0DE9C39-865B-9914-9B32-07125A1174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7082" y="3998110"/>
            <a:ext cx="609600" cy="609600"/>
          </a:xfrm>
          <a:prstGeom prst="rect">
            <a:avLst/>
          </a:prstGeom>
        </p:spPr>
      </p:pic>
      <p:pic>
        <p:nvPicPr>
          <p:cNvPr id="16" name="Graphic 15">
            <a:extLst>
              <a:ext uri="{FF2B5EF4-FFF2-40B4-BE49-F238E27FC236}">
                <a16:creationId xmlns:a16="http://schemas.microsoft.com/office/drawing/2014/main" id="{D575A6AD-7219-1DB2-9737-68D5C3BB8B4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7082" y="3072895"/>
            <a:ext cx="609600" cy="609600"/>
          </a:xfrm>
          <a:prstGeom prst="rect">
            <a:avLst/>
          </a:prstGeom>
        </p:spPr>
      </p:pic>
    </p:spTree>
    <p:extLst>
      <p:ext uri="{BB962C8B-B14F-4D97-AF65-F5344CB8AC3E}">
        <p14:creationId xmlns:p14="http://schemas.microsoft.com/office/powerpoint/2010/main" val="45505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7F7B383-2018-C153-257D-B0FE841167B0}"/>
              </a:ext>
            </a:extLst>
          </p:cNvPr>
          <p:cNvSpPr/>
          <p:nvPr/>
        </p:nvSpPr>
        <p:spPr>
          <a:xfrm>
            <a:off x="694983" y="910803"/>
            <a:ext cx="5401017"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5E3F1EA-B093-5AEE-9ADA-E338C5AF23DF}"/>
              </a:ext>
            </a:extLst>
          </p:cNvPr>
          <p:cNvSpPr txBox="1"/>
          <p:nvPr/>
        </p:nvSpPr>
        <p:spPr>
          <a:xfrm>
            <a:off x="905095" y="937158"/>
            <a:ext cx="4989384" cy="646331"/>
          </a:xfrm>
          <a:prstGeom prst="rect">
            <a:avLst/>
          </a:prstGeom>
          <a:noFill/>
        </p:spPr>
        <p:txBody>
          <a:bodyPr wrap="square">
            <a:spAutoFit/>
          </a:bodyPr>
          <a:lstStyle/>
          <a:p>
            <a:r>
              <a:rPr lang="en-US" sz="3600" b="1" dirty="0">
                <a:solidFill>
                  <a:srgbClr val="0D1B30"/>
                </a:solidFill>
                <a:latin typeface="Arial" panose="020B0604020202020204" pitchFamily="34" charset="0"/>
                <a:cs typeface="Arial" panose="020B0604020202020204" pitchFamily="34" charset="0"/>
              </a:rPr>
              <a:t>Popular VPN Services</a:t>
            </a:r>
            <a:endParaRPr lang="en-GB" sz="3600" dirty="0"/>
          </a:p>
        </p:txBody>
      </p:sp>
      <p:grpSp>
        <p:nvGrpSpPr>
          <p:cNvPr id="32" name="Group 31">
            <a:extLst>
              <a:ext uri="{FF2B5EF4-FFF2-40B4-BE49-F238E27FC236}">
                <a16:creationId xmlns:a16="http://schemas.microsoft.com/office/drawing/2014/main" id="{D4CFCF7C-E792-4DBC-FB7A-8D7C080BD938}"/>
              </a:ext>
            </a:extLst>
          </p:cNvPr>
          <p:cNvGrpSpPr/>
          <p:nvPr/>
        </p:nvGrpSpPr>
        <p:grpSpPr>
          <a:xfrm>
            <a:off x="837081" y="2105130"/>
            <a:ext cx="1187661" cy="1538524"/>
            <a:chOff x="837081" y="2105130"/>
            <a:chExt cx="1187661" cy="1538524"/>
          </a:xfrm>
        </p:grpSpPr>
        <p:pic>
          <p:nvPicPr>
            <p:cNvPr id="5" name="Picture 4" descr="A blue square with a white logo&#10;&#10;AI-generated content may be incorrect.">
              <a:extLst>
                <a:ext uri="{FF2B5EF4-FFF2-40B4-BE49-F238E27FC236}">
                  <a16:creationId xmlns:a16="http://schemas.microsoft.com/office/drawing/2014/main" id="{3B25BBB4-C4AF-521B-D178-62E08539C80E}"/>
                </a:ext>
              </a:extLst>
            </p:cNvPr>
            <p:cNvPicPr>
              <a:picLocks noChangeAspect="1"/>
            </p:cNvPicPr>
            <p:nvPr/>
          </p:nvPicPr>
          <p:blipFill>
            <a:blip r:embed="rId3"/>
            <a:srcRect l="9729" t="9355" r="8952" b="9115"/>
            <a:stretch>
              <a:fillRect/>
            </a:stretch>
          </p:blipFill>
          <p:spPr>
            <a:xfrm>
              <a:off x="837081" y="2105130"/>
              <a:ext cx="1187661" cy="1190729"/>
            </a:xfrm>
            <a:prstGeom prst="rect">
              <a:avLst/>
            </a:prstGeom>
          </p:spPr>
        </p:pic>
        <p:sp>
          <p:nvSpPr>
            <p:cNvPr id="6" name="TextBox 5">
              <a:extLst>
                <a:ext uri="{FF2B5EF4-FFF2-40B4-BE49-F238E27FC236}">
                  <a16:creationId xmlns:a16="http://schemas.microsoft.com/office/drawing/2014/main" id="{4335EF5C-77B3-7C5B-88D9-2963451F1414}"/>
                </a:ext>
              </a:extLst>
            </p:cNvPr>
            <p:cNvSpPr txBox="1"/>
            <p:nvPr/>
          </p:nvSpPr>
          <p:spPr>
            <a:xfrm>
              <a:off x="837081" y="3366655"/>
              <a:ext cx="1187661"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Nord VPN</a:t>
              </a:r>
            </a:p>
          </p:txBody>
        </p:sp>
      </p:grpSp>
      <p:grpSp>
        <p:nvGrpSpPr>
          <p:cNvPr id="31" name="Group 30">
            <a:extLst>
              <a:ext uri="{FF2B5EF4-FFF2-40B4-BE49-F238E27FC236}">
                <a16:creationId xmlns:a16="http://schemas.microsoft.com/office/drawing/2014/main" id="{4D22A1D8-FD50-0A7C-2BF7-4961AEE58CA1}"/>
              </a:ext>
            </a:extLst>
          </p:cNvPr>
          <p:cNvGrpSpPr/>
          <p:nvPr/>
        </p:nvGrpSpPr>
        <p:grpSpPr>
          <a:xfrm>
            <a:off x="2453737" y="2105130"/>
            <a:ext cx="1187661" cy="1538524"/>
            <a:chOff x="2269641" y="2105130"/>
            <a:chExt cx="1187661" cy="1538524"/>
          </a:xfrm>
        </p:grpSpPr>
        <p:pic>
          <p:nvPicPr>
            <p:cNvPr id="7" name="Picture 6">
              <a:extLst>
                <a:ext uri="{FF2B5EF4-FFF2-40B4-BE49-F238E27FC236}">
                  <a16:creationId xmlns:a16="http://schemas.microsoft.com/office/drawing/2014/main" id="{56E7B82E-8571-397F-F3C3-0FCC4384720B}"/>
                </a:ext>
              </a:extLst>
            </p:cNvPr>
            <p:cNvPicPr>
              <a:picLocks noChangeAspect="1"/>
            </p:cNvPicPr>
            <p:nvPr/>
          </p:nvPicPr>
          <p:blipFill>
            <a:blip r:embed="rId4"/>
            <a:srcRect l="129" r="129"/>
            <a:stretch/>
          </p:blipFill>
          <p:spPr>
            <a:xfrm>
              <a:off x="2269641" y="2105130"/>
              <a:ext cx="1187661" cy="1190729"/>
            </a:xfrm>
            <a:prstGeom prst="roundRect">
              <a:avLst>
                <a:gd name="adj" fmla="val 20663"/>
              </a:avLst>
            </a:prstGeom>
            <a:solidFill>
              <a:srgbClr val="FFFFFF">
                <a:shade val="85000"/>
              </a:srgbClr>
            </a:solidFill>
            <a:ln>
              <a:noFill/>
            </a:ln>
            <a:effectLst/>
          </p:spPr>
        </p:pic>
        <p:sp>
          <p:nvSpPr>
            <p:cNvPr id="8" name="TextBox 7">
              <a:extLst>
                <a:ext uri="{FF2B5EF4-FFF2-40B4-BE49-F238E27FC236}">
                  <a16:creationId xmlns:a16="http://schemas.microsoft.com/office/drawing/2014/main" id="{35ABDFCC-0650-9658-73A8-634D62F4C0A8}"/>
                </a:ext>
              </a:extLst>
            </p:cNvPr>
            <p:cNvSpPr txBox="1"/>
            <p:nvPr/>
          </p:nvSpPr>
          <p:spPr>
            <a:xfrm>
              <a:off x="2269641" y="3366655"/>
              <a:ext cx="1187661"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Proton VPN</a:t>
              </a:r>
            </a:p>
          </p:txBody>
        </p:sp>
      </p:grpSp>
      <p:grpSp>
        <p:nvGrpSpPr>
          <p:cNvPr id="30" name="Group 29">
            <a:extLst>
              <a:ext uri="{FF2B5EF4-FFF2-40B4-BE49-F238E27FC236}">
                <a16:creationId xmlns:a16="http://schemas.microsoft.com/office/drawing/2014/main" id="{7435B2E0-1F65-7FCD-9809-02D1C0FB791E}"/>
              </a:ext>
            </a:extLst>
          </p:cNvPr>
          <p:cNvGrpSpPr/>
          <p:nvPr/>
        </p:nvGrpSpPr>
        <p:grpSpPr>
          <a:xfrm>
            <a:off x="4070393" y="2105130"/>
            <a:ext cx="1250387" cy="1723190"/>
            <a:chOff x="3670837" y="2105130"/>
            <a:chExt cx="1250387" cy="1723190"/>
          </a:xfrm>
        </p:grpSpPr>
        <p:pic>
          <p:nvPicPr>
            <p:cNvPr id="23" name="Picture 22">
              <a:extLst>
                <a:ext uri="{FF2B5EF4-FFF2-40B4-BE49-F238E27FC236}">
                  <a16:creationId xmlns:a16="http://schemas.microsoft.com/office/drawing/2014/main" id="{25A9A963-E46C-4C0C-3341-E44A82DA8658}"/>
                </a:ext>
              </a:extLst>
            </p:cNvPr>
            <p:cNvPicPr>
              <a:picLocks noChangeAspect="1"/>
            </p:cNvPicPr>
            <p:nvPr/>
          </p:nvPicPr>
          <p:blipFill>
            <a:blip r:embed="rId5"/>
            <a:srcRect l="129" r="129"/>
            <a:stretch/>
          </p:blipFill>
          <p:spPr>
            <a:xfrm>
              <a:off x="3702201" y="2105130"/>
              <a:ext cx="1187661" cy="1190729"/>
            </a:xfrm>
            <a:prstGeom prst="roundRect">
              <a:avLst>
                <a:gd name="adj" fmla="val 20663"/>
              </a:avLst>
            </a:prstGeom>
            <a:solidFill>
              <a:srgbClr val="FFFFFF">
                <a:shade val="85000"/>
              </a:srgbClr>
            </a:solidFill>
            <a:ln>
              <a:noFill/>
            </a:ln>
            <a:effectLst/>
          </p:spPr>
        </p:pic>
        <p:sp>
          <p:nvSpPr>
            <p:cNvPr id="24" name="TextBox 23">
              <a:extLst>
                <a:ext uri="{FF2B5EF4-FFF2-40B4-BE49-F238E27FC236}">
                  <a16:creationId xmlns:a16="http://schemas.microsoft.com/office/drawing/2014/main" id="{68AA5DF5-4FC0-FA72-57FF-60F6725691F2}"/>
                </a:ext>
              </a:extLst>
            </p:cNvPr>
            <p:cNvSpPr txBox="1"/>
            <p:nvPr/>
          </p:nvSpPr>
          <p:spPr>
            <a:xfrm>
              <a:off x="3670837" y="3366655"/>
              <a:ext cx="1250387"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Free VPN by Free VPN .org </a:t>
              </a:r>
            </a:p>
          </p:txBody>
        </p:sp>
      </p:grpSp>
      <p:grpSp>
        <p:nvGrpSpPr>
          <p:cNvPr id="29" name="Group 28">
            <a:extLst>
              <a:ext uri="{FF2B5EF4-FFF2-40B4-BE49-F238E27FC236}">
                <a16:creationId xmlns:a16="http://schemas.microsoft.com/office/drawing/2014/main" id="{B3439C1D-E42F-09C0-3324-4841BAC644A4}"/>
              </a:ext>
            </a:extLst>
          </p:cNvPr>
          <p:cNvGrpSpPr/>
          <p:nvPr/>
        </p:nvGrpSpPr>
        <p:grpSpPr>
          <a:xfrm>
            <a:off x="5749775" y="2105130"/>
            <a:ext cx="1187661" cy="1907856"/>
            <a:chOff x="5615466" y="2105130"/>
            <a:chExt cx="1187661" cy="1907856"/>
          </a:xfrm>
        </p:grpSpPr>
        <p:pic>
          <p:nvPicPr>
            <p:cNvPr id="25" name="Picture 24">
              <a:extLst>
                <a:ext uri="{FF2B5EF4-FFF2-40B4-BE49-F238E27FC236}">
                  <a16:creationId xmlns:a16="http://schemas.microsoft.com/office/drawing/2014/main" id="{5C195CFF-937C-666E-E54C-B54C2B93608D}"/>
                </a:ext>
              </a:extLst>
            </p:cNvPr>
            <p:cNvPicPr>
              <a:picLocks noChangeAspect="1"/>
            </p:cNvPicPr>
            <p:nvPr/>
          </p:nvPicPr>
          <p:blipFill>
            <a:blip r:embed="rId6"/>
            <a:srcRect l="129" r="129"/>
            <a:stretch/>
          </p:blipFill>
          <p:spPr>
            <a:xfrm>
              <a:off x="5615466" y="2105130"/>
              <a:ext cx="1187661" cy="1190729"/>
            </a:xfrm>
            <a:prstGeom prst="roundRect">
              <a:avLst>
                <a:gd name="adj" fmla="val 20663"/>
              </a:avLst>
            </a:prstGeom>
            <a:solidFill>
              <a:srgbClr val="FFFFFF">
                <a:shade val="85000"/>
              </a:srgbClr>
            </a:solidFill>
            <a:ln>
              <a:noFill/>
            </a:ln>
            <a:effectLst/>
          </p:spPr>
        </p:pic>
        <p:sp>
          <p:nvSpPr>
            <p:cNvPr id="26" name="TextBox 25">
              <a:extLst>
                <a:ext uri="{FF2B5EF4-FFF2-40B4-BE49-F238E27FC236}">
                  <a16:creationId xmlns:a16="http://schemas.microsoft.com/office/drawing/2014/main" id="{605EE095-9CA1-228B-09F3-599D51BE8948}"/>
                </a:ext>
              </a:extLst>
            </p:cNvPr>
            <p:cNvSpPr txBox="1"/>
            <p:nvPr/>
          </p:nvSpPr>
          <p:spPr>
            <a:xfrm>
              <a:off x="5615466" y="3366655"/>
              <a:ext cx="1187661" cy="646331"/>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Free VPN: Unlimited VPN Proxy</a:t>
              </a:r>
            </a:p>
          </p:txBody>
        </p:sp>
      </p:grpSp>
      <p:grpSp>
        <p:nvGrpSpPr>
          <p:cNvPr id="36" name="Group 35">
            <a:extLst>
              <a:ext uri="{FF2B5EF4-FFF2-40B4-BE49-F238E27FC236}">
                <a16:creationId xmlns:a16="http://schemas.microsoft.com/office/drawing/2014/main" id="{9E209A73-0F32-9529-DDD1-2A3A8EE1A177}"/>
              </a:ext>
            </a:extLst>
          </p:cNvPr>
          <p:cNvGrpSpPr/>
          <p:nvPr/>
        </p:nvGrpSpPr>
        <p:grpSpPr>
          <a:xfrm>
            <a:off x="2453737" y="4083782"/>
            <a:ext cx="1187661" cy="1907856"/>
            <a:chOff x="2269641" y="2105130"/>
            <a:chExt cx="1187661" cy="1907856"/>
          </a:xfrm>
        </p:grpSpPr>
        <p:pic>
          <p:nvPicPr>
            <p:cNvPr id="37" name="Picture 36">
              <a:extLst>
                <a:ext uri="{FF2B5EF4-FFF2-40B4-BE49-F238E27FC236}">
                  <a16:creationId xmlns:a16="http://schemas.microsoft.com/office/drawing/2014/main" id="{F727FE71-5C24-BA8E-B48E-E63F79373116}"/>
                </a:ext>
              </a:extLst>
            </p:cNvPr>
            <p:cNvPicPr>
              <a:picLocks noChangeAspect="1"/>
            </p:cNvPicPr>
            <p:nvPr/>
          </p:nvPicPr>
          <p:blipFill>
            <a:blip r:embed="rId7"/>
            <a:srcRect l="7123" t="7453" r="7563" b="7013"/>
            <a:stretch>
              <a:fillRect/>
            </a:stretch>
          </p:blipFill>
          <p:spPr>
            <a:xfrm>
              <a:off x="2269641" y="2105130"/>
              <a:ext cx="1187661" cy="1190729"/>
            </a:xfrm>
            <a:prstGeom prst="roundRect">
              <a:avLst>
                <a:gd name="adj" fmla="val 20663"/>
              </a:avLst>
            </a:prstGeom>
            <a:solidFill>
              <a:srgbClr val="FFFFFF">
                <a:shade val="85000"/>
              </a:srgbClr>
            </a:solidFill>
            <a:ln>
              <a:noFill/>
            </a:ln>
            <a:effectLst/>
          </p:spPr>
        </p:pic>
        <p:sp>
          <p:nvSpPr>
            <p:cNvPr id="38" name="TextBox 37">
              <a:extLst>
                <a:ext uri="{FF2B5EF4-FFF2-40B4-BE49-F238E27FC236}">
                  <a16:creationId xmlns:a16="http://schemas.microsoft.com/office/drawing/2014/main" id="{30509567-D049-772A-1A08-EED031F06EA3}"/>
                </a:ext>
              </a:extLst>
            </p:cNvPr>
            <p:cNvSpPr txBox="1"/>
            <p:nvPr/>
          </p:nvSpPr>
          <p:spPr>
            <a:xfrm>
              <a:off x="2269641" y="3366655"/>
              <a:ext cx="1187661" cy="646331"/>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VPN Lumos: Open Proxy, Connect</a:t>
              </a:r>
            </a:p>
          </p:txBody>
        </p:sp>
      </p:grpSp>
      <p:grpSp>
        <p:nvGrpSpPr>
          <p:cNvPr id="39" name="Group 38">
            <a:extLst>
              <a:ext uri="{FF2B5EF4-FFF2-40B4-BE49-F238E27FC236}">
                <a16:creationId xmlns:a16="http://schemas.microsoft.com/office/drawing/2014/main" id="{F35F3114-E3D9-ECF4-33D7-87EBCFF36E73}"/>
              </a:ext>
            </a:extLst>
          </p:cNvPr>
          <p:cNvGrpSpPr/>
          <p:nvPr/>
        </p:nvGrpSpPr>
        <p:grpSpPr>
          <a:xfrm>
            <a:off x="4070393" y="4083782"/>
            <a:ext cx="1250387" cy="1538524"/>
            <a:chOff x="3670837" y="2105130"/>
            <a:chExt cx="1250387" cy="1538524"/>
          </a:xfrm>
        </p:grpSpPr>
        <p:pic>
          <p:nvPicPr>
            <p:cNvPr id="40" name="Picture 39">
              <a:extLst>
                <a:ext uri="{FF2B5EF4-FFF2-40B4-BE49-F238E27FC236}">
                  <a16:creationId xmlns:a16="http://schemas.microsoft.com/office/drawing/2014/main" id="{500C9AD6-BE31-A0AE-B8A6-6DDBB27B2AFA}"/>
                </a:ext>
              </a:extLst>
            </p:cNvPr>
            <p:cNvPicPr>
              <a:picLocks noChangeAspect="1"/>
            </p:cNvPicPr>
            <p:nvPr/>
          </p:nvPicPr>
          <p:blipFill>
            <a:blip r:embed="rId8"/>
            <a:srcRect l="129" r="129"/>
            <a:stretch/>
          </p:blipFill>
          <p:spPr>
            <a:xfrm>
              <a:off x="3702201" y="2105130"/>
              <a:ext cx="1187661" cy="1190729"/>
            </a:xfrm>
            <a:prstGeom prst="roundRect">
              <a:avLst>
                <a:gd name="adj" fmla="val 20663"/>
              </a:avLst>
            </a:prstGeom>
            <a:solidFill>
              <a:srgbClr val="FFFFFF">
                <a:shade val="85000"/>
              </a:srgbClr>
            </a:solidFill>
            <a:ln>
              <a:noFill/>
            </a:ln>
            <a:effectLst/>
          </p:spPr>
        </p:pic>
        <p:sp>
          <p:nvSpPr>
            <p:cNvPr id="41" name="TextBox 40">
              <a:extLst>
                <a:ext uri="{FF2B5EF4-FFF2-40B4-BE49-F238E27FC236}">
                  <a16:creationId xmlns:a16="http://schemas.microsoft.com/office/drawing/2014/main" id="{ADD1DAFB-2E14-5242-B5D0-E358707D541D}"/>
                </a:ext>
              </a:extLst>
            </p:cNvPr>
            <p:cNvSpPr txBox="1"/>
            <p:nvPr/>
          </p:nvSpPr>
          <p:spPr>
            <a:xfrm>
              <a:off x="3670837" y="3366655"/>
              <a:ext cx="1250387"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Thunder VPN</a:t>
              </a:r>
            </a:p>
          </p:txBody>
        </p:sp>
      </p:grpSp>
      <p:grpSp>
        <p:nvGrpSpPr>
          <p:cNvPr id="42" name="Group 41">
            <a:extLst>
              <a:ext uri="{FF2B5EF4-FFF2-40B4-BE49-F238E27FC236}">
                <a16:creationId xmlns:a16="http://schemas.microsoft.com/office/drawing/2014/main" id="{D28ABFB5-C340-0827-B2AE-3F9CD6EF6398}"/>
              </a:ext>
            </a:extLst>
          </p:cNvPr>
          <p:cNvGrpSpPr/>
          <p:nvPr/>
        </p:nvGrpSpPr>
        <p:grpSpPr>
          <a:xfrm>
            <a:off x="5749775" y="4083782"/>
            <a:ext cx="1187661" cy="1907856"/>
            <a:chOff x="5615466" y="2105130"/>
            <a:chExt cx="1187661" cy="1907856"/>
          </a:xfrm>
        </p:grpSpPr>
        <p:pic>
          <p:nvPicPr>
            <p:cNvPr id="43" name="Picture 42">
              <a:extLst>
                <a:ext uri="{FF2B5EF4-FFF2-40B4-BE49-F238E27FC236}">
                  <a16:creationId xmlns:a16="http://schemas.microsoft.com/office/drawing/2014/main" id="{F60EB703-D5A7-4D68-FAE8-AB1A1F799296}"/>
                </a:ext>
              </a:extLst>
            </p:cNvPr>
            <p:cNvPicPr>
              <a:picLocks noChangeAspect="1"/>
            </p:cNvPicPr>
            <p:nvPr/>
          </p:nvPicPr>
          <p:blipFill>
            <a:blip r:embed="rId9"/>
            <a:srcRect l="129" r="129"/>
            <a:stretch/>
          </p:blipFill>
          <p:spPr>
            <a:xfrm>
              <a:off x="5615466" y="2105130"/>
              <a:ext cx="1187661" cy="1190729"/>
            </a:xfrm>
            <a:prstGeom prst="roundRect">
              <a:avLst>
                <a:gd name="adj" fmla="val 20663"/>
              </a:avLst>
            </a:prstGeom>
            <a:solidFill>
              <a:srgbClr val="FFFFFF">
                <a:shade val="85000"/>
              </a:srgbClr>
            </a:solidFill>
            <a:ln>
              <a:noFill/>
            </a:ln>
            <a:effectLst/>
          </p:spPr>
        </p:pic>
        <p:sp>
          <p:nvSpPr>
            <p:cNvPr id="44" name="TextBox 43">
              <a:extLst>
                <a:ext uri="{FF2B5EF4-FFF2-40B4-BE49-F238E27FC236}">
                  <a16:creationId xmlns:a16="http://schemas.microsoft.com/office/drawing/2014/main" id="{DEF25605-A2EA-DC91-ABC7-70016809DB37}"/>
                </a:ext>
              </a:extLst>
            </p:cNvPr>
            <p:cNvSpPr txBox="1"/>
            <p:nvPr/>
          </p:nvSpPr>
          <p:spPr>
            <a:xfrm>
              <a:off x="5615466" y="3366655"/>
              <a:ext cx="1187661" cy="646331"/>
            </a:xfrm>
            <a:prstGeom prst="rect">
              <a:avLst/>
            </a:prstGeom>
            <a:noFill/>
          </p:spPr>
          <p:txBody>
            <a:bodyPr wrap="square" rtlCol="0">
              <a:spAutoFit/>
            </a:bodyPr>
            <a:lstStyle/>
            <a:p>
              <a:pPr algn="ctr"/>
              <a:r>
                <a:rPr lang="en-GB" sz="1200" b="1" dirty="0" err="1">
                  <a:solidFill>
                    <a:schemeClr val="bg1"/>
                  </a:solidFill>
                  <a:latin typeface="Arial" panose="020B0604020202020204" pitchFamily="34" charset="0"/>
                  <a:cs typeface="Arial" panose="020B0604020202020204" pitchFamily="34" charset="0"/>
                </a:rPr>
                <a:t>Pawxy</a:t>
              </a:r>
              <a:r>
                <a:rPr lang="en-GB" sz="1200" b="1" dirty="0">
                  <a:solidFill>
                    <a:schemeClr val="bg1"/>
                  </a:solidFill>
                  <a:latin typeface="Arial" panose="020B0604020202020204" pitchFamily="34" charset="0"/>
                  <a:cs typeface="Arial" panose="020B0604020202020204" pitchFamily="34" charset="0"/>
                </a:rPr>
                <a:t> – Fast VPN &amp; Web Browser</a:t>
              </a:r>
            </a:p>
          </p:txBody>
        </p:sp>
      </p:grpSp>
      <p:grpSp>
        <p:nvGrpSpPr>
          <p:cNvPr id="45" name="Group 44">
            <a:extLst>
              <a:ext uri="{FF2B5EF4-FFF2-40B4-BE49-F238E27FC236}">
                <a16:creationId xmlns:a16="http://schemas.microsoft.com/office/drawing/2014/main" id="{377AE41F-655D-E7D4-6E73-3B5A1305817F}"/>
              </a:ext>
            </a:extLst>
          </p:cNvPr>
          <p:cNvGrpSpPr/>
          <p:nvPr/>
        </p:nvGrpSpPr>
        <p:grpSpPr>
          <a:xfrm>
            <a:off x="837081" y="4083782"/>
            <a:ext cx="1187661" cy="1907856"/>
            <a:chOff x="2269641" y="2105130"/>
            <a:chExt cx="1187661" cy="1907856"/>
          </a:xfrm>
        </p:grpSpPr>
        <p:pic>
          <p:nvPicPr>
            <p:cNvPr id="46" name="Picture 45">
              <a:extLst>
                <a:ext uri="{FF2B5EF4-FFF2-40B4-BE49-F238E27FC236}">
                  <a16:creationId xmlns:a16="http://schemas.microsoft.com/office/drawing/2014/main" id="{FE1ACE41-9043-0DEB-2ECE-4574EB7D7B21}"/>
                </a:ext>
              </a:extLst>
            </p:cNvPr>
            <p:cNvPicPr>
              <a:picLocks noChangeAspect="1"/>
            </p:cNvPicPr>
            <p:nvPr/>
          </p:nvPicPr>
          <p:blipFill>
            <a:blip r:embed="rId10"/>
            <a:srcRect l="129" r="129"/>
            <a:stretch/>
          </p:blipFill>
          <p:spPr>
            <a:xfrm>
              <a:off x="2269641" y="2105130"/>
              <a:ext cx="1187661" cy="1190729"/>
            </a:xfrm>
            <a:prstGeom prst="roundRect">
              <a:avLst>
                <a:gd name="adj" fmla="val 20663"/>
              </a:avLst>
            </a:prstGeom>
            <a:solidFill>
              <a:srgbClr val="FFFFFF">
                <a:shade val="85000"/>
              </a:srgbClr>
            </a:solidFill>
            <a:ln>
              <a:noFill/>
            </a:ln>
            <a:effectLst/>
          </p:spPr>
        </p:pic>
        <p:sp>
          <p:nvSpPr>
            <p:cNvPr id="47" name="TextBox 46">
              <a:extLst>
                <a:ext uri="{FF2B5EF4-FFF2-40B4-BE49-F238E27FC236}">
                  <a16:creationId xmlns:a16="http://schemas.microsoft.com/office/drawing/2014/main" id="{A74A5F9E-33C3-230C-EC13-FA6520E95B7F}"/>
                </a:ext>
              </a:extLst>
            </p:cNvPr>
            <p:cNvSpPr txBox="1"/>
            <p:nvPr/>
          </p:nvSpPr>
          <p:spPr>
            <a:xfrm>
              <a:off x="2269641" y="3366655"/>
              <a:ext cx="1187661" cy="646331"/>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Opera: AI browser with VPN</a:t>
              </a:r>
            </a:p>
          </p:txBody>
        </p:sp>
      </p:grpSp>
    </p:spTree>
    <p:extLst>
      <p:ext uri="{BB962C8B-B14F-4D97-AF65-F5344CB8AC3E}">
        <p14:creationId xmlns:p14="http://schemas.microsoft.com/office/powerpoint/2010/main" val="296124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artoon of a person running&#10;&#10;AI-generated content may be incorrect.">
            <a:extLst>
              <a:ext uri="{FF2B5EF4-FFF2-40B4-BE49-F238E27FC236}">
                <a16:creationId xmlns:a16="http://schemas.microsoft.com/office/drawing/2014/main" id="{6D750CCC-1FBE-49EA-C5F7-667FF6699AD9}"/>
              </a:ext>
            </a:extLst>
          </p:cNvPr>
          <p:cNvPicPr>
            <a:picLocks noChangeAspect="1"/>
          </p:cNvPicPr>
          <p:nvPr/>
        </p:nvPicPr>
        <p:blipFill>
          <a:blip r:embed="rId3"/>
          <a:srcRect l="494" t="5232" b="5232"/>
          <a:stretch>
            <a:fillRect/>
          </a:stretch>
        </p:blipFill>
        <p:spPr>
          <a:xfrm>
            <a:off x="0" y="-1"/>
            <a:ext cx="12192000" cy="6858001"/>
          </a:xfrm>
          <a:prstGeom prst="rect">
            <a:avLst/>
          </a:prstGeom>
        </p:spPr>
      </p:pic>
      <p:sp>
        <p:nvSpPr>
          <p:cNvPr id="4" name="Rounded Rectangle 3">
            <a:extLst>
              <a:ext uri="{FF2B5EF4-FFF2-40B4-BE49-F238E27FC236}">
                <a16:creationId xmlns:a16="http://schemas.microsoft.com/office/drawing/2014/main" id="{DB07BE0E-3C46-72EA-C4D7-A75C347F7242}"/>
              </a:ext>
            </a:extLst>
          </p:cNvPr>
          <p:cNvSpPr/>
          <p:nvPr/>
        </p:nvSpPr>
        <p:spPr>
          <a:xfrm>
            <a:off x="347360" y="1160185"/>
            <a:ext cx="6045884"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D8C926E7-8C00-641C-849C-38B297C4F19E}"/>
              </a:ext>
            </a:extLst>
          </p:cNvPr>
          <p:cNvSpPr txBox="1"/>
          <p:nvPr/>
        </p:nvSpPr>
        <p:spPr>
          <a:xfrm>
            <a:off x="557472" y="1186540"/>
            <a:ext cx="5835772" cy="646331"/>
          </a:xfrm>
          <a:prstGeom prst="rect">
            <a:avLst/>
          </a:prstGeom>
          <a:noFill/>
        </p:spPr>
        <p:txBody>
          <a:bodyPr wrap="square">
            <a:spAutoFit/>
          </a:bodyPr>
          <a:lstStyle/>
          <a:p>
            <a:r>
              <a:rPr lang="en-US" sz="3600" b="1" dirty="0">
                <a:solidFill>
                  <a:srgbClr val="0D1B30"/>
                </a:solidFill>
                <a:latin typeface="Arial" panose="020B0604020202020204" pitchFamily="34" charset="0"/>
                <a:cs typeface="Arial" panose="020B0604020202020204" pitchFamily="34" charset="0"/>
              </a:rPr>
              <a:t>Reality vs Fearmongering</a:t>
            </a:r>
            <a:endParaRPr lang="en-GB" sz="3600" dirty="0"/>
          </a:p>
        </p:txBody>
      </p:sp>
      <p:sp>
        <p:nvSpPr>
          <p:cNvPr id="8" name="TextBox 7">
            <a:extLst>
              <a:ext uri="{FF2B5EF4-FFF2-40B4-BE49-F238E27FC236}">
                <a16:creationId xmlns:a16="http://schemas.microsoft.com/office/drawing/2014/main" id="{4AC20E70-2DBE-4BCE-7ABC-BAC4F705AA96}"/>
              </a:ext>
            </a:extLst>
          </p:cNvPr>
          <p:cNvSpPr txBox="1"/>
          <p:nvPr/>
        </p:nvSpPr>
        <p:spPr>
          <a:xfrm>
            <a:off x="132859" y="6475354"/>
            <a:ext cx="3605348" cy="261610"/>
          </a:xfrm>
          <a:prstGeom prst="rect">
            <a:avLst/>
          </a:prstGeom>
          <a:noFill/>
        </p:spPr>
        <p:txBody>
          <a:bodyPr wrap="square" rtlCol="0">
            <a:spAutoFit/>
          </a:bodyPr>
          <a:lstStyle/>
          <a:p>
            <a:r>
              <a:rPr lang="en-GB" sz="1100" dirty="0">
                <a:solidFill>
                  <a:schemeClr val="bg1"/>
                </a:solidFill>
                <a:latin typeface="Helvetica" pitchFamily="2" charset="0"/>
              </a:rPr>
              <a:t>© </a:t>
            </a:r>
            <a:r>
              <a:rPr lang="en-GB" sz="1100" dirty="0" err="1">
                <a:solidFill>
                  <a:schemeClr val="bg1"/>
                </a:solidFill>
                <a:latin typeface="Helvetica" pitchFamily="2" charset="0"/>
              </a:rPr>
              <a:t>Ineqe</a:t>
            </a:r>
            <a:r>
              <a:rPr lang="en-GB" sz="1100" dirty="0">
                <a:solidFill>
                  <a:schemeClr val="bg1"/>
                </a:solidFill>
                <a:latin typeface="Helvetica" pitchFamily="2" charset="0"/>
              </a:rPr>
              <a:t> Group Ltd 2025</a:t>
            </a:r>
          </a:p>
        </p:txBody>
      </p:sp>
      <p:pic>
        <p:nvPicPr>
          <p:cNvPr id="9" name="Picture 8" descr="A white text on a black background&#10;&#10;AI-generated content may be incorrect.">
            <a:extLst>
              <a:ext uri="{FF2B5EF4-FFF2-40B4-BE49-F238E27FC236}">
                <a16:creationId xmlns:a16="http://schemas.microsoft.com/office/drawing/2014/main" id="{44D6E74A-02F9-25DC-5CF3-B2B8EBD26DAB}"/>
              </a:ext>
            </a:extLst>
          </p:cNvPr>
          <p:cNvPicPr>
            <a:picLocks noChangeAspect="1"/>
          </p:cNvPicPr>
          <p:nvPr/>
        </p:nvPicPr>
        <p:blipFill>
          <a:blip r:embed="rId4"/>
          <a:stretch>
            <a:fillRect/>
          </a:stretch>
        </p:blipFill>
        <p:spPr>
          <a:xfrm>
            <a:off x="10504755" y="151738"/>
            <a:ext cx="1482805" cy="534061"/>
          </a:xfrm>
          <a:prstGeom prst="rect">
            <a:avLst/>
          </a:prstGeom>
        </p:spPr>
      </p:pic>
      <p:sp>
        <p:nvSpPr>
          <p:cNvPr id="11" name="TextBox 10">
            <a:extLst>
              <a:ext uri="{FF2B5EF4-FFF2-40B4-BE49-F238E27FC236}">
                <a16:creationId xmlns:a16="http://schemas.microsoft.com/office/drawing/2014/main" id="{C566E5B8-2B78-8F50-C904-E211BA309FA0}"/>
              </a:ext>
            </a:extLst>
          </p:cNvPr>
          <p:cNvSpPr txBox="1"/>
          <p:nvPr/>
        </p:nvSpPr>
        <p:spPr>
          <a:xfrm>
            <a:off x="557472" y="2290835"/>
            <a:ext cx="4974270" cy="1477328"/>
          </a:xfrm>
          <a:prstGeom prst="rect">
            <a:avLst/>
          </a:prstGeom>
          <a:noFill/>
        </p:spPr>
        <p:txBody>
          <a:bodyPr wrap="square" lIns="91440" tIns="45720" rIns="91440" bIns="45720" anchor="t">
            <a:spAutoFit/>
          </a:bodyPr>
          <a:lstStyle/>
          <a:p>
            <a:pPr marL="0" indent="0">
              <a:spcAft>
                <a:spcPts val="600"/>
              </a:spcAft>
              <a:buNone/>
            </a:pPr>
            <a:r>
              <a:rPr lang="en-GB" sz="1800" b="1" dirty="0">
                <a:solidFill>
                  <a:schemeClr val="bg1"/>
                </a:solidFill>
                <a:latin typeface="Arial"/>
                <a:cs typeface="Arial"/>
              </a:rPr>
              <a:t>It's important to remember that not all VPN use is malicious. A young person might use a VPN for a legitimate reason, such as protecting their privacy on a public Wi-Fi network.</a:t>
            </a:r>
          </a:p>
        </p:txBody>
      </p:sp>
      <p:sp>
        <p:nvSpPr>
          <p:cNvPr id="12" name="TextBox 11">
            <a:extLst>
              <a:ext uri="{FF2B5EF4-FFF2-40B4-BE49-F238E27FC236}">
                <a16:creationId xmlns:a16="http://schemas.microsoft.com/office/drawing/2014/main" id="{5160C54A-4354-806D-6F1D-DAE8050EF479}"/>
              </a:ext>
            </a:extLst>
          </p:cNvPr>
          <p:cNvSpPr txBox="1"/>
          <p:nvPr/>
        </p:nvSpPr>
        <p:spPr>
          <a:xfrm>
            <a:off x="557472" y="3742904"/>
            <a:ext cx="4974270" cy="2077492"/>
          </a:xfrm>
          <a:prstGeom prst="rect">
            <a:avLst/>
          </a:prstGeom>
          <a:noFill/>
        </p:spPr>
        <p:txBody>
          <a:bodyPr wrap="square" lIns="91440" tIns="45720" rIns="91440" bIns="45720" anchor="t">
            <a:spAutoFit/>
          </a:bodyPr>
          <a:lstStyle/>
          <a:p>
            <a:pPr marL="0" indent="0">
              <a:spcAft>
                <a:spcPts val="600"/>
              </a:spcAft>
              <a:buNone/>
            </a:pPr>
            <a:r>
              <a:rPr lang="en-GB" sz="1800" b="1" dirty="0">
                <a:solidFill>
                  <a:schemeClr val="bg1"/>
                </a:solidFill>
                <a:latin typeface="Arial"/>
                <a:cs typeface="Arial"/>
              </a:rPr>
              <a:t>However, the risks associated with VPNs, especially untrustworthy or free services, are very real. These risks include exposure to dangerous online content, security vulnerabilities, and a false sense of anonymity</a:t>
            </a:r>
            <a:r>
              <a:rPr lang="en-GB" sz="1800" dirty="0">
                <a:solidFill>
                  <a:schemeClr val="bg1"/>
                </a:solidFill>
                <a:latin typeface="Arial"/>
                <a:cs typeface="Arial"/>
              </a:rPr>
              <a:t>. </a:t>
            </a:r>
          </a:p>
          <a:p>
            <a:pPr marL="0" indent="0">
              <a:buNone/>
            </a:pP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676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a:extLst>
              <a:ext uri="{FF2B5EF4-FFF2-40B4-BE49-F238E27FC236}">
                <a16:creationId xmlns:a16="http://schemas.microsoft.com/office/drawing/2014/main" id="{5FA2FF84-8811-5FAD-5B7D-187DE545BBFC}"/>
              </a:ext>
            </a:extLst>
          </p:cNvPr>
          <p:cNvSpPr/>
          <p:nvPr/>
        </p:nvSpPr>
        <p:spPr>
          <a:xfrm>
            <a:off x="347359" y="942923"/>
            <a:ext cx="11343357" cy="725487"/>
          </a:xfrm>
          <a:prstGeom prst="roundRect">
            <a:avLst>
              <a:gd name="adj" fmla="val 50000"/>
            </a:avLst>
          </a:prstGeom>
          <a:solidFill>
            <a:srgbClr val="0D1B3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6353EB88-A1F8-4217-F14F-1CFC7F0E127F}"/>
              </a:ext>
            </a:extLst>
          </p:cNvPr>
          <p:cNvSpPr txBox="1"/>
          <p:nvPr/>
        </p:nvSpPr>
        <p:spPr>
          <a:xfrm>
            <a:off x="5194486" y="1082390"/>
            <a:ext cx="6023677" cy="461665"/>
          </a:xfrm>
          <a:prstGeom prst="rect">
            <a:avLst/>
          </a:prstGeom>
          <a:noFill/>
        </p:spPr>
        <p:txBody>
          <a:bodyPr wrap="square">
            <a:spAutoFit/>
          </a:bodyPr>
          <a:lstStyle/>
          <a:p>
            <a:r>
              <a:rPr lang="en-GB" sz="2400" b="1" dirty="0">
                <a:solidFill>
                  <a:schemeClr val="bg1"/>
                </a:solidFill>
                <a:latin typeface="Arial" panose="020B0604020202020204" pitchFamily="34" charset="0"/>
                <a:cs typeface="Arial" panose="020B0604020202020204" pitchFamily="34" charset="0"/>
              </a:rPr>
              <a:t>Foster a Culture of Openness and Trust</a:t>
            </a:r>
          </a:p>
        </p:txBody>
      </p:sp>
      <p:sp>
        <p:nvSpPr>
          <p:cNvPr id="6" name="Rounded Rectangle 5">
            <a:extLst>
              <a:ext uri="{FF2B5EF4-FFF2-40B4-BE49-F238E27FC236}">
                <a16:creationId xmlns:a16="http://schemas.microsoft.com/office/drawing/2014/main" id="{24D518B0-DD9F-869D-E61E-489FF8CFDCAA}"/>
              </a:ext>
            </a:extLst>
          </p:cNvPr>
          <p:cNvSpPr/>
          <p:nvPr/>
        </p:nvSpPr>
        <p:spPr>
          <a:xfrm>
            <a:off x="347360" y="946201"/>
            <a:ext cx="4564706"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DA076C12-14D7-7740-FC9E-E5A7F5ECD05B}"/>
              </a:ext>
            </a:extLst>
          </p:cNvPr>
          <p:cNvSpPr txBox="1"/>
          <p:nvPr/>
        </p:nvSpPr>
        <p:spPr>
          <a:xfrm>
            <a:off x="557472" y="1044056"/>
            <a:ext cx="4245534" cy="523220"/>
          </a:xfrm>
          <a:prstGeom prst="rect">
            <a:avLst/>
          </a:prstGeom>
          <a:noFill/>
        </p:spPr>
        <p:txBody>
          <a:bodyPr wrap="square">
            <a:spAutoFit/>
          </a:bodyPr>
          <a:lstStyle/>
          <a:p>
            <a:r>
              <a:rPr lang="en-US" sz="2800" b="1" dirty="0">
                <a:solidFill>
                  <a:srgbClr val="0D1B30"/>
                </a:solidFill>
                <a:latin typeface="Arial" panose="020B0604020202020204" pitchFamily="34" charset="0"/>
                <a:cs typeface="Arial" panose="020B0604020202020204" pitchFamily="34" charset="0"/>
              </a:rPr>
              <a:t>Responding Effectively</a:t>
            </a:r>
            <a:endParaRPr lang="en-GB" sz="2800" dirty="0"/>
          </a:p>
        </p:txBody>
      </p:sp>
      <p:grpSp>
        <p:nvGrpSpPr>
          <p:cNvPr id="26" name="Group 25">
            <a:extLst>
              <a:ext uri="{FF2B5EF4-FFF2-40B4-BE49-F238E27FC236}">
                <a16:creationId xmlns:a16="http://schemas.microsoft.com/office/drawing/2014/main" id="{554B51FF-B2E5-2B7E-8178-4A2D8529D078}"/>
              </a:ext>
            </a:extLst>
          </p:cNvPr>
          <p:cNvGrpSpPr/>
          <p:nvPr/>
        </p:nvGrpSpPr>
        <p:grpSpPr>
          <a:xfrm>
            <a:off x="646119" y="4184518"/>
            <a:ext cx="9300929" cy="2265605"/>
            <a:chOff x="646119" y="4184518"/>
            <a:chExt cx="9300929" cy="2265605"/>
          </a:xfrm>
        </p:grpSpPr>
        <p:pic>
          <p:nvPicPr>
            <p:cNvPr id="19" name="Picture 18" descr="A blue planet with dots and lines&#10;&#10;AI-generated content may be incorrect.">
              <a:extLst>
                <a:ext uri="{FF2B5EF4-FFF2-40B4-BE49-F238E27FC236}">
                  <a16:creationId xmlns:a16="http://schemas.microsoft.com/office/drawing/2014/main" id="{2A747245-5C9A-1B2B-6147-449CA63533C5}"/>
                </a:ext>
              </a:extLst>
            </p:cNvPr>
            <p:cNvPicPr>
              <a:picLocks noChangeAspect="1"/>
            </p:cNvPicPr>
            <p:nvPr/>
          </p:nvPicPr>
          <p:blipFill>
            <a:blip r:embed="rId2">
              <a:alphaModFix amt="37000"/>
              <a:extLst>
                <a:ext uri="{BEBA8EAE-BF5A-486C-A8C5-ECC9F3942E4B}">
                  <a14:imgProps xmlns:a14="http://schemas.microsoft.com/office/drawing/2010/main">
                    <a14:imgLayer r:embed="rId3">
                      <a14:imgEffect>
                        <a14:artisticBlur radius="43"/>
                      </a14:imgEffect>
                    </a14:imgLayer>
                  </a14:imgProps>
                </a:ext>
              </a:extLst>
            </a:blip>
            <a:srcRect l="5233" t="54465" r="19445" b="16961"/>
            <a:stretch>
              <a:fillRect/>
            </a:stretch>
          </p:blipFill>
          <p:spPr>
            <a:xfrm>
              <a:off x="646119" y="4184518"/>
              <a:ext cx="9300928" cy="1959830"/>
            </a:xfrm>
            <a:prstGeom prst="roundRect">
              <a:avLst>
                <a:gd name="adj" fmla="val 8955"/>
              </a:avLst>
            </a:prstGeom>
            <a:solidFill>
              <a:srgbClr val="0D1B30"/>
            </a:solidFill>
            <a:ln w="22225">
              <a:solidFill>
                <a:schemeClr val="bg1"/>
              </a:solidFill>
            </a:ln>
            <a:effectLst/>
          </p:spPr>
        </p:pic>
        <p:sp>
          <p:nvSpPr>
            <p:cNvPr id="5" name="TextBox 4">
              <a:extLst>
                <a:ext uri="{FF2B5EF4-FFF2-40B4-BE49-F238E27FC236}">
                  <a16:creationId xmlns:a16="http://schemas.microsoft.com/office/drawing/2014/main" id="{F87138C4-6FC9-A316-33AA-E1E049E0DD8D}"/>
                </a:ext>
              </a:extLst>
            </p:cNvPr>
            <p:cNvSpPr txBox="1"/>
            <p:nvPr/>
          </p:nvSpPr>
          <p:spPr>
            <a:xfrm>
              <a:off x="1633274" y="4388020"/>
              <a:ext cx="8313774" cy="2062103"/>
            </a:xfrm>
            <a:prstGeom prst="rect">
              <a:avLst/>
            </a:prstGeom>
            <a:noFill/>
          </p:spPr>
          <p:txBody>
            <a:bodyPr wrap="square" lIns="91440" tIns="45720" rIns="91440" bIns="45720" anchor="t">
              <a:spAutoFit/>
            </a:bodyPr>
            <a:lstStyle/>
            <a:p>
              <a:r>
                <a:rPr lang="en-GB" sz="2000" b="1" dirty="0">
                  <a:solidFill>
                    <a:schemeClr val="bg1"/>
                  </a:solidFill>
                  <a:latin typeface="Arial"/>
                  <a:cs typeface="Arial"/>
                </a:rPr>
                <a:t>Discuss online privacy in lessons</a:t>
              </a: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r>
                <a:rPr lang="en-GB" b="1" dirty="0">
                  <a:solidFill>
                    <a:schemeClr val="bg1"/>
                  </a:solidFill>
                  <a:latin typeface="Arial"/>
                  <a:cs typeface="Arial"/>
                </a:rPr>
                <a:t>Integrate discussions about online privacy and the real limits of anonymity into specific online safety lessons. Use this as an opportunity to help students understand the difference between healthy digital habits and risky behaviours.</a:t>
              </a:r>
            </a:p>
            <a:p>
              <a:endParaRPr lang="en-GB" dirty="0">
                <a:solidFill>
                  <a:schemeClr val="bg1"/>
                </a:solidFill>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0F33389E-B4B7-DDB8-E88B-75C335FFBA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4897" y="4388020"/>
              <a:ext cx="609600" cy="609600"/>
            </a:xfrm>
            <a:prstGeom prst="rect">
              <a:avLst/>
            </a:prstGeom>
          </p:spPr>
        </p:pic>
      </p:grpSp>
      <p:grpSp>
        <p:nvGrpSpPr>
          <p:cNvPr id="25" name="Group 24">
            <a:extLst>
              <a:ext uri="{FF2B5EF4-FFF2-40B4-BE49-F238E27FC236}">
                <a16:creationId xmlns:a16="http://schemas.microsoft.com/office/drawing/2014/main" id="{123FAA8C-CAF1-377B-1C4C-EBBFAEBF3DA2}"/>
              </a:ext>
            </a:extLst>
          </p:cNvPr>
          <p:cNvGrpSpPr/>
          <p:nvPr/>
        </p:nvGrpSpPr>
        <p:grpSpPr>
          <a:xfrm>
            <a:off x="646118" y="1975561"/>
            <a:ext cx="9300929" cy="1959830"/>
            <a:chOff x="646118" y="1975561"/>
            <a:chExt cx="9300929" cy="1959830"/>
          </a:xfrm>
        </p:grpSpPr>
        <p:pic>
          <p:nvPicPr>
            <p:cNvPr id="17" name="Picture 16" descr="A blue planet with dots and lines&#10;&#10;AI-generated content may be incorrect.">
              <a:extLst>
                <a:ext uri="{FF2B5EF4-FFF2-40B4-BE49-F238E27FC236}">
                  <a16:creationId xmlns:a16="http://schemas.microsoft.com/office/drawing/2014/main" id="{8539D6BE-97A2-B8C9-FBFE-93742A6CA8EA}"/>
                </a:ext>
              </a:extLst>
            </p:cNvPr>
            <p:cNvPicPr>
              <a:picLocks noChangeAspect="1"/>
            </p:cNvPicPr>
            <p:nvPr/>
          </p:nvPicPr>
          <p:blipFill>
            <a:blip r:embed="rId2">
              <a:alphaModFix amt="37000"/>
              <a:extLst>
                <a:ext uri="{BEBA8EAE-BF5A-486C-A8C5-ECC9F3942E4B}">
                  <a14:imgProps xmlns:a14="http://schemas.microsoft.com/office/drawing/2010/main">
                    <a14:imgLayer r:embed="rId6">
                      <a14:imgEffect>
                        <a14:artisticBlur radius="43"/>
                      </a14:imgEffect>
                    </a14:imgLayer>
                  </a14:imgProps>
                </a:ext>
              </a:extLst>
            </a:blip>
            <a:srcRect l="5233" t="25579" r="19445" b="45846"/>
            <a:stretch>
              <a:fillRect/>
            </a:stretch>
          </p:blipFill>
          <p:spPr>
            <a:xfrm>
              <a:off x="646118" y="1975561"/>
              <a:ext cx="9300929" cy="1959830"/>
            </a:xfrm>
            <a:prstGeom prst="roundRect">
              <a:avLst>
                <a:gd name="adj" fmla="val 11542"/>
              </a:avLst>
            </a:prstGeom>
            <a:solidFill>
              <a:srgbClr val="0D1B30"/>
            </a:solidFill>
            <a:ln w="22225">
              <a:solidFill>
                <a:schemeClr val="bg1"/>
              </a:solidFill>
            </a:ln>
            <a:effectLst/>
          </p:spPr>
        </p:pic>
        <p:sp>
          <p:nvSpPr>
            <p:cNvPr id="4" name="TextBox 3">
              <a:extLst>
                <a:ext uri="{FF2B5EF4-FFF2-40B4-BE49-F238E27FC236}">
                  <a16:creationId xmlns:a16="http://schemas.microsoft.com/office/drawing/2014/main" id="{0264706B-E5E0-0280-AA9C-4C5743D33E0D}"/>
                </a:ext>
              </a:extLst>
            </p:cNvPr>
            <p:cNvSpPr txBox="1"/>
            <p:nvPr/>
          </p:nvSpPr>
          <p:spPr>
            <a:xfrm>
              <a:off x="1633274" y="2178388"/>
              <a:ext cx="8158908" cy="1508105"/>
            </a:xfrm>
            <a:prstGeom prst="rect">
              <a:avLst/>
            </a:prstGeom>
            <a:noFill/>
          </p:spPr>
          <p:txBody>
            <a:bodyPr wrap="square" lIns="91440" tIns="45720" rIns="91440" bIns="45720" anchor="t">
              <a:spAutoFit/>
            </a:bodyPr>
            <a:lstStyle/>
            <a:p>
              <a:r>
                <a:rPr lang="en-GB" sz="2000" b="1" dirty="0">
                  <a:solidFill>
                    <a:schemeClr val="bg1"/>
                  </a:solidFill>
                  <a:latin typeface="Arial" panose="020B0604020202020204" pitchFamily="34" charset="0"/>
                  <a:cs typeface="Arial" panose="020B0604020202020204" pitchFamily="34" charset="0"/>
                </a:rPr>
                <a:t>Encourage students to speak up</a:t>
              </a:r>
            </a:p>
            <a:p>
              <a:br>
                <a:rPr lang="en-GB" dirty="0">
                  <a:latin typeface="Arial" panose="020B0604020202020204" pitchFamily="34" charset="0"/>
                  <a:cs typeface="Arial" panose="020B0604020202020204" pitchFamily="34" charset="0"/>
                </a:rPr>
              </a:br>
              <a:r>
                <a:rPr lang="en-GB" b="1" dirty="0">
                  <a:solidFill>
                    <a:schemeClr val="bg1"/>
                  </a:solidFill>
                  <a:latin typeface="Arial"/>
                  <a:cs typeface="Arial"/>
                </a:rPr>
                <a:t>Remind students they can talk to a trusted adult - like a teacher, a school counsellor, or the safeguarding lead about any online concerns, including their use of a VPN.</a:t>
              </a:r>
            </a:p>
          </p:txBody>
        </p:sp>
        <p:pic>
          <p:nvPicPr>
            <p:cNvPr id="24" name="Graphic 23">
              <a:extLst>
                <a:ext uri="{FF2B5EF4-FFF2-40B4-BE49-F238E27FC236}">
                  <a16:creationId xmlns:a16="http://schemas.microsoft.com/office/drawing/2014/main" id="{23A4B6E2-F832-F6E7-E5B0-7A91AA5F3D3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8809" y="2178388"/>
              <a:ext cx="609600" cy="609600"/>
            </a:xfrm>
            <a:prstGeom prst="rect">
              <a:avLst/>
            </a:prstGeom>
          </p:spPr>
        </p:pic>
      </p:grpSp>
    </p:spTree>
    <p:extLst>
      <p:ext uri="{BB962C8B-B14F-4D97-AF65-F5344CB8AC3E}">
        <p14:creationId xmlns:p14="http://schemas.microsoft.com/office/powerpoint/2010/main" val="227401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235638FC-5EF2-D8E2-D5BD-AD780F969421}"/>
              </a:ext>
            </a:extLst>
          </p:cNvPr>
          <p:cNvSpPr/>
          <p:nvPr/>
        </p:nvSpPr>
        <p:spPr>
          <a:xfrm>
            <a:off x="347359" y="946971"/>
            <a:ext cx="11497281" cy="725487"/>
          </a:xfrm>
          <a:prstGeom prst="roundRect">
            <a:avLst>
              <a:gd name="adj" fmla="val 50000"/>
            </a:avLst>
          </a:prstGeom>
          <a:solidFill>
            <a:srgbClr val="0D1B3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C0A63F4-61D8-71E0-209F-5C9E4C031EA2}"/>
              </a:ext>
            </a:extLst>
          </p:cNvPr>
          <p:cNvSpPr txBox="1"/>
          <p:nvPr/>
        </p:nvSpPr>
        <p:spPr>
          <a:xfrm>
            <a:off x="5015900" y="1064922"/>
            <a:ext cx="6828740" cy="461665"/>
          </a:xfrm>
          <a:prstGeom prst="rect">
            <a:avLst/>
          </a:prstGeom>
          <a:noFill/>
        </p:spPr>
        <p:txBody>
          <a:bodyPr wrap="square">
            <a:spAutoFit/>
          </a:bodyPr>
          <a:lstStyle/>
          <a:p>
            <a:r>
              <a:rPr lang="en-GB" sz="2400" b="1" dirty="0">
                <a:solidFill>
                  <a:schemeClr val="bg1"/>
                </a:solidFill>
                <a:latin typeface="Arial" panose="020B0604020202020204" pitchFamily="34" charset="0"/>
                <a:cs typeface="Arial" panose="020B0604020202020204" pitchFamily="34" charset="0"/>
              </a:rPr>
              <a:t>Review and Reinforce Online Safety Policies</a:t>
            </a:r>
          </a:p>
        </p:txBody>
      </p:sp>
      <p:sp>
        <p:nvSpPr>
          <p:cNvPr id="5" name="Rounded Rectangle 4">
            <a:extLst>
              <a:ext uri="{FF2B5EF4-FFF2-40B4-BE49-F238E27FC236}">
                <a16:creationId xmlns:a16="http://schemas.microsoft.com/office/drawing/2014/main" id="{01A4AB99-64AE-66DF-A07F-DD399A321839}"/>
              </a:ext>
            </a:extLst>
          </p:cNvPr>
          <p:cNvSpPr/>
          <p:nvPr/>
        </p:nvSpPr>
        <p:spPr>
          <a:xfrm>
            <a:off x="347360" y="950249"/>
            <a:ext cx="4564706"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ED2777F3-8DD1-8336-A111-17962BACEC22}"/>
              </a:ext>
            </a:extLst>
          </p:cNvPr>
          <p:cNvSpPr txBox="1"/>
          <p:nvPr/>
        </p:nvSpPr>
        <p:spPr>
          <a:xfrm>
            <a:off x="557472" y="1048104"/>
            <a:ext cx="4245534" cy="523220"/>
          </a:xfrm>
          <a:prstGeom prst="rect">
            <a:avLst/>
          </a:prstGeom>
          <a:noFill/>
        </p:spPr>
        <p:txBody>
          <a:bodyPr wrap="square">
            <a:spAutoFit/>
          </a:bodyPr>
          <a:lstStyle/>
          <a:p>
            <a:r>
              <a:rPr lang="en-US" sz="2800" b="1" dirty="0">
                <a:solidFill>
                  <a:srgbClr val="0D1B30"/>
                </a:solidFill>
                <a:latin typeface="Arial" panose="020B0604020202020204" pitchFamily="34" charset="0"/>
                <a:cs typeface="Arial" panose="020B0604020202020204" pitchFamily="34" charset="0"/>
              </a:rPr>
              <a:t>Responding Effectively</a:t>
            </a:r>
            <a:endParaRPr lang="en-GB" sz="2800" dirty="0"/>
          </a:p>
        </p:txBody>
      </p:sp>
      <p:grpSp>
        <p:nvGrpSpPr>
          <p:cNvPr id="27" name="Group 26">
            <a:extLst>
              <a:ext uri="{FF2B5EF4-FFF2-40B4-BE49-F238E27FC236}">
                <a16:creationId xmlns:a16="http://schemas.microsoft.com/office/drawing/2014/main" id="{F9B76E7B-4B99-FE91-F113-46ED75B82574}"/>
              </a:ext>
            </a:extLst>
          </p:cNvPr>
          <p:cNvGrpSpPr/>
          <p:nvPr/>
        </p:nvGrpSpPr>
        <p:grpSpPr>
          <a:xfrm>
            <a:off x="646118" y="1975561"/>
            <a:ext cx="9169214" cy="1991816"/>
            <a:chOff x="646118" y="2297735"/>
            <a:chExt cx="9169214" cy="1991816"/>
          </a:xfrm>
        </p:grpSpPr>
        <p:pic>
          <p:nvPicPr>
            <p:cNvPr id="17" name="Picture 16" descr="A blue planet with dots and lines&#10;&#10;AI-generated content may be incorrect.">
              <a:extLst>
                <a:ext uri="{FF2B5EF4-FFF2-40B4-BE49-F238E27FC236}">
                  <a16:creationId xmlns:a16="http://schemas.microsoft.com/office/drawing/2014/main" id="{AF66DDF9-30CD-D588-44E2-71E0CFAF3F1B}"/>
                </a:ext>
              </a:extLst>
            </p:cNvPr>
            <p:cNvPicPr>
              <a:picLocks noChangeAspect="1"/>
            </p:cNvPicPr>
            <p:nvPr/>
          </p:nvPicPr>
          <p:blipFill>
            <a:blip r:embed="rId2">
              <a:alphaModFix amt="37000"/>
              <a:extLst>
                <a:ext uri="{BEBA8EAE-BF5A-486C-A8C5-ECC9F3942E4B}">
                  <a14:imgProps xmlns:a14="http://schemas.microsoft.com/office/drawing/2010/main">
                    <a14:imgLayer r:embed="rId3">
                      <a14:imgEffect>
                        <a14:artisticBlur radius="43"/>
                      </a14:imgEffect>
                    </a14:imgLayer>
                  </a14:imgProps>
                </a:ext>
              </a:extLst>
            </a:blip>
            <a:srcRect l="5865" t="32161" r="19880" b="42907"/>
            <a:stretch>
              <a:fillRect/>
            </a:stretch>
          </p:blipFill>
          <p:spPr>
            <a:xfrm>
              <a:off x="646118" y="2297735"/>
              <a:ext cx="9169213" cy="1709999"/>
            </a:xfrm>
            <a:prstGeom prst="roundRect">
              <a:avLst>
                <a:gd name="adj" fmla="val 11542"/>
              </a:avLst>
            </a:prstGeom>
            <a:solidFill>
              <a:srgbClr val="0D1B30"/>
            </a:solidFill>
            <a:ln w="22225">
              <a:solidFill>
                <a:schemeClr val="bg1"/>
              </a:solidFill>
            </a:ln>
            <a:effectLst/>
          </p:spPr>
        </p:pic>
        <p:sp>
          <p:nvSpPr>
            <p:cNvPr id="12" name="TextBox 11">
              <a:extLst>
                <a:ext uri="{FF2B5EF4-FFF2-40B4-BE49-F238E27FC236}">
                  <a16:creationId xmlns:a16="http://schemas.microsoft.com/office/drawing/2014/main" id="{58DA4188-0297-BEFF-0A4F-6EC224AB601B}"/>
                </a:ext>
              </a:extLst>
            </p:cNvPr>
            <p:cNvSpPr txBox="1"/>
            <p:nvPr/>
          </p:nvSpPr>
          <p:spPr>
            <a:xfrm>
              <a:off x="1633274" y="2504447"/>
              <a:ext cx="8182058" cy="1785104"/>
            </a:xfrm>
            <a:prstGeom prst="rect">
              <a:avLst/>
            </a:prstGeom>
            <a:noFill/>
          </p:spPr>
          <p:txBody>
            <a:bodyPr wrap="square" lIns="91440" tIns="45720" rIns="91440" bIns="45720" anchor="t">
              <a:spAutoFit/>
            </a:bodyPr>
            <a:lstStyle/>
            <a:p>
              <a:r>
                <a:rPr lang="en-GB" sz="2000" b="1" dirty="0">
                  <a:solidFill>
                    <a:schemeClr val="bg1"/>
                  </a:solidFill>
                  <a:latin typeface="Arial" panose="020B0604020202020204" pitchFamily="34" charset="0"/>
                  <a:cs typeface="Arial" panose="020B0604020202020204" pitchFamily="34" charset="0"/>
                </a:rPr>
                <a:t>Update Acceptable Use Policies</a:t>
              </a:r>
            </a:p>
            <a:p>
              <a:br>
                <a:rPr lang="en-GB" dirty="0">
                  <a:latin typeface="Arial" panose="020B0604020202020204" pitchFamily="34" charset="0"/>
                  <a:cs typeface="Arial" panose="020B0604020202020204" pitchFamily="34" charset="0"/>
                </a:rPr>
              </a:br>
              <a:r>
                <a:rPr lang="en-GB" b="1" dirty="0">
                  <a:solidFill>
                    <a:schemeClr val="bg1"/>
                  </a:solidFill>
                  <a:latin typeface="Arial"/>
                  <a:cs typeface="Arial"/>
                </a:rPr>
                <a:t>Ensure that your school's Acceptable Use Policy clearly outlines the rules regarding the use of VPNs on school networks and school-owned devices.</a:t>
              </a:r>
            </a:p>
            <a:p>
              <a:endParaRPr lang="en-GB" dirty="0">
                <a:solidFill>
                  <a:schemeClr val="bg1"/>
                </a:solidFill>
                <a:latin typeface="Arial" panose="020B0604020202020204" pitchFamily="34" charset="0"/>
                <a:cs typeface="Arial" panose="020B0604020202020204" pitchFamily="34" charset="0"/>
              </a:endParaRPr>
            </a:p>
          </p:txBody>
        </p:sp>
        <p:pic>
          <p:nvPicPr>
            <p:cNvPr id="24" name="Graphic 23">
              <a:extLst>
                <a:ext uri="{FF2B5EF4-FFF2-40B4-BE49-F238E27FC236}">
                  <a16:creationId xmlns:a16="http://schemas.microsoft.com/office/drawing/2014/main" id="{D6434E69-F528-423B-7110-98C3D01F50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4896" y="2487157"/>
              <a:ext cx="609600" cy="609600"/>
            </a:xfrm>
            <a:prstGeom prst="rect">
              <a:avLst/>
            </a:prstGeom>
          </p:spPr>
        </p:pic>
      </p:grpSp>
      <p:grpSp>
        <p:nvGrpSpPr>
          <p:cNvPr id="28" name="Group 27">
            <a:extLst>
              <a:ext uri="{FF2B5EF4-FFF2-40B4-BE49-F238E27FC236}">
                <a16:creationId xmlns:a16="http://schemas.microsoft.com/office/drawing/2014/main" id="{54352220-CD52-CBCC-EE6B-6DB94BC4F8ED}"/>
              </a:ext>
            </a:extLst>
          </p:cNvPr>
          <p:cNvGrpSpPr/>
          <p:nvPr/>
        </p:nvGrpSpPr>
        <p:grpSpPr>
          <a:xfrm>
            <a:off x="646119" y="3992225"/>
            <a:ext cx="9169212" cy="1709999"/>
            <a:chOff x="646119" y="4314399"/>
            <a:chExt cx="9169212" cy="1709999"/>
          </a:xfrm>
        </p:grpSpPr>
        <p:pic>
          <p:nvPicPr>
            <p:cNvPr id="18" name="Picture 17" descr="A blue planet with dots and lines&#10;&#10;AI-generated content may be incorrect.">
              <a:extLst>
                <a:ext uri="{FF2B5EF4-FFF2-40B4-BE49-F238E27FC236}">
                  <a16:creationId xmlns:a16="http://schemas.microsoft.com/office/drawing/2014/main" id="{169AB16C-F8DE-F663-BBF3-0FB0BEDFE532}"/>
                </a:ext>
              </a:extLst>
            </p:cNvPr>
            <p:cNvPicPr>
              <a:picLocks noChangeAspect="1"/>
            </p:cNvPicPr>
            <p:nvPr/>
          </p:nvPicPr>
          <p:blipFill>
            <a:blip r:embed="rId2">
              <a:alphaModFix amt="37000"/>
              <a:extLst>
                <a:ext uri="{BEBA8EAE-BF5A-486C-A8C5-ECC9F3942E4B}">
                  <a14:imgProps xmlns:a14="http://schemas.microsoft.com/office/drawing/2010/main">
                    <a14:imgLayer r:embed="rId6">
                      <a14:imgEffect>
                        <a14:artisticBlur radius="43"/>
                      </a14:imgEffect>
                    </a14:imgLayer>
                  </a14:imgProps>
                </a:ext>
              </a:extLst>
            </a:blip>
            <a:srcRect l="5865" t="54471" r="19880" b="20597"/>
            <a:stretch>
              <a:fillRect/>
            </a:stretch>
          </p:blipFill>
          <p:spPr>
            <a:xfrm>
              <a:off x="646119" y="4314399"/>
              <a:ext cx="9169212" cy="1709999"/>
            </a:xfrm>
            <a:prstGeom prst="roundRect">
              <a:avLst>
                <a:gd name="adj" fmla="val 8955"/>
              </a:avLst>
            </a:prstGeom>
            <a:solidFill>
              <a:srgbClr val="0D1B30"/>
            </a:solidFill>
            <a:ln w="22225">
              <a:solidFill>
                <a:schemeClr val="bg1"/>
              </a:solidFill>
            </a:ln>
            <a:effectLst/>
          </p:spPr>
        </p:pic>
        <p:sp>
          <p:nvSpPr>
            <p:cNvPr id="15" name="TextBox 14">
              <a:extLst>
                <a:ext uri="{FF2B5EF4-FFF2-40B4-BE49-F238E27FC236}">
                  <a16:creationId xmlns:a16="http://schemas.microsoft.com/office/drawing/2014/main" id="{4BCB62B9-409B-03C2-D42C-969FECA24328}"/>
                </a:ext>
              </a:extLst>
            </p:cNvPr>
            <p:cNvSpPr txBox="1"/>
            <p:nvPr/>
          </p:nvSpPr>
          <p:spPr>
            <a:xfrm>
              <a:off x="1633274" y="4517226"/>
              <a:ext cx="7742220" cy="1231106"/>
            </a:xfrm>
            <a:prstGeom prst="rect">
              <a:avLst/>
            </a:prstGeom>
            <a:noFill/>
          </p:spPr>
          <p:txBody>
            <a:bodyPr wrap="square">
              <a:spAutoFit/>
            </a:bodyPr>
            <a:lstStyle/>
            <a:p>
              <a:r>
                <a:rPr lang="en-GB" sz="2000" b="1" dirty="0">
                  <a:solidFill>
                    <a:schemeClr val="bg1"/>
                  </a:solidFill>
                  <a:latin typeface="Arial" panose="020B0604020202020204" pitchFamily="34" charset="0"/>
                  <a:cs typeface="Arial" panose="020B0604020202020204" pitchFamily="34" charset="0"/>
                </a:rPr>
                <a:t>Promote safe device usage</a:t>
              </a:r>
              <a:br>
                <a:rPr lang="en-GB" b="1" dirty="0">
                  <a:solidFill>
                    <a:schemeClr val="bg1"/>
                  </a:solidFill>
                  <a:latin typeface="Arial" panose="020B0604020202020204" pitchFamily="34" charset="0"/>
                  <a:cs typeface="Arial" panose="020B0604020202020204" pitchFamily="34" charset="0"/>
                </a:rPr>
              </a:br>
              <a:br>
                <a:rPr lang="en-GB" b="1"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Provide guidance to pupils on using school devices responsibly and reinforce the importance of not bypassing school network protections.</a:t>
              </a:r>
            </a:p>
          </p:txBody>
        </p:sp>
        <p:pic>
          <p:nvPicPr>
            <p:cNvPr id="26" name="Graphic 25">
              <a:extLst>
                <a:ext uri="{FF2B5EF4-FFF2-40B4-BE49-F238E27FC236}">
                  <a16:creationId xmlns:a16="http://schemas.microsoft.com/office/drawing/2014/main" id="{26FE7313-00CD-400D-9962-F3F2D24216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896" y="4516393"/>
              <a:ext cx="609600" cy="609600"/>
            </a:xfrm>
            <a:prstGeom prst="rect">
              <a:avLst/>
            </a:prstGeom>
          </p:spPr>
        </p:pic>
      </p:grpSp>
    </p:spTree>
    <p:extLst>
      <p:ext uri="{BB962C8B-B14F-4D97-AF65-F5344CB8AC3E}">
        <p14:creationId xmlns:p14="http://schemas.microsoft.com/office/powerpoint/2010/main" val="366861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56A04-C82A-D88A-002A-A4BE49C2960D}"/>
            </a:ext>
          </a:extLst>
        </p:cNvPr>
        <p:cNvGrpSpPr/>
        <p:nvPr/>
      </p:nvGrpSpPr>
      <p:grpSpPr>
        <a:xfrm>
          <a:off x="0" y="0"/>
          <a:ext cx="0" cy="0"/>
          <a:chOff x="0" y="0"/>
          <a:chExt cx="0" cy="0"/>
        </a:xfrm>
      </p:grpSpPr>
      <p:sp>
        <p:nvSpPr>
          <p:cNvPr id="9" name="Rounded Rectangle 8">
            <a:extLst>
              <a:ext uri="{FF2B5EF4-FFF2-40B4-BE49-F238E27FC236}">
                <a16:creationId xmlns:a16="http://schemas.microsoft.com/office/drawing/2014/main" id="{79F6AB90-3999-6CCF-889B-7914F2C624DA}"/>
              </a:ext>
            </a:extLst>
          </p:cNvPr>
          <p:cNvSpPr/>
          <p:nvPr/>
        </p:nvSpPr>
        <p:spPr>
          <a:xfrm>
            <a:off x="347359" y="683571"/>
            <a:ext cx="8975111" cy="725487"/>
          </a:xfrm>
          <a:prstGeom prst="roundRect">
            <a:avLst>
              <a:gd name="adj" fmla="val 50000"/>
            </a:avLst>
          </a:prstGeom>
          <a:solidFill>
            <a:srgbClr val="0D1B3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11DAC2E-961A-D50C-4628-5A035D858720}"/>
              </a:ext>
            </a:extLst>
          </p:cNvPr>
          <p:cNvSpPr txBox="1"/>
          <p:nvPr/>
        </p:nvSpPr>
        <p:spPr>
          <a:xfrm>
            <a:off x="5237401" y="784704"/>
            <a:ext cx="4085069" cy="523220"/>
          </a:xfrm>
          <a:prstGeom prst="rect">
            <a:avLst/>
          </a:prstGeom>
          <a:noFill/>
        </p:spPr>
        <p:txBody>
          <a:bodyPr wrap="square">
            <a:spAutoFit/>
          </a:bodyPr>
          <a:lstStyle/>
          <a:p>
            <a:r>
              <a:rPr lang="en-GB" sz="2800" b="1" dirty="0">
                <a:solidFill>
                  <a:schemeClr val="bg1"/>
                </a:solidFill>
                <a:latin typeface="Arial" panose="020B0604020202020204" pitchFamily="34" charset="0"/>
                <a:cs typeface="Arial" panose="020B0604020202020204" pitchFamily="34" charset="0"/>
              </a:rPr>
              <a:t>Provide Staff Training</a:t>
            </a:r>
          </a:p>
        </p:txBody>
      </p:sp>
      <p:sp>
        <p:nvSpPr>
          <p:cNvPr id="11" name="Rounded Rectangle 10">
            <a:extLst>
              <a:ext uri="{FF2B5EF4-FFF2-40B4-BE49-F238E27FC236}">
                <a16:creationId xmlns:a16="http://schemas.microsoft.com/office/drawing/2014/main" id="{B5F64AD7-D8D3-AC62-D4CC-25D0C1C79F95}"/>
              </a:ext>
            </a:extLst>
          </p:cNvPr>
          <p:cNvSpPr/>
          <p:nvPr/>
        </p:nvSpPr>
        <p:spPr>
          <a:xfrm>
            <a:off x="347360" y="686849"/>
            <a:ext cx="4564706"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BC34F154-8AAE-9EC1-8972-F3A79C2366E2}"/>
              </a:ext>
            </a:extLst>
          </p:cNvPr>
          <p:cNvSpPr txBox="1"/>
          <p:nvPr/>
        </p:nvSpPr>
        <p:spPr>
          <a:xfrm>
            <a:off x="557472" y="784704"/>
            <a:ext cx="4245534" cy="523220"/>
          </a:xfrm>
          <a:prstGeom prst="rect">
            <a:avLst/>
          </a:prstGeom>
          <a:noFill/>
        </p:spPr>
        <p:txBody>
          <a:bodyPr wrap="square">
            <a:spAutoFit/>
          </a:bodyPr>
          <a:lstStyle/>
          <a:p>
            <a:r>
              <a:rPr lang="en-US" sz="2800" b="1" dirty="0">
                <a:solidFill>
                  <a:srgbClr val="0D1B30"/>
                </a:solidFill>
                <a:latin typeface="Arial" panose="020B0604020202020204" pitchFamily="34" charset="0"/>
                <a:cs typeface="Arial" panose="020B0604020202020204" pitchFamily="34" charset="0"/>
              </a:rPr>
              <a:t>Responding Effectively</a:t>
            </a:r>
            <a:endParaRPr lang="en-GB" sz="2800" dirty="0"/>
          </a:p>
        </p:txBody>
      </p:sp>
      <p:grpSp>
        <p:nvGrpSpPr>
          <p:cNvPr id="25" name="Group 24">
            <a:extLst>
              <a:ext uri="{FF2B5EF4-FFF2-40B4-BE49-F238E27FC236}">
                <a16:creationId xmlns:a16="http://schemas.microsoft.com/office/drawing/2014/main" id="{9DF87A01-9A46-BFB5-B532-26617660D7BD}"/>
              </a:ext>
            </a:extLst>
          </p:cNvPr>
          <p:cNvGrpSpPr/>
          <p:nvPr/>
        </p:nvGrpSpPr>
        <p:grpSpPr>
          <a:xfrm>
            <a:off x="646119" y="1719001"/>
            <a:ext cx="8313774" cy="1710932"/>
            <a:chOff x="646119" y="1719001"/>
            <a:chExt cx="8313774" cy="1710932"/>
          </a:xfrm>
        </p:grpSpPr>
        <p:pic>
          <p:nvPicPr>
            <p:cNvPr id="14" name="Picture 13" descr="A blue planet with dots and lines&#10;&#10;AI-generated content may be incorrect.">
              <a:extLst>
                <a:ext uri="{FF2B5EF4-FFF2-40B4-BE49-F238E27FC236}">
                  <a16:creationId xmlns:a16="http://schemas.microsoft.com/office/drawing/2014/main" id="{E885A4E1-521B-828B-EBB5-FAF134D7DF9C}"/>
                </a:ext>
              </a:extLst>
            </p:cNvPr>
            <p:cNvPicPr>
              <a:picLocks noChangeAspect="1"/>
            </p:cNvPicPr>
            <p:nvPr/>
          </p:nvPicPr>
          <p:blipFill>
            <a:blip r:embed="rId3">
              <a:alphaModFix amt="37000"/>
              <a:extLst>
                <a:ext uri="{BEBA8EAE-BF5A-486C-A8C5-ECC9F3942E4B}">
                  <a14:imgProps xmlns:a14="http://schemas.microsoft.com/office/drawing/2010/main">
                    <a14:imgLayer r:embed="rId4">
                      <a14:imgEffect>
                        <a14:artisticBlur radius="43"/>
                      </a14:imgEffect>
                    </a14:imgLayer>
                  </a14:imgProps>
                </a:ext>
              </a:extLst>
            </a:blip>
            <a:srcRect l="5232" t="25579" r="27440" b="49489"/>
            <a:stretch>
              <a:fillRect/>
            </a:stretch>
          </p:blipFill>
          <p:spPr>
            <a:xfrm>
              <a:off x="646119" y="1719001"/>
              <a:ext cx="8313774" cy="1709999"/>
            </a:xfrm>
            <a:prstGeom prst="roundRect">
              <a:avLst>
                <a:gd name="adj" fmla="val 11542"/>
              </a:avLst>
            </a:prstGeom>
            <a:solidFill>
              <a:srgbClr val="0D1B30"/>
            </a:solidFill>
            <a:ln w="22225">
              <a:solidFill>
                <a:schemeClr val="bg1"/>
              </a:solidFill>
            </a:ln>
            <a:effectLst/>
          </p:spPr>
        </p:pic>
        <p:sp>
          <p:nvSpPr>
            <p:cNvPr id="15" name="TextBox 14">
              <a:extLst>
                <a:ext uri="{FF2B5EF4-FFF2-40B4-BE49-F238E27FC236}">
                  <a16:creationId xmlns:a16="http://schemas.microsoft.com/office/drawing/2014/main" id="{DFBF1733-198E-12D1-51C6-4437F5971895}"/>
                </a:ext>
              </a:extLst>
            </p:cNvPr>
            <p:cNvSpPr txBox="1"/>
            <p:nvPr/>
          </p:nvSpPr>
          <p:spPr>
            <a:xfrm>
              <a:off x="1633274" y="1921828"/>
              <a:ext cx="7069045" cy="1508105"/>
            </a:xfrm>
            <a:prstGeom prst="rect">
              <a:avLst/>
            </a:prstGeom>
            <a:noFill/>
          </p:spPr>
          <p:txBody>
            <a:bodyPr wrap="square">
              <a:spAutoFit/>
            </a:bodyPr>
            <a:lstStyle/>
            <a:p>
              <a:r>
                <a:rPr lang="en-GB" sz="2000" b="1" dirty="0">
                  <a:solidFill>
                    <a:schemeClr val="bg1"/>
                  </a:solidFill>
                  <a:latin typeface="Arial" panose="020B0604020202020204" pitchFamily="34" charset="0"/>
                  <a:cs typeface="Arial" panose="020B0604020202020204" pitchFamily="34" charset="0"/>
                </a:rPr>
                <a:t>Equip staff to identify risks</a:t>
              </a:r>
            </a:p>
            <a:p>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Train staff to recognise potential signs that a student may be using a VPN to bypass safety measures.</a:t>
              </a:r>
            </a:p>
            <a:p>
              <a:endParaRPr lang="en-GB" dirty="0">
                <a:solidFill>
                  <a:schemeClr val="bg1"/>
                </a:solidFill>
                <a:latin typeface="Arial" panose="020B0604020202020204" pitchFamily="34" charset="0"/>
                <a:cs typeface="Arial" panose="020B0604020202020204" pitchFamily="34" charset="0"/>
              </a:endParaRPr>
            </a:p>
          </p:txBody>
        </p:sp>
        <p:pic>
          <p:nvPicPr>
            <p:cNvPr id="22" name="Graphic 21">
              <a:extLst>
                <a:ext uri="{FF2B5EF4-FFF2-40B4-BE49-F238E27FC236}">
                  <a16:creationId xmlns:a16="http://schemas.microsoft.com/office/drawing/2014/main" id="{87D07D53-CAB5-D48D-F165-688CD87F2A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4897" y="1872617"/>
              <a:ext cx="609600" cy="609600"/>
            </a:xfrm>
            <a:prstGeom prst="rect">
              <a:avLst/>
            </a:prstGeom>
          </p:spPr>
        </p:pic>
      </p:grpSp>
      <p:grpSp>
        <p:nvGrpSpPr>
          <p:cNvPr id="26" name="Group 25">
            <a:extLst>
              <a:ext uri="{FF2B5EF4-FFF2-40B4-BE49-F238E27FC236}">
                <a16:creationId xmlns:a16="http://schemas.microsoft.com/office/drawing/2014/main" id="{5735B3F6-18D2-6C01-F491-694E0AA81A02}"/>
              </a:ext>
            </a:extLst>
          </p:cNvPr>
          <p:cNvGrpSpPr/>
          <p:nvPr/>
        </p:nvGrpSpPr>
        <p:grpSpPr>
          <a:xfrm>
            <a:off x="646119" y="3735665"/>
            <a:ext cx="8313774" cy="2236872"/>
            <a:chOff x="646119" y="3735665"/>
            <a:chExt cx="8313774" cy="2236872"/>
          </a:xfrm>
        </p:grpSpPr>
        <p:pic>
          <p:nvPicPr>
            <p:cNvPr id="17" name="Picture 16" descr="A blue planet with dots and lines&#10;&#10;AI-generated content may be incorrect.">
              <a:extLst>
                <a:ext uri="{FF2B5EF4-FFF2-40B4-BE49-F238E27FC236}">
                  <a16:creationId xmlns:a16="http://schemas.microsoft.com/office/drawing/2014/main" id="{4D143E49-0D32-CC3F-1026-43D411C5F4E2}"/>
                </a:ext>
              </a:extLst>
            </p:cNvPr>
            <p:cNvPicPr>
              <a:picLocks noChangeAspect="1"/>
            </p:cNvPicPr>
            <p:nvPr/>
          </p:nvPicPr>
          <p:blipFill>
            <a:blip r:embed="rId3">
              <a:alphaModFix amt="37000"/>
              <a:extLst>
                <a:ext uri="{BEBA8EAE-BF5A-486C-A8C5-ECC9F3942E4B}">
                  <a14:imgProps xmlns:a14="http://schemas.microsoft.com/office/drawing/2010/main">
                    <a14:imgLayer r:embed="rId7">
                      <a14:imgEffect>
                        <a14:artisticBlur radius="43"/>
                      </a14:imgEffect>
                    </a14:imgLayer>
                  </a14:imgProps>
                </a:ext>
              </a:extLst>
            </a:blip>
            <a:srcRect l="5232" t="54465" r="27440" b="12922"/>
            <a:stretch>
              <a:fillRect/>
            </a:stretch>
          </p:blipFill>
          <p:spPr>
            <a:xfrm>
              <a:off x="646119" y="3735665"/>
              <a:ext cx="8313774" cy="2236872"/>
            </a:xfrm>
            <a:prstGeom prst="roundRect">
              <a:avLst>
                <a:gd name="adj" fmla="val 8955"/>
              </a:avLst>
            </a:prstGeom>
            <a:solidFill>
              <a:srgbClr val="0D1B30"/>
            </a:solidFill>
            <a:ln w="22225">
              <a:solidFill>
                <a:schemeClr val="bg1"/>
              </a:solidFill>
            </a:ln>
            <a:effectLst/>
          </p:spPr>
        </p:pic>
        <p:sp>
          <p:nvSpPr>
            <p:cNvPr id="18" name="TextBox 17">
              <a:extLst>
                <a:ext uri="{FF2B5EF4-FFF2-40B4-BE49-F238E27FC236}">
                  <a16:creationId xmlns:a16="http://schemas.microsoft.com/office/drawing/2014/main" id="{6197A7DE-74DF-E0FC-22DA-4CA3D718D5D0}"/>
                </a:ext>
              </a:extLst>
            </p:cNvPr>
            <p:cNvSpPr txBox="1"/>
            <p:nvPr/>
          </p:nvSpPr>
          <p:spPr>
            <a:xfrm>
              <a:off x="1633274" y="3938492"/>
              <a:ext cx="6993198" cy="1785104"/>
            </a:xfrm>
            <a:prstGeom prst="rect">
              <a:avLst/>
            </a:prstGeom>
            <a:noFill/>
          </p:spPr>
          <p:txBody>
            <a:bodyPr wrap="square">
              <a:spAutoFit/>
            </a:bodyPr>
            <a:lstStyle/>
            <a:p>
              <a:r>
                <a:rPr lang="en-GB" sz="2000" b="1" dirty="0">
                  <a:solidFill>
                    <a:schemeClr val="bg1"/>
                  </a:solidFill>
                  <a:latin typeface="Arial" panose="020B0604020202020204" pitchFamily="34" charset="0"/>
                  <a:cs typeface="Arial" panose="020B0604020202020204" pitchFamily="34" charset="0"/>
                </a:rPr>
                <a:t>Know the right response</a:t>
              </a:r>
              <a:br>
                <a:rPr lang="en-GB" b="1" dirty="0">
                  <a:solidFill>
                    <a:schemeClr val="bg1"/>
                  </a:solidFill>
                  <a:latin typeface="Arial" panose="020B0604020202020204" pitchFamily="34" charset="0"/>
                  <a:cs typeface="Arial" panose="020B0604020202020204" pitchFamily="34" charset="0"/>
                </a:rPr>
              </a:br>
              <a:br>
                <a:rPr lang="en-GB" b="1"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Ensure all staff members know the correct procedure for handling a disclosure about VPN use or other online safety concerns. This includes knowing when to escalate the issue to the </a:t>
              </a:r>
              <a:r>
                <a:rPr lang="en-GB" b="1" dirty="0">
                  <a:solidFill>
                    <a:schemeClr val="bg1"/>
                  </a:solidFill>
                  <a:latin typeface="Arial" panose="020B0604020202020204" pitchFamily="34" charset="0"/>
                  <a:cs typeface="Arial" panose="020B0604020202020204" pitchFamily="34" charset="0"/>
                </a:rPr>
                <a:t>safeguarding lead</a:t>
              </a:r>
              <a:r>
                <a:rPr lang="en-GB" dirty="0">
                  <a:solidFill>
                    <a:schemeClr val="bg1"/>
                  </a:solidFill>
                  <a:latin typeface="Arial" panose="020B0604020202020204" pitchFamily="34" charset="0"/>
                  <a:cs typeface="Arial" panose="020B0604020202020204" pitchFamily="34" charset="0"/>
                </a:rPr>
                <a:t> or other relevant school authorities.</a:t>
              </a:r>
            </a:p>
          </p:txBody>
        </p:sp>
        <p:pic>
          <p:nvPicPr>
            <p:cNvPr id="24" name="Graphic 23">
              <a:extLst>
                <a:ext uri="{FF2B5EF4-FFF2-40B4-BE49-F238E27FC236}">
                  <a16:creationId xmlns:a16="http://schemas.microsoft.com/office/drawing/2014/main" id="{7BE9032E-9ED9-E09E-CAF5-CCCD963F8C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4897" y="3938492"/>
              <a:ext cx="609600" cy="609600"/>
            </a:xfrm>
            <a:prstGeom prst="rect">
              <a:avLst/>
            </a:prstGeom>
          </p:spPr>
        </p:pic>
      </p:grpSp>
    </p:spTree>
    <p:extLst>
      <p:ext uri="{BB962C8B-B14F-4D97-AF65-F5344CB8AC3E}">
        <p14:creationId xmlns:p14="http://schemas.microsoft.com/office/powerpoint/2010/main" val="42166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3E803-B926-7DB3-E428-640D49F0D72D}"/>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25D7AE90-C2EE-B87B-AB55-DEE1642A8705}"/>
              </a:ext>
            </a:extLst>
          </p:cNvPr>
          <p:cNvSpPr/>
          <p:nvPr/>
        </p:nvSpPr>
        <p:spPr>
          <a:xfrm>
            <a:off x="347360" y="908185"/>
            <a:ext cx="4548640"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EFE8C0EE-5201-3AF0-918D-D2B8538CD53E}"/>
              </a:ext>
            </a:extLst>
          </p:cNvPr>
          <p:cNvSpPr txBox="1"/>
          <p:nvPr/>
        </p:nvSpPr>
        <p:spPr>
          <a:xfrm>
            <a:off x="557472" y="934540"/>
            <a:ext cx="4338528" cy="646331"/>
          </a:xfrm>
          <a:prstGeom prst="rect">
            <a:avLst/>
          </a:prstGeom>
          <a:noFill/>
        </p:spPr>
        <p:txBody>
          <a:bodyPr wrap="square">
            <a:spAutoFit/>
          </a:bodyPr>
          <a:lstStyle/>
          <a:p>
            <a:r>
              <a:rPr lang="en-US" sz="3600" b="1" dirty="0">
                <a:solidFill>
                  <a:srgbClr val="0D1B30"/>
                </a:solidFill>
                <a:latin typeface="Arial" panose="020B0604020202020204" pitchFamily="34" charset="0"/>
                <a:cs typeface="Arial" panose="020B0604020202020204" pitchFamily="34" charset="0"/>
              </a:rPr>
              <a:t>Helpful Resources</a:t>
            </a:r>
            <a:endParaRPr lang="en-GB" sz="3600" dirty="0"/>
          </a:p>
        </p:txBody>
      </p:sp>
      <p:pic>
        <p:nvPicPr>
          <p:cNvPr id="11" name="Picture 10" descr="A blue planet with dots and lines&#10;&#10;AI-generated content may be incorrect.">
            <a:extLst>
              <a:ext uri="{FF2B5EF4-FFF2-40B4-BE49-F238E27FC236}">
                <a16:creationId xmlns:a16="http://schemas.microsoft.com/office/drawing/2014/main" id="{E242FA34-039C-E446-68D2-06C4D0C26D88}"/>
              </a:ext>
            </a:extLst>
          </p:cNvPr>
          <p:cNvPicPr>
            <a:picLocks noChangeAspect="1"/>
          </p:cNvPicPr>
          <p:nvPr/>
        </p:nvPicPr>
        <p:blipFill>
          <a:blip r:embed="rId3">
            <a:alphaModFix amt="37000"/>
            <a:extLst>
              <a:ext uri="{BEBA8EAE-BF5A-486C-A8C5-ECC9F3942E4B}">
                <a14:imgProps xmlns:a14="http://schemas.microsoft.com/office/drawing/2010/main">
                  <a14:imgLayer r:embed="rId4">
                    <a14:imgEffect>
                      <a14:artisticBlur radius="43"/>
                    </a14:imgEffect>
                  </a14:imgLayer>
                </a14:imgProps>
              </a:ext>
            </a:extLst>
          </a:blip>
          <a:srcRect l="66529" t="30116" r="3150" b="36592"/>
          <a:stretch>
            <a:fillRect/>
          </a:stretch>
        </p:blipFill>
        <p:spPr>
          <a:xfrm>
            <a:off x="8215200" y="2065450"/>
            <a:ext cx="3744042" cy="2283350"/>
          </a:xfrm>
          <a:prstGeom prst="roundRect">
            <a:avLst>
              <a:gd name="adj" fmla="val 11542"/>
            </a:avLst>
          </a:prstGeom>
          <a:solidFill>
            <a:srgbClr val="0D1B30"/>
          </a:solidFill>
          <a:ln w="22225">
            <a:gradFill>
              <a:gsLst>
                <a:gs pos="0">
                  <a:schemeClr val="accent1">
                    <a:lumMod val="5000"/>
                    <a:lumOff val="95000"/>
                    <a:alpha val="8665"/>
                  </a:schemeClr>
                </a:gs>
                <a:gs pos="74000">
                  <a:schemeClr val="bg1"/>
                </a:gs>
                <a:gs pos="83000">
                  <a:schemeClr val="bg1"/>
                </a:gs>
                <a:gs pos="100000">
                  <a:schemeClr val="accent1">
                    <a:lumMod val="30000"/>
                    <a:lumOff val="70000"/>
                    <a:alpha val="2000"/>
                  </a:schemeClr>
                </a:gs>
              </a:gsLst>
              <a:lin ang="0" scaled="0"/>
            </a:gradFill>
          </a:ln>
          <a:effectLst/>
        </p:spPr>
      </p:pic>
      <p:pic>
        <p:nvPicPr>
          <p:cNvPr id="16" name="Picture 15" descr="A blue planet with dots and lines&#10;&#10;AI-generated content may be incorrect.">
            <a:extLst>
              <a:ext uri="{FF2B5EF4-FFF2-40B4-BE49-F238E27FC236}">
                <a16:creationId xmlns:a16="http://schemas.microsoft.com/office/drawing/2014/main" id="{AADCE41E-F429-5401-1E88-45D1DFD9C3F4}"/>
              </a:ext>
            </a:extLst>
          </p:cNvPr>
          <p:cNvPicPr>
            <a:picLocks noChangeAspect="1"/>
          </p:cNvPicPr>
          <p:nvPr/>
        </p:nvPicPr>
        <p:blipFill>
          <a:blip r:embed="rId3">
            <a:alphaModFix amt="37000"/>
            <a:extLst>
              <a:ext uri="{BEBA8EAE-BF5A-486C-A8C5-ECC9F3942E4B}">
                <a14:imgProps xmlns:a14="http://schemas.microsoft.com/office/drawing/2010/main">
                  <a14:imgLayer r:embed="rId4">
                    <a14:imgEffect>
                      <a14:artisticBlur radius="43"/>
                    </a14:imgEffect>
                  </a14:imgLayer>
                </a14:imgProps>
              </a:ext>
            </a:extLst>
          </a:blip>
          <a:srcRect l="2811" t="66797" r="3152" b="13251"/>
          <a:stretch>
            <a:fillRect/>
          </a:stretch>
        </p:blipFill>
        <p:spPr>
          <a:xfrm>
            <a:off x="351764" y="4581379"/>
            <a:ext cx="11611882" cy="1368436"/>
          </a:xfrm>
          <a:prstGeom prst="roundRect">
            <a:avLst>
              <a:gd name="adj" fmla="val 19434"/>
            </a:avLst>
          </a:prstGeom>
          <a:solidFill>
            <a:srgbClr val="0D1B30"/>
          </a:solidFill>
          <a:ln w="22225">
            <a:gradFill>
              <a:gsLst>
                <a:gs pos="0">
                  <a:schemeClr val="accent1">
                    <a:lumMod val="5000"/>
                    <a:lumOff val="95000"/>
                    <a:alpha val="9000"/>
                  </a:schemeClr>
                </a:gs>
                <a:gs pos="74000">
                  <a:schemeClr val="bg1"/>
                </a:gs>
                <a:gs pos="83000">
                  <a:schemeClr val="bg1"/>
                </a:gs>
                <a:gs pos="100000">
                  <a:schemeClr val="accent1">
                    <a:lumMod val="30000"/>
                    <a:lumOff val="70000"/>
                    <a:alpha val="9000"/>
                  </a:schemeClr>
                </a:gs>
              </a:gsLst>
              <a:lin ang="0" scaled="0"/>
            </a:gradFill>
          </a:ln>
          <a:effectLst/>
        </p:spPr>
      </p:pic>
      <p:pic>
        <p:nvPicPr>
          <p:cNvPr id="12" name="Picture 11" descr="A black and white sign with white text&#10;&#10;AI-generated content may be incorrect.">
            <a:extLst>
              <a:ext uri="{FF2B5EF4-FFF2-40B4-BE49-F238E27FC236}">
                <a16:creationId xmlns:a16="http://schemas.microsoft.com/office/drawing/2014/main" id="{34198B94-3F40-3816-0DD7-3711CD46FBB5}"/>
              </a:ext>
            </a:extLst>
          </p:cNvPr>
          <p:cNvPicPr>
            <a:picLocks noChangeAspect="1"/>
          </p:cNvPicPr>
          <p:nvPr/>
        </p:nvPicPr>
        <p:blipFill>
          <a:blip r:embed="rId5"/>
          <a:stretch>
            <a:fillRect/>
          </a:stretch>
        </p:blipFill>
        <p:spPr>
          <a:xfrm>
            <a:off x="5108451" y="4942430"/>
            <a:ext cx="2181368" cy="646331"/>
          </a:xfrm>
          <a:prstGeom prst="rect">
            <a:avLst/>
          </a:prstGeom>
        </p:spPr>
      </p:pic>
      <p:sp>
        <p:nvSpPr>
          <p:cNvPr id="13" name="TextBox 12">
            <a:extLst>
              <a:ext uri="{FF2B5EF4-FFF2-40B4-BE49-F238E27FC236}">
                <a16:creationId xmlns:a16="http://schemas.microsoft.com/office/drawing/2014/main" id="{95E709D2-AADE-F437-FFC8-EC2138388B2F}"/>
              </a:ext>
            </a:extLst>
          </p:cNvPr>
          <p:cNvSpPr txBox="1"/>
          <p:nvPr/>
        </p:nvSpPr>
        <p:spPr>
          <a:xfrm>
            <a:off x="1051465" y="4942431"/>
            <a:ext cx="3594927" cy="646331"/>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ACCESS YOUR APP</a:t>
            </a:r>
          </a:p>
          <a:p>
            <a:r>
              <a:rPr lang="en-GB" sz="1600" b="1" i="1" dirty="0">
                <a:solidFill>
                  <a:schemeClr val="bg1"/>
                </a:solidFill>
                <a:latin typeface="Arial" panose="020B0604020202020204" pitchFamily="34" charset="0"/>
                <a:cs typeface="Arial" panose="020B0604020202020204" pitchFamily="34" charset="0"/>
              </a:rPr>
              <a:t>Any device, any time, everywhere</a:t>
            </a:r>
            <a:r>
              <a:rPr lang="en-GB" sz="1600" b="1" dirty="0">
                <a:solidFill>
                  <a:schemeClr val="bg1"/>
                </a:solidFill>
                <a:latin typeface="Arial" panose="020B0604020202020204" pitchFamily="34" charset="0"/>
                <a:cs typeface="Arial" panose="020B0604020202020204" pitchFamily="34" charset="0"/>
              </a:rPr>
              <a:t> </a:t>
            </a:r>
          </a:p>
        </p:txBody>
      </p:sp>
      <p:pic>
        <p:nvPicPr>
          <p:cNvPr id="14" name="Picture 13" descr="A black and white sign with white text&#10;&#10;AI-generated content may be incorrect.">
            <a:extLst>
              <a:ext uri="{FF2B5EF4-FFF2-40B4-BE49-F238E27FC236}">
                <a16:creationId xmlns:a16="http://schemas.microsoft.com/office/drawing/2014/main" id="{DE65B8C8-7EBD-C5BE-CBD5-1D440B9B6519}"/>
              </a:ext>
            </a:extLst>
          </p:cNvPr>
          <p:cNvPicPr>
            <a:picLocks noChangeAspect="1"/>
          </p:cNvPicPr>
          <p:nvPr/>
        </p:nvPicPr>
        <p:blipFill>
          <a:blip r:embed="rId6"/>
          <a:stretch>
            <a:fillRect/>
          </a:stretch>
        </p:blipFill>
        <p:spPr>
          <a:xfrm>
            <a:off x="7428782" y="4938348"/>
            <a:ext cx="1939184" cy="646394"/>
          </a:xfrm>
          <a:prstGeom prst="rect">
            <a:avLst/>
          </a:prstGeom>
        </p:spPr>
      </p:pic>
      <p:pic>
        <p:nvPicPr>
          <p:cNvPr id="15" name="Picture 14" descr="A black and white sign with white text&#10;&#10;AI-generated content may be incorrect.">
            <a:extLst>
              <a:ext uri="{FF2B5EF4-FFF2-40B4-BE49-F238E27FC236}">
                <a16:creationId xmlns:a16="http://schemas.microsoft.com/office/drawing/2014/main" id="{94DECC16-7E40-E64E-54BE-50D3B4FC4DBA}"/>
              </a:ext>
            </a:extLst>
          </p:cNvPr>
          <p:cNvPicPr>
            <a:picLocks noChangeAspect="1"/>
          </p:cNvPicPr>
          <p:nvPr/>
        </p:nvPicPr>
        <p:blipFill>
          <a:blip r:embed="rId7"/>
          <a:stretch>
            <a:fillRect/>
          </a:stretch>
        </p:blipFill>
        <p:spPr>
          <a:xfrm>
            <a:off x="9506930" y="4938348"/>
            <a:ext cx="2181367" cy="650668"/>
          </a:xfrm>
          <a:prstGeom prst="rect">
            <a:avLst/>
          </a:prstGeom>
        </p:spPr>
      </p:pic>
      <p:pic>
        <p:nvPicPr>
          <p:cNvPr id="19" name="Picture 18" descr="A blue planet with dots and lines&#10;&#10;AI-generated content may be incorrect.">
            <a:extLst>
              <a:ext uri="{FF2B5EF4-FFF2-40B4-BE49-F238E27FC236}">
                <a16:creationId xmlns:a16="http://schemas.microsoft.com/office/drawing/2014/main" id="{90A07FEC-E5BE-1653-2F56-0EFB94497303}"/>
              </a:ext>
            </a:extLst>
          </p:cNvPr>
          <p:cNvPicPr>
            <a:picLocks noChangeAspect="1"/>
          </p:cNvPicPr>
          <p:nvPr/>
        </p:nvPicPr>
        <p:blipFill>
          <a:blip r:embed="rId3">
            <a:alphaModFix amt="37000"/>
            <a:extLst>
              <a:ext uri="{BEBA8EAE-BF5A-486C-A8C5-ECC9F3942E4B}">
                <a14:imgProps xmlns:a14="http://schemas.microsoft.com/office/drawing/2010/main">
                  <a14:imgLayer r:embed="rId4">
                    <a14:imgEffect>
                      <a14:artisticBlur radius="43"/>
                    </a14:imgEffect>
                  </a14:imgLayer>
                </a14:imgProps>
              </a:ext>
            </a:extLst>
          </a:blip>
          <a:srcRect l="34646" t="30116" r="35033" b="36592"/>
          <a:stretch>
            <a:fillRect/>
          </a:stretch>
        </p:blipFill>
        <p:spPr>
          <a:xfrm>
            <a:off x="4278113" y="2065450"/>
            <a:ext cx="3744042" cy="2283350"/>
          </a:xfrm>
          <a:prstGeom prst="roundRect">
            <a:avLst>
              <a:gd name="adj" fmla="val 11542"/>
            </a:avLst>
          </a:prstGeom>
          <a:solidFill>
            <a:srgbClr val="0D1B30"/>
          </a:solidFill>
          <a:ln w="22225">
            <a:gradFill>
              <a:gsLst>
                <a:gs pos="0">
                  <a:schemeClr val="accent1">
                    <a:lumMod val="5000"/>
                    <a:lumOff val="95000"/>
                    <a:alpha val="8665"/>
                  </a:schemeClr>
                </a:gs>
                <a:gs pos="74000">
                  <a:schemeClr val="bg1"/>
                </a:gs>
                <a:gs pos="83000">
                  <a:schemeClr val="bg1"/>
                </a:gs>
                <a:gs pos="100000">
                  <a:schemeClr val="accent1">
                    <a:lumMod val="30000"/>
                    <a:lumOff val="70000"/>
                    <a:alpha val="2000"/>
                  </a:schemeClr>
                </a:gs>
              </a:gsLst>
              <a:lin ang="0" scaled="0"/>
            </a:gradFill>
          </a:ln>
          <a:effectLst/>
        </p:spPr>
      </p:pic>
      <p:pic>
        <p:nvPicPr>
          <p:cNvPr id="20" name="Picture 19" descr="A blue planet with dots and lines&#10;&#10;AI-generated content may be incorrect.">
            <a:extLst>
              <a:ext uri="{FF2B5EF4-FFF2-40B4-BE49-F238E27FC236}">
                <a16:creationId xmlns:a16="http://schemas.microsoft.com/office/drawing/2014/main" id="{FF29CF4B-0009-B42C-64DC-BFEBEB79028B}"/>
              </a:ext>
            </a:extLst>
          </p:cNvPr>
          <p:cNvPicPr>
            <a:picLocks noChangeAspect="1"/>
          </p:cNvPicPr>
          <p:nvPr/>
        </p:nvPicPr>
        <p:blipFill>
          <a:blip r:embed="rId3">
            <a:alphaModFix amt="37000"/>
            <a:extLst>
              <a:ext uri="{BEBA8EAE-BF5A-486C-A8C5-ECC9F3942E4B}">
                <a14:imgProps xmlns:a14="http://schemas.microsoft.com/office/drawing/2010/main">
                  <a14:imgLayer r:embed="rId4">
                    <a14:imgEffect>
                      <a14:artisticBlur radius="43"/>
                    </a14:imgEffect>
                  </a14:imgLayer>
                </a14:imgProps>
              </a:ext>
            </a:extLst>
          </a:blip>
          <a:srcRect l="2955" t="30116" r="66724" b="36592"/>
          <a:stretch>
            <a:fillRect/>
          </a:stretch>
        </p:blipFill>
        <p:spPr>
          <a:xfrm>
            <a:off x="341026" y="2065450"/>
            <a:ext cx="3744042" cy="2283350"/>
          </a:xfrm>
          <a:prstGeom prst="roundRect">
            <a:avLst>
              <a:gd name="adj" fmla="val 11542"/>
            </a:avLst>
          </a:prstGeom>
          <a:solidFill>
            <a:srgbClr val="0D1B30"/>
          </a:solidFill>
          <a:ln w="22225">
            <a:gradFill>
              <a:gsLst>
                <a:gs pos="0">
                  <a:schemeClr val="accent1">
                    <a:lumMod val="5000"/>
                    <a:lumOff val="95000"/>
                    <a:alpha val="8665"/>
                  </a:schemeClr>
                </a:gs>
                <a:gs pos="74000">
                  <a:schemeClr val="bg1"/>
                </a:gs>
                <a:gs pos="83000">
                  <a:schemeClr val="bg1"/>
                </a:gs>
                <a:gs pos="100000">
                  <a:schemeClr val="accent1">
                    <a:lumMod val="30000"/>
                    <a:lumOff val="70000"/>
                    <a:alpha val="2000"/>
                  </a:schemeClr>
                </a:gs>
              </a:gsLst>
              <a:lin ang="0" scaled="0"/>
            </a:gradFill>
          </a:ln>
          <a:effectLst/>
        </p:spPr>
      </p:pic>
      <p:sp>
        <p:nvSpPr>
          <p:cNvPr id="21" name="TextBox 20">
            <a:extLst>
              <a:ext uri="{FF2B5EF4-FFF2-40B4-BE49-F238E27FC236}">
                <a16:creationId xmlns:a16="http://schemas.microsoft.com/office/drawing/2014/main" id="{B3C19FCB-D545-1209-3C5D-91425C82C99A}"/>
              </a:ext>
            </a:extLst>
          </p:cNvPr>
          <p:cNvSpPr txBox="1"/>
          <p:nvPr/>
        </p:nvSpPr>
        <p:spPr>
          <a:xfrm>
            <a:off x="557472" y="3283471"/>
            <a:ext cx="3018013" cy="591444"/>
          </a:xfrm>
          <a:prstGeom prst="rect">
            <a:avLst/>
          </a:prstGeom>
          <a:noFill/>
        </p:spPr>
        <p:txBody>
          <a:bodyPr wrap="square">
            <a:spAutoFit/>
          </a:bodyPr>
          <a:lstStyle/>
          <a:p>
            <a:pPr>
              <a:lnSpc>
                <a:spcPct val="80000"/>
              </a:lnSpc>
            </a:pPr>
            <a:r>
              <a:rPr lang="en-GB" sz="2000" b="1" dirty="0">
                <a:solidFill>
                  <a:schemeClr val="bg1"/>
                </a:solidFill>
                <a:latin typeface="Arial" panose="020B0604020202020204" pitchFamily="34" charset="0"/>
                <a:cs typeface="Arial" panose="020B0604020202020204" pitchFamily="34" charset="0"/>
              </a:rPr>
              <a:t>National Cyber Security Centre</a:t>
            </a:r>
            <a:endParaRPr lang="en-GB" sz="2000" dirty="0">
              <a:solidFill>
                <a:schemeClr val="bg1"/>
              </a:solidFill>
            </a:endParaRPr>
          </a:p>
        </p:txBody>
      </p:sp>
      <p:sp>
        <p:nvSpPr>
          <p:cNvPr id="22" name="TextBox 21">
            <a:extLst>
              <a:ext uri="{FF2B5EF4-FFF2-40B4-BE49-F238E27FC236}">
                <a16:creationId xmlns:a16="http://schemas.microsoft.com/office/drawing/2014/main" id="{CFA931F6-1C77-77E9-84A5-C987BB26A116}"/>
              </a:ext>
            </a:extLst>
          </p:cNvPr>
          <p:cNvSpPr txBox="1"/>
          <p:nvPr/>
        </p:nvSpPr>
        <p:spPr>
          <a:xfrm>
            <a:off x="557472" y="3782171"/>
            <a:ext cx="2969923" cy="369332"/>
          </a:xfrm>
          <a:prstGeom prst="rect">
            <a:avLst/>
          </a:prstGeom>
          <a:noFill/>
        </p:spPr>
        <p:txBody>
          <a:bodyPr wrap="square">
            <a:spAutoFit/>
          </a:bodyPr>
          <a:lstStyle/>
          <a:p>
            <a:r>
              <a:rPr lang="en-GB" dirty="0" err="1">
                <a:solidFill>
                  <a:schemeClr val="bg1"/>
                </a:solidFill>
                <a:latin typeface="Arial" panose="020B0604020202020204" pitchFamily="34" charset="0"/>
                <a:cs typeface="Arial" panose="020B0604020202020204" pitchFamily="34" charset="0"/>
              </a:rPr>
              <a:t>www.ncsc.gov.uk</a:t>
            </a:r>
            <a:endParaRPr lang="en-GB" dirty="0">
              <a:solidFill>
                <a:schemeClr val="bg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419F46F6-4211-5016-DC41-8F3CD2A52694}"/>
              </a:ext>
            </a:extLst>
          </p:cNvPr>
          <p:cNvSpPr txBox="1"/>
          <p:nvPr/>
        </p:nvSpPr>
        <p:spPr>
          <a:xfrm>
            <a:off x="4404346" y="3283471"/>
            <a:ext cx="1550054" cy="591444"/>
          </a:xfrm>
          <a:prstGeom prst="rect">
            <a:avLst/>
          </a:prstGeom>
          <a:noFill/>
        </p:spPr>
        <p:txBody>
          <a:bodyPr wrap="square">
            <a:spAutoFit/>
          </a:bodyPr>
          <a:lstStyle/>
          <a:p>
            <a:pPr>
              <a:lnSpc>
                <a:spcPct val="80000"/>
              </a:lnSpc>
            </a:pPr>
            <a:r>
              <a:rPr lang="en-GB" sz="2000" b="1" dirty="0">
                <a:solidFill>
                  <a:schemeClr val="bg1"/>
                </a:solidFill>
                <a:latin typeface="Arial" panose="020B0604020202020204" pitchFamily="34" charset="0"/>
                <a:cs typeface="Arial" panose="020B0604020202020204" pitchFamily="34" charset="0"/>
              </a:rPr>
              <a:t>Our Safety Centre</a:t>
            </a:r>
            <a:endParaRPr lang="en-GB" sz="2000" dirty="0">
              <a:solidFill>
                <a:schemeClr val="bg1"/>
              </a:solidFill>
            </a:endParaRPr>
          </a:p>
        </p:txBody>
      </p:sp>
      <p:sp>
        <p:nvSpPr>
          <p:cNvPr id="24" name="TextBox 23">
            <a:extLst>
              <a:ext uri="{FF2B5EF4-FFF2-40B4-BE49-F238E27FC236}">
                <a16:creationId xmlns:a16="http://schemas.microsoft.com/office/drawing/2014/main" id="{EA8F58C4-552E-279F-C137-A0291308FBDD}"/>
              </a:ext>
            </a:extLst>
          </p:cNvPr>
          <p:cNvSpPr txBox="1"/>
          <p:nvPr/>
        </p:nvSpPr>
        <p:spPr>
          <a:xfrm>
            <a:off x="4404346" y="3782171"/>
            <a:ext cx="2586854" cy="369332"/>
          </a:xfrm>
          <a:prstGeom prst="rect">
            <a:avLst/>
          </a:prstGeom>
          <a:noFill/>
        </p:spPr>
        <p:txBody>
          <a:bodyPr wrap="square">
            <a:spAutoFit/>
          </a:bodyPr>
          <a:lstStyle/>
          <a:p>
            <a:r>
              <a:rPr lang="en-GB" dirty="0" err="1">
                <a:solidFill>
                  <a:schemeClr val="bg1"/>
                </a:solidFill>
                <a:latin typeface="Arial" panose="020B0604020202020204" pitchFamily="34" charset="0"/>
                <a:cs typeface="Arial" panose="020B0604020202020204" pitchFamily="34" charset="0"/>
              </a:rPr>
              <a:t>oursafetycentre.co.uk</a:t>
            </a:r>
            <a:endParaRPr lang="en-GB" dirty="0">
              <a:solidFill>
                <a:schemeClr val="bg1"/>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A9207C9-45A8-9102-BE85-D959B7E0EED6}"/>
              </a:ext>
            </a:extLst>
          </p:cNvPr>
          <p:cNvSpPr txBox="1"/>
          <p:nvPr/>
        </p:nvSpPr>
        <p:spPr>
          <a:xfrm>
            <a:off x="8465761" y="3283471"/>
            <a:ext cx="2579039" cy="591444"/>
          </a:xfrm>
          <a:prstGeom prst="rect">
            <a:avLst/>
          </a:prstGeom>
          <a:noFill/>
        </p:spPr>
        <p:txBody>
          <a:bodyPr wrap="square">
            <a:spAutoFit/>
          </a:bodyPr>
          <a:lstStyle/>
          <a:p>
            <a:pPr>
              <a:lnSpc>
                <a:spcPct val="80000"/>
              </a:lnSpc>
            </a:pPr>
            <a:r>
              <a:rPr lang="en-GB" sz="2000" b="1" dirty="0">
                <a:solidFill>
                  <a:schemeClr val="bg1"/>
                </a:solidFill>
                <a:latin typeface="Arial" panose="020B0604020202020204" pitchFamily="34" charset="0"/>
                <a:cs typeface="Arial" panose="020B0604020202020204" pitchFamily="34" charset="0"/>
              </a:rPr>
              <a:t>Online Safeguarding Hub</a:t>
            </a:r>
            <a:endParaRPr lang="en-GB" sz="2000" dirty="0">
              <a:solidFill>
                <a:schemeClr val="bg1"/>
              </a:solidFill>
            </a:endParaRPr>
          </a:p>
        </p:txBody>
      </p:sp>
      <p:sp>
        <p:nvSpPr>
          <p:cNvPr id="26" name="TextBox 25">
            <a:extLst>
              <a:ext uri="{FF2B5EF4-FFF2-40B4-BE49-F238E27FC236}">
                <a16:creationId xmlns:a16="http://schemas.microsoft.com/office/drawing/2014/main" id="{67081192-278D-9116-C96C-531D98787111}"/>
              </a:ext>
            </a:extLst>
          </p:cNvPr>
          <p:cNvSpPr txBox="1"/>
          <p:nvPr/>
        </p:nvSpPr>
        <p:spPr>
          <a:xfrm>
            <a:off x="8465761" y="3782171"/>
            <a:ext cx="3255839" cy="369332"/>
          </a:xfrm>
          <a:prstGeom prst="rect">
            <a:avLst/>
          </a:prstGeom>
          <a:noFill/>
        </p:spPr>
        <p:txBody>
          <a:bodyPr wrap="square">
            <a:spAutoFit/>
          </a:bodyPr>
          <a:lstStyle/>
          <a:p>
            <a:r>
              <a:rPr lang="en-GB" dirty="0" err="1">
                <a:solidFill>
                  <a:schemeClr val="bg1"/>
                </a:solidFill>
                <a:latin typeface="Arial" panose="020B0604020202020204" pitchFamily="34" charset="0"/>
                <a:cs typeface="Arial" panose="020B0604020202020204" pitchFamily="34" charset="0"/>
              </a:rPr>
              <a:t>ineqe.com</a:t>
            </a:r>
            <a:r>
              <a:rPr lang="en-GB" dirty="0">
                <a:solidFill>
                  <a:schemeClr val="bg1"/>
                </a:solidFill>
                <a:latin typeface="Arial" panose="020B0604020202020204" pitchFamily="34" charset="0"/>
                <a:cs typeface="Arial" panose="020B0604020202020204" pitchFamily="34" charset="0"/>
              </a:rPr>
              <a:t>/safeguarding-hub</a:t>
            </a:r>
          </a:p>
        </p:txBody>
      </p:sp>
      <p:pic>
        <p:nvPicPr>
          <p:cNvPr id="28" name="Picture 27" descr="A screenshot of a computer&#10;&#10;AI-generated content may be incorrect.">
            <a:extLst>
              <a:ext uri="{FF2B5EF4-FFF2-40B4-BE49-F238E27FC236}">
                <a16:creationId xmlns:a16="http://schemas.microsoft.com/office/drawing/2014/main" id="{A0B365CA-7D02-CF0E-07F0-6A29B97EF8D2}"/>
              </a:ext>
            </a:extLst>
          </p:cNvPr>
          <p:cNvPicPr>
            <a:picLocks noChangeAspect="1"/>
          </p:cNvPicPr>
          <p:nvPr/>
        </p:nvPicPr>
        <p:blipFill>
          <a:blip r:embed="rId8"/>
          <a:srcRect l="11491" r="11491" b="54041"/>
          <a:stretch>
            <a:fillRect/>
          </a:stretch>
        </p:blipFill>
        <p:spPr>
          <a:xfrm>
            <a:off x="341026" y="2061686"/>
            <a:ext cx="3744042" cy="1119586"/>
          </a:xfrm>
          <a:prstGeom prst="roundRect">
            <a:avLst>
              <a:gd name="adj" fmla="val 24754"/>
            </a:avLst>
          </a:prstGeom>
          <a:solidFill>
            <a:srgbClr val="FFFFFF">
              <a:shade val="85000"/>
            </a:srgbClr>
          </a:solidFill>
          <a:ln>
            <a:noFill/>
          </a:ln>
          <a:effectLst/>
        </p:spPr>
      </p:pic>
      <p:pic>
        <p:nvPicPr>
          <p:cNvPr id="4" name="Picture 3">
            <a:extLst>
              <a:ext uri="{FF2B5EF4-FFF2-40B4-BE49-F238E27FC236}">
                <a16:creationId xmlns:a16="http://schemas.microsoft.com/office/drawing/2014/main" id="{D6F93C40-B02D-E1BE-75AF-16C76643B9EE}"/>
              </a:ext>
            </a:extLst>
          </p:cNvPr>
          <p:cNvPicPr>
            <a:picLocks noChangeAspect="1"/>
          </p:cNvPicPr>
          <p:nvPr/>
        </p:nvPicPr>
        <p:blipFill>
          <a:blip r:embed="rId9"/>
          <a:srcRect t="629" b="39997"/>
          <a:stretch>
            <a:fillRect/>
          </a:stretch>
        </p:blipFill>
        <p:spPr>
          <a:xfrm>
            <a:off x="4285208" y="2061686"/>
            <a:ext cx="3744042" cy="1119586"/>
          </a:xfrm>
          <a:prstGeom prst="roundRect">
            <a:avLst>
              <a:gd name="adj" fmla="val 24754"/>
            </a:avLst>
          </a:prstGeom>
          <a:solidFill>
            <a:srgbClr val="FFFFFF">
              <a:shade val="85000"/>
            </a:srgbClr>
          </a:solidFill>
          <a:ln>
            <a:noFill/>
          </a:ln>
          <a:effectLst/>
        </p:spPr>
      </p:pic>
      <p:pic>
        <p:nvPicPr>
          <p:cNvPr id="5" name="Picture 4">
            <a:extLst>
              <a:ext uri="{FF2B5EF4-FFF2-40B4-BE49-F238E27FC236}">
                <a16:creationId xmlns:a16="http://schemas.microsoft.com/office/drawing/2014/main" id="{269874B3-6FDD-1AD5-D5DF-5C41FCA4BA52}"/>
              </a:ext>
            </a:extLst>
          </p:cNvPr>
          <p:cNvPicPr>
            <a:picLocks noChangeAspect="1"/>
          </p:cNvPicPr>
          <p:nvPr/>
        </p:nvPicPr>
        <p:blipFill>
          <a:blip r:embed="rId10"/>
          <a:srcRect b="40790"/>
          <a:stretch>
            <a:fillRect/>
          </a:stretch>
        </p:blipFill>
        <p:spPr>
          <a:xfrm>
            <a:off x="8229390" y="2061686"/>
            <a:ext cx="3744042" cy="1119586"/>
          </a:xfrm>
          <a:prstGeom prst="roundRect">
            <a:avLst>
              <a:gd name="adj" fmla="val 24754"/>
            </a:avLst>
          </a:prstGeom>
          <a:solidFill>
            <a:srgbClr val="FFFFFF">
              <a:shade val="85000"/>
            </a:srgbClr>
          </a:solidFill>
          <a:ln>
            <a:noFill/>
          </a:ln>
          <a:effectLst/>
        </p:spPr>
      </p:pic>
    </p:spTree>
    <p:extLst>
      <p:ext uri="{BB962C8B-B14F-4D97-AF65-F5344CB8AC3E}">
        <p14:creationId xmlns:p14="http://schemas.microsoft.com/office/powerpoint/2010/main" val="36464905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3976</TotalTime>
  <Words>645</Words>
  <Application>Microsoft Macintosh PowerPoint</Application>
  <PresentationFormat>Widescreen</PresentationFormat>
  <Paragraphs>58</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AppleSystemUIFont</vt:lpstr>
      <vt:lpstr>Aptos</vt:lpstr>
      <vt:lpstr>Arial</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EDUCATE  |  EMPOWER  |  PROTECT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Danielle McCreedy</dc:creator>
  <cp:lastModifiedBy>Tory Gaston</cp:lastModifiedBy>
  <cp:revision>33</cp:revision>
  <dcterms:created xsi:type="dcterms:W3CDTF">2025-02-14T10:56:08Z</dcterms:created>
  <dcterms:modified xsi:type="dcterms:W3CDTF">2025-08-14T08:34:10Z</dcterms:modified>
</cp:coreProperties>
</file>