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15"/>
  </p:notesMasterIdLst>
  <p:sldIdLst>
    <p:sldId id="266" r:id="rId2"/>
    <p:sldId id="267" r:id="rId3"/>
    <p:sldId id="280" r:id="rId4"/>
    <p:sldId id="259" r:id="rId5"/>
    <p:sldId id="294" r:id="rId6"/>
    <p:sldId id="264" r:id="rId7"/>
    <p:sldId id="295" r:id="rId8"/>
    <p:sldId id="265" r:id="rId9"/>
    <p:sldId id="296" r:id="rId10"/>
    <p:sldId id="262" r:id="rId11"/>
    <p:sldId id="293" r:id="rId12"/>
    <p:sldId id="271" r:id="rId13"/>
    <p:sldId id="29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uart Bill" initials="SB" lastIdx="2" clrIdx="0">
    <p:extLst>
      <p:ext uri="{19B8F6BF-5375-455C-9EA6-DF929625EA0E}">
        <p15:presenceInfo xmlns:p15="http://schemas.microsoft.com/office/powerpoint/2012/main" userId="S::stuart@ineqe.com::41d3a09c-6df7-4cf8-9576-b41614ed86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8255A"/>
    <a:srgbClr val="17AE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562" autoAdjust="0"/>
    <p:restoredTop sz="73798" autoAdjust="0"/>
  </p:normalViewPr>
  <p:slideViewPr>
    <p:cSldViewPr snapToGrid="0">
      <p:cViewPr varScale="1">
        <p:scale>
          <a:sx n="74" d="100"/>
          <a:sy n="74" d="100"/>
        </p:scale>
        <p:origin x="208" y="312"/>
      </p:cViewPr>
      <p:guideLst/>
    </p:cSldViewPr>
  </p:slideViewPr>
  <p:notesTextViewPr>
    <p:cViewPr>
      <p:scale>
        <a:sx n="85" d="100"/>
        <a:sy n="8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5C6CD1-D048-42F1-8290-4A1FEFABF813}" type="datetimeFigureOut">
              <a:rPr lang="en-GB" smtClean="0"/>
              <a:t>27/05/2020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28A01-12FC-4C1A-A5DE-A671D4890DBC}" type="slidenum">
              <a:rPr lang="en-GB" smtClean="0"/>
              <a:t>‹#›</a:t>
            </a:fld>
            <a:endParaRPr lang="en-GB"/>
          </a:p>
        </p:txBody>
      </p:sp>
    </p:spTree>
    <p:extLst>
      <p:ext uri="{BB962C8B-B14F-4D97-AF65-F5344CB8AC3E}">
        <p14:creationId xmlns:p14="http://schemas.microsoft.com/office/powerpoint/2010/main" val="2540917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AF75DB-3731-6844-971B-179E844DEB99}" type="slidenum">
              <a:rPr lang="en-GB" smtClean="0"/>
              <a:t>1</a:t>
            </a:fld>
            <a:endParaRPr lang="en-GB"/>
          </a:p>
        </p:txBody>
      </p:sp>
    </p:spTree>
    <p:extLst>
      <p:ext uri="{BB962C8B-B14F-4D97-AF65-F5344CB8AC3E}">
        <p14:creationId xmlns:p14="http://schemas.microsoft.com/office/powerpoint/2010/main" val="3733328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428A01-12FC-4C1A-A5DE-A671D4890DBC}" type="slidenum">
              <a:rPr lang="en-GB" smtClean="0"/>
              <a:t>11</a:t>
            </a:fld>
            <a:endParaRPr lang="en-GB"/>
          </a:p>
        </p:txBody>
      </p:sp>
    </p:spTree>
    <p:extLst>
      <p:ext uri="{BB962C8B-B14F-4D97-AF65-F5344CB8AC3E}">
        <p14:creationId xmlns:p14="http://schemas.microsoft.com/office/powerpoint/2010/main" val="4287109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 phone and example here.</a:t>
            </a:r>
          </a:p>
        </p:txBody>
      </p:sp>
      <p:sp>
        <p:nvSpPr>
          <p:cNvPr id="4" name="Slide Number Placeholder 3"/>
          <p:cNvSpPr>
            <a:spLocks noGrp="1"/>
          </p:cNvSpPr>
          <p:nvPr>
            <p:ph type="sldNum" sz="quarter" idx="5"/>
          </p:nvPr>
        </p:nvSpPr>
        <p:spPr/>
        <p:txBody>
          <a:bodyPr/>
          <a:lstStyle/>
          <a:p>
            <a:fld id="{A4AF75DB-3731-6844-971B-179E844DEB99}" type="slidenum">
              <a:rPr lang="en-GB" smtClean="0"/>
              <a:t>12</a:t>
            </a:fld>
            <a:endParaRPr lang="en-GB"/>
          </a:p>
        </p:txBody>
      </p:sp>
    </p:spTree>
    <p:extLst>
      <p:ext uri="{BB962C8B-B14F-4D97-AF65-F5344CB8AC3E}">
        <p14:creationId xmlns:p14="http://schemas.microsoft.com/office/powerpoint/2010/main" val="3299375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AF75DB-3731-6844-971B-179E844DEB99}" type="slidenum">
              <a:rPr lang="en-GB" smtClean="0"/>
              <a:t>13</a:t>
            </a:fld>
            <a:endParaRPr lang="en-GB"/>
          </a:p>
        </p:txBody>
      </p:sp>
    </p:spTree>
    <p:extLst>
      <p:ext uri="{BB962C8B-B14F-4D97-AF65-F5344CB8AC3E}">
        <p14:creationId xmlns:p14="http://schemas.microsoft.com/office/powerpoint/2010/main" val="1421116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AF75DB-3731-6844-971B-179E844DEB99}" type="slidenum">
              <a:rPr lang="en-GB" smtClean="0"/>
              <a:t>2</a:t>
            </a:fld>
            <a:endParaRPr lang="en-GB"/>
          </a:p>
        </p:txBody>
      </p:sp>
    </p:spTree>
    <p:extLst>
      <p:ext uri="{BB962C8B-B14F-4D97-AF65-F5344CB8AC3E}">
        <p14:creationId xmlns:p14="http://schemas.microsoft.com/office/powerpoint/2010/main" val="2432829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428A01-12FC-4C1A-A5DE-A671D4890DBC}" type="slidenum">
              <a:rPr lang="en-GB" smtClean="0"/>
              <a:t>3</a:t>
            </a:fld>
            <a:endParaRPr lang="en-GB"/>
          </a:p>
        </p:txBody>
      </p:sp>
    </p:spTree>
    <p:extLst>
      <p:ext uri="{BB962C8B-B14F-4D97-AF65-F5344CB8AC3E}">
        <p14:creationId xmlns:p14="http://schemas.microsoft.com/office/powerpoint/2010/main" val="1278710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428A01-12FC-4C1A-A5DE-A671D4890DBC}" type="slidenum">
              <a:rPr lang="en-GB" smtClean="0"/>
              <a:t>4</a:t>
            </a:fld>
            <a:endParaRPr lang="en-GB"/>
          </a:p>
        </p:txBody>
      </p:sp>
    </p:spTree>
    <p:extLst>
      <p:ext uri="{BB962C8B-B14F-4D97-AF65-F5344CB8AC3E}">
        <p14:creationId xmlns:p14="http://schemas.microsoft.com/office/powerpoint/2010/main" val="3865048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428A01-12FC-4C1A-A5DE-A671D4890DBC}" type="slidenum">
              <a:rPr lang="en-GB" smtClean="0"/>
              <a:t>5</a:t>
            </a:fld>
            <a:endParaRPr lang="en-GB"/>
          </a:p>
        </p:txBody>
      </p:sp>
    </p:spTree>
    <p:extLst>
      <p:ext uri="{BB962C8B-B14F-4D97-AF65-F5344CB8AC3E}">
        <p14:creationId xmlns:p14="http://schemas.microsoft.com/office/powerpoint/2010/main" val="3711258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428A01-12FC-4C1A-A5DE-A671D4890DBC}" type="slidenum">
              <a:rPr lang="en-GB" smtClean="0"/>
              <a:t>6</a:t>
            </a:fld>
            <a:endParaRPr lang="en-GB"/>
          </a:p>
        </p:txBody>
      </p:sp>
    </p:spTree>
    <p:extLst>
      <p:ext uri="{BB962C8B-B14F-4D97-AF65-F5344CB8AC3E}">
        <p14:creationId xmlns:p14="http://schemas.microsoft.com/office/powerpoint/2010/main" val="2120284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428A01-12FC-4C1A-A5DE-A671D4890DBC}" type="slidenum">
              <a:rPr lang="en-GB" smtClean="0"/>
              <a:t>7</a:t>
            </a:fld>
            <a:endParaRPr lang="en-GB"/>
          </a:p>
        </p:txBody>
      </p:sp>
    </p:spTree>
    <p:extLst>
      <p:ext uri="{BB962C8B-B14F-4D97-AF65-F5344CB8AC3E}">
        <p14:creationId xmlns:p14="http://schemas.microsoft.com/office/powerpoint/2010/main" val="1548481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582BE60-E2C4-4526-81B5-79231C266C99}" type="slidenum">
              <a:rPr lang="en-GB" smtClean="0"/>
              <a:t>8</a:t>
            </a:fld>
            <a:endParaRPr lang="en-GB"/>
          </a:p>
        </p:txBody>
      </p:sp>
    </p:spTree>
    <p:extLst>
      <p:ext uri="{BB962C8B-B14F-4D97-AF65-F5344CB8AC3E}">
        <p14:creationId xmlns:p14="http://schemas.microsoft.com/office/powerpoint/2010/main" val="3857350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428A01-12FC-4C1A-A5DE-A671D4890DBC}" type="slidenum">
              <a:rPr lang="en-GB" smtClean="0"/>
              <a:t>10</a:t>
            </a:fld>
            <a:endParaRPr lang="en-GB"/>
          </a:p>
        </p:txBody>
      </p:sp>
    </p:spTree>
    <p:extLst>
      <p:ext uri="{BB962C8B-B14F-4D97-AF65-F5344CB8AC3E}">
        <p14:creationId xmlns:p14="http://schemas.microsoft.com/office/powerpoint/2010/main" val="2743892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7F4FD-CE02-634D-8095-5C770730252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6D09B0B-032A-F04F-919A-1E724662F3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7F5B535-3689-1048-9CCF-BF0DE16EF101}"/>
              </a:ext>
            </a:extLst>
          </p:cNvPr>
          <p:cNvSpPr>
            <a:spLocks noGrp="1"/>
          </p:cNvSpPr>
          <p:nvPr>
            <p:ph type="dt" sz="half" idx="10"/>
          </p:nvPr>
        </p:nvSpPr>
        <p:spPr/>
        <p:txBody>
          <a:bodyPr/>
          <a:lstStyle/>
          <a:p>
            <a:fld id="{6420D424-539B-485D-A24A-79897C1DC750}" type="datetimeFigureOut">
              <a:rPr lang="en-GB" smtClean="0"/>
              <a:t>27/05/2020</a:t>
            </a:fld>
            <a:endParaRPr lang="en-GB"/>
          </a:p>
        </p:txBody>
      </p:sp>
      <p:sp>
        <p:nvSpPr>
          <p:cNvPr id="5" name="Footer Placeholder 4">
            <a:extLst>
              <a:ext uri="{FF2B5EF4-FFF2-40B4-BE49-F238E27FC236}">
                <a16:creationId xmlns:a16="http://schemas.microsoft.com/office/drawing/2014/main" id="{48E4D213-D679-7F44-9578-F656BCC7D1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03739E-A555-0A45-A264-06384C01E969}"/>
              </a:ext>
            </a:extLst>
          </p:cNvPr>
          <p:cNvSpPr>
            <a:spLocks noGrp="1"/>
          </p:cNvSpPr>
          <p:nvPr>
            <p:ph type="sldNum" sz="quarter" idx="12"/>
          </p:nvPr>
        </p:nvSpPr>
        <p:spPr/>
        <p:txBody>
          <a:bodyPr/>
          <a:lstStyle/>
          <a:p>
            <a:fld id="{C7DE8214-5F26-4B40-980D-32825466A254}" type="slidenum">
              <a:rPr lang="en-GB" smtClean="0"/>
              <a:t>‹#›</a:t>
            </a:fld>
            <a:endParaRPr lang="en-GB"/>
          </a:p>
        </p:txBody>
      </p:sp>
    </p:spTree>
    <p:extLst>
      <p:ext uri="{BB962C8B-B14F-4D97-AF65-F5344CB8AC3E}">
        <p14:creationId xmlns:p14="http://schemas.microsoft.com/office/powerpoint/2010/main" val="3398691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07C07-C68C-9D43-B0B0-D1DB71E260D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B3F7728-8829-5540-B53F-F0CAC88531C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C5C1C97-9E36-6345-A714-278D9A2F6FBF}"/>
              </a:ext>
            </a:extLst>
          </p:cNvPr>
          <p:cNvSpPr>
            <a:spLocks noGrp="1"/>
          </p:cNvSpPr>
          <p:nvPr>
            <p:ph type="dt" sz="half" idx="10"/>
          </p:nvPr>
        </p:nvSpPr>
        <p:spPr/>
        <p:txBody>
          <a:bodyPr/>
          <a:lstStyle/>
          <a:p>
            <a:fld id="{6420D424-539B-485D-A24A-79897C1DC750}" type="datetimeFigureOut">
              <a:rPr lang="en-GB" smtClean="0"/>
              <a:t>27/05/2020</a:t>
            </a:fld>
            <a:endParaRPr lang="en-GB"/>
          </a:p>
        </p:txBody>
      </p:sp>
      <p:sp>
        <p:nvSpPr>
          <p:cNvPr id="5" name="Footer Placeholder 4">
            <a:extLst>
              <a:ext uri="{FF2B5EF4-FFF2-40B4-BE49-F238E27FC236}">
                <a16:creationId xmlns:a16="http://schemas.microsoft.com/office/drawing/2014/main" id="{62FA4287-2E63-BD4C-A031-6B9D9F2F07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CBA8C3-F7C4-534B-9BF0-CFE5F35E4D67}"/>
              </a:ext>
            </a:extLst>
          </p:cNvPr>
          <p:cNvSpPr>
            <a:spLocks noGrp="1"/>
          </p:cNvSpPr>
          <p:nvPr>
            <p:ph type="sldNum" sz="quarter" idx="12"/>
          </p:nvPr>
        </p:nvSpPr>
        <p:spPr/>
        <p:txBody>
          <a:bodyPr/>
          <a:lstStyle/>
          <a:p>
            <a:fld id="{C7DE8214-5F26-4B40-980D-32825466A254}" type="slidenum">
              <a:rPr lang="en-GB" smtClean="0"/>
              <a:t>‹#›</a:t>
            </a:fld>
            <a:endParaRPr lang="en-GB"/>
          </a:p>
        </p:txBody>
      </p:sp>
    </p:spTree>
    <p:extLst>
      <p:ext uri="{BB962C8B-B14F-4D97-AF65-F5344CB8AC3E}">
        <p14:creationId xmlns:p14="http://schemas.microsoft.com/office/powerpoint/2010/main" val="1507162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F8FCDD-D971-C44A-8A78-E6A9D54D0CB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DD1343B-DE70-344A-BA64-803BCCC05EC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3B6BC25-312B-EB45-B223-AC2467DD25AC}"/>
              </a:ext>
            </a:extLst>
          </p:cNvPr>
          <p:cNvSpPr>
            <a:spLocks noGrp="1"/>
          </p:cNvSpPr>
          <p:nvPr>
            <p:ph type="dt" sz="half" idx="10"/>
          </p:nvPr>
        </p:nvSpPr>
        <p:spPr/>
        <p:txBody>
          <a:bodyPr/>
          <a:lstStyle/>
          <a:p>
            <a:fld id="{6420D424-539B-485D-A24A-79897C1DC750}" type="datetimeFigureOut">
              <a:rPr lang="en-GB" smtClean="0"/>
              <a:t>27/05/2020</a:t>
            </a:fld>
            <a:endParaRPr lang="en-GB"/>
          </a:p>
        </p:txBody>
      </p:sp>
      <p:sp>
        <p:nvSpPr>
          <p:cNvPr id="5" name="Footer Placeholder 4">
            <a:extLst>
              <a:ext uri="{FF2B5EF4-FFF2-40B4-BE49-F238E27FC236}">
                <a16:creationId xmlns:a16="http://schemas.microsoft.com/office/drawing/2014/main" id="{753E1BD8-AC22-7D47-8537-3746C30113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E07C86-5882-604F-9FC2-80ECEACD9546}"/>
              </a:ext>
            </a:extLst>
          </p:cNvPr>
          <p:cNvSpPr>
            <a:spLocks noGrp="1"/>
          </p:cNvSpPr>
          <p:nvPr>
            <p:ph type="sldNum" sz="quarter" idx="12"/>
          </p:nvPr>
        </p:nvSpPr>
        <p:spPr/>
        <p:txBody>
          <a:bodyPr/>
          <a:lstStyle/>
          <a:p>
            <a:fld id="{C7DE8214-5F26-4B40-980D-32825466A254}" type="slidenum">
              <a:rPr lang="en-GB" smtClean="0"/>
              <a:t>‹#›</a:t>
            </a:fld>
            <a:endParaRPr lang="en-GB"/>
          </a:p>
        </p:txBody>
      </p:sp>
    </p:spTree>
    <p:extLst>
      <p:ext uri="{BB962C8B-B14F-4D97-AF65-F5344CB8AC3E}">
        <p14:creationId xmlns:p14="http://schemas.microsoft.com/office/powerpoint/2010/main" val="204228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EF683-E607-C149-AA67-5DC9C08036F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30353B8-CBF9-2C42-A574-1C74A79D777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8570E0F-4B9E-6845-A90E-45B41257DB7C}"/>
              </a:ext>
            </a:extLst>
          </p:cNvPr>
          <p:cNvSpPr>
            <a:spLocks noGrp="1"/>
          </p:cNvSpPr>
          <p:nvPr>
            <p:ph type="dt" sz="half" idx="10"/>
          </p:nvPr>
        </p:nvSpPr>
        <p:spPr/>
        <p:txBody>
          <a:bodyPr/>
          <a:lstStyle/>
          <a:p>
            <a:fld id="{6420D424-539B-485D-A24A-79897C1DC750}" type="datetimeFigureOut">
              <a:rPr lang="en-GB" smtClean="0"/>
              <a:t>27/05/2020</a:t>
            </a:fld>
            <a:endParaRPr lang="en-GB"/>
          </a:p>
        </p:txBody>
      </p:sp>
      <p:sp>
        <p:nvSpPr>
          <p:cNvPr id="5" name="Footer Placeholder 4">
            <a:extLst>
              <a:ext uri="{FF2B5EF4-FFF2-40B4-BE49-F238E27FC236}">
                <a16:creationId xmlns:a16="http://schemas.microsoft.com/office/drawing/2014/main" id="{42B9AB7C-0010-E741-9A8C-1B0DC2C4F1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70E89E-6F4D-1D4F-9CA8-2A59E66B624D}"/>
              </a:ext>
            </a:extLst>
          </p:cNvPr>
          <p:cNvSpPr>
            <a:spLocks noGrp="1"/>
          </p:cNvSpPr>
          <p:nvPr>
            <p:ph type="sldNum" sz="quarter" idx="12"/>
          </p:nvPr>
        </p:nvSpPr>
        <p:spPr/>
        <p:txBody>
          <a:bodyPr/>
          <a:lstStyle/>
          <a:p>
            <a:fld id="{C7DE8214-5F26-4B40-980D-32825466A254}" type="slidenum">
              <a:rPr lang="en-GB" smtClean="0"/>
              <a:t>‹#›</a:t>
            </a:fld>
            <a:endParaRPr lang="en-GB"/>
          </a:p>
        </p:txBody>
      </p:sp>
    </p:spTree>
    <p:extLst>
      <p:ext uri="{BB962C8B-B14F-4D97-AF65-F5344CB8AC3E}">
        <p14:creationId xmlns:p14="http://schemas.microsoft.com/office/powerpoint/2010/main" val="1594196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6AE8C-FD0E-9D45-B58F-053FB660844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9DF6704-8C04-1D4E-9879-81503F209F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4EC18E4-8041-AA41-9124-BAC6A8B432E3}"/>
              </a:ext>
            </a:extLst>
          </p:cNvPr>
          <p:cNvSpPr>
            <a:spLocks noGrp="1"/>
          </p:cNvSpPr>
          <p:nvPr>
            <p:ph type="dt" sz="half" idx="10"/>
          </p:nvPr>
        </p:nvSpPr>
        <p:spPr/>
        <p:txBody>
          <a:bodyPr/>
          <a:lstStyle/>
          <a:p>
            <a:fld id="{6420D424-539B-485D-A24A-79897C1DC750}" type="datetimeFigureOut">
              <a:rPr lang="en-GB" smtClean="0"/>
              <a:t>27/05/2020</a:t>
            </a:fld>
            <a:endParaRPr lang="en-GB"/>
          </a:p>
        </p:txBody>
      </p:sp>
      <p:sp>
        <p:nvSpPr>
          <p:cNvPr id="5" name="Footer Placeholder 4">
            <a:extLst>
              <a:ext uri="{FF2B5EF4-FFF2-40B4-BE49-F238E27FC236}">
                <a16:creationId xmlns:a16="http://schemas.microsoft.com/office/drawing/2014/main" id="{4D81C94D-D78C-E749-9B81-3FE06EEBB3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20E09D-6328-964D-A9A2-5709F3669F48}"/>
              </a:ext>
            </a:extLst>
          </p:cNvPr>
          <p:cNvSpPr>
            <a:spLocks noGrp="1"/>
          </p:cNvSpPr>
          <p:nvPr>
            <p:ph type="sldNum" sz="quarter" idx="12"/>
          </p:nvPr>
        </p:nvSpPr>
        <p:spPr/>
        <p:txBody>
          <a:bodyPr/>
          <a:lstStyle/>
          <a:p>
            <a:fld id="{C7DE8214-5F26-4B40-980D-32825466A254}" type="slidenum">
              <a:rPr lang="en-GB" smtClean="0"/>
              <a:t>‹#›</a:t>
            </a:fld>
            <a:endParaRPr lang="en-GB"/>
          </a:p>
        </p:txBody>
      </p:sp>
    </p:spTree>
    <p:extLst>
      <p:ext uri="{BB962C8B-B14F-4D97-AF65-F5344CB8AC3E}">
        <p14:creationId xmlns:p14="http://schemas.microsoft.com/office/powerpoint/2010/main" val="3366361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5EDD7-541F-8D41-8CA4-1EA788A9A54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CAC3F27-9144-B34A-AF16-50C33C3EB18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2D697FF-82EE-F64F-9924-F86EEE70495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C459421-C74B-A249-803E-72B857552CB0}"/>
              </a:ext>
            </a:extLst>
          </p:cNvPr>
          <p:cNvSpPr>
            <a:spLocks noGrp="1"/>
          </p:cNvSpPr>
          <p:nvPr>
            <p:ph type="dt" sz="half" idx="10"/>
          </p:nvPr>
        </p:nvSpPr>
        <p:spPr/>
        <p:txBody>
          <a:bodyPr/>
          <a:lstStyle/>
          <a:p>
            <a:fld id="{6420D424-539B-485D-A24A-79897C1DC750}" type="datetimeFigureOut">
              <a:rPr lang="en-GB" smtClean="0"/>
              <a:t>27/05/2020</a:t>
            </a:fld>
            <a:endParaRPr lang="en-GB"/>
          </a:p>
        </p:txBody>
      </p:sp>
      <p:sp>
        <p:nvSpPr>
          <p:cNvPr id="6" name="Footer Placeholder 5">
            <a:extLst>
              <a:ext uri="{FF2B5EF4-FFF2-40B4-BE49-F238E27FC236}">
                <a16:creationId xmlns:a16="http://schemas.microsoft.com/office/drawing/2014/main" id="{ACB818B4-A1A9-2A41-B62D-5B935F5F974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ECF841-697A-0340-AEFE-B7F26F11A199}"/>
              </a:ext>
            </a:extLst>
          </p:cNvPr>
          <p:cNvSpPr>
            <a:spLocks noGrp="1"/>
          </p:cNvSpPr>
          <p:nvPr>
            <p:ph type="sldNum" sz="quarter" idx="12"/>
          </p:nvPr>
        </p:nvSpPr>
        <p:spPr/>
        <p:txBody>
          <a:bodyPr/>
          <a:lstStyle/>
          <a:p>
            <a:fld id="{C7DE8214-5F26-4B40-980D-32825466A254}" type="slidenum">
              <a:rPr lang="en-GB" smtClean="0"/>
              <a:t>‹#›</a:t>
            </a:fld>
            <a:endParaRPr lang="en-GB"/>
          </a:p>
        </p:txBody>
      </p:sp>
    </p:spTree>
    <p:extLst>
      <p:ext uri="{BB962C8B-B14F-4D97-AF65-F5344CB8AC3E}">
        <p14:creationId xmlns:p14="http://schemas.microsoft.com/office/powerpoint/2010/main" val="3793387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92E45-1B25-C847-8156-75FDFF04C2A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A70DBA0-AD53-144B-BFFE-1B8EF45A57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79C6B1A-6BE7-3746-B7D8-03C70E0DFAD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ABE8EB4-CD4D-F443-BDC5-162A831BBC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1CA8BA5-E738-CA41-8701-D429E907AC7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8265792-549F-FA45-8124-BAFED2CCE475}"/>
              </a:ext>
            </a:extLst>
          </p:cNvPr>
          <p:cNvSpPr>
            <a:spLocks noGrp="1"/>
          </p:cNvSpPr>
          <p:nvPr>
            <p:ph type="dt" sz="half" idx="10"/>
          </p:nvPr>
        </p:nvSpPr>
        <p:spPr/>
        <p:txBody>
          <a:bodyPr/>
          <a:lstStyle/>
          <a:p>
            <a:fld id="{6420D424-539B-485D-A24A-79897C1DC750}" type="datetimeFigureOut">
              <a:rPr lang="en-GB" smtClean="0"/>
              <a:t>27/05/2020</a:t>
            </a:fld>
            <a:endParaRPr lang="en-GB"/>
          </a:p>
        </p:txBody>
      </p:sp>
      <p:sp>
        <p:nvSpPr>
          <p:cNvPr id="8" name="Footer Placeholder 7">
            <a:extLst>
              <a:ext uri="{FF2B5EF4-FFF2-40B4-BE49-F238E27FC236}">
                <a16:creationId xmlns:a16="http://schemas.microsoft.com/office/drawing/2014/main" id="{B764AA17-20C1-3348-89EE-AA22AC0FB5E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41DCDC0-7F7B-F04C-BCAA-BA0FFE15CCDA}"/>
              </a:ext>
            </a:extLst>
          </p:cNvPr>
          <p:cNvSpPr>
            <a:spLocks noGrp="1"/>
          </p:cNvSpPr>
          <p:nvPr>
            <p:ph type="sldNum" sz="quarter" idx="12"/>
          </p:nvPr>
        </p:nvSpPr>
        <p:spPr/>
        <p:txBody>
          <a:bodyPr/>
          <a:lstStyle/>
          <a:p>
            <a:fld id="{C7DE8214-5F26-4B40-980D-32825466A254}" type="slidenum">
              <a:rPr lang="en-GB" smtClean="0"/>
              <a:t>‹#›</a:t>
            </a:fld>
            <a:endParaRPr lang="en-GB"/>
          </a:p>
        </p:txBody>
      </p:sp>
    </p:spTree>
    <p:extLst>
      <p:ext uri="{BB962C8B-B14F-4D97-AF65-F5344CB8AC3E}">
        <p14:creationId xmlns:p14="http://schemas.microsoft.com/office/powerpoint/2010/main" val="2764679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3F9F2-6136-3D49-A649-462816BF0B7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56381E7-8684-764C-AC24-1E871489C443}"/>
              </a:ext>
            </a:extLst>
          </p:cNvPr>
          <p:cNvSpPr>
            <a:spLocks noGrp="1"/>
          </p:cNvSpPr>
          <p:nvPr>
            <p:ph type="dt" sz="half" idx="10"/>
          </p:nvPr>
        </p:nvSpPr>
        <p:spPr/>
        <p:txBody>
          <a:bodyPr/>
          <a:lstStyle/>
          <a:p>
            <a:fld id="{6420D424-539B-485D-A24A-79897C1DC750}" type="datetimeFigureOut">
              <a:rPr lang="en-GB" smtClean="0"/>
              <a:t>27/05/2020</a:t>
            </a:fld>
            <a:endParaRPr lang="en-GB"/>
          </a:p>
        </p:txBody>
      </p:sp>
      <p:sp>
        <p:nvSpPr>
          <p:cNvPr id="4" name="Footer Placeholder 3">
            <a:extLst>
              <a:ext uri="{FF2B5EF4-FFF2-40B4-BE49-F238E27FC236}">
                <a16:creationId xmlns:a16="http://schemas.microsoft.com/office/drawing/2014/main" id="{7FE79FE8-7FF5-4044-BE5F-71D939F98BC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11BEAB0-6B6B-8C49-99D3-06AD88CD4C31}"/>
              </a:ext>
            </a:extLst>
          </p:cNvPr>
          <p:cNvSpPr>
            <a:spLocks noGrp="1"/>
          </p:cNvSpPr>
          <p:nvPr>
            <p:ph type="sldNum" sz="quarter" idx="12"/>
          </p:nvPr>
        </p:nvSpPr>
        <p:spPr/>
        <p:txBody>
          <a:bodyPr/>
          <a:lstStyle/>
          <a:p>
            <a:fld id="{C7DE8214-5F26-4B40-980D-32825466A254}" type="slidenum">
              <a:rPr lang="en-GB" smtClean="0"/>
              <a:t>‹#›</a:t>
            </a:fld>
            <a:endParaRPr lang="en-GB"/>
          </a:p>
        </p:txBody>
      </p:sp>
    </p:spTree>
    <p:extLst>
      <p:ext uri="{BB962C8B-B14F-4D97-AF65-F5344CB8AC3E}">
        <p14:creationId xmlns:p14="http://schemas.microsoft.com/office/powerpoint/2010/main" val="2928501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FBBA16-8820-724F-B030-41C1A712DB94}"/>
              </a:ext>
            </a:extLst>
          </p:cNvPr>
          <p:cNvSpPr>
            <a:spLocks noGrp="1"/>
          </p:cNvSpPr>
          <p:nvPr>
            <p:ph type="dt" sz="half" idx="10"/>
          </p:nvPr>
        </p:nvSpPr>
        <p:spPr/>
        <p:txBody>
          <a:bodyPr/>
          <a:lstStyle/>
          <a:p>
            <a:fld id="{6420D424-539B-485D-A24A-79897C1DC750}" type="datetimeFigureOut">
              <a:rPr lang="en-GB" smtClean="0"/>
              <a:t>27/05/2020</a:t>
            </a:fld>
            <a:endParaRPr lang="en-GB"/>
          </a:p>
        </p:txBody>
      </p:sp>
      <p:sp>
        <p:nvSpPr>
          <p:cNvPr id="3" name="Footer Placeholder 2">
            <a:extLst>
              <a:ext uri="{FF2B5EF4-FFF2-40B4-BE49-F238E27FC236}">
                <a16:creationId xmlns:a16="http://schemas.microsoft.com/office/drawing/2014/main" id="{6D55FA2A-3945-9140-9D90-245114700F1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27A54ED-A49A-594F-BF75-28063A48E417}"/>
              </a:ext>
            </a:extLst>
          </p:cNvPr>
          <p:cNvSpPr>
            <a:spLocks noGrp="1"/>
          </p:cNvSpPr>
          <p:nvPr>
            <p:ph type="sldNum" sz="quarter" idx="12"/>
          </p:nvPr>
        </p:nvSpPr>
        <p:spPr/>
        <p:txBody>
          <a:bodyPr/>
          <a:lstStyle/>
          <a:p>
            <a:fld id="{C7DE8214-5F26-4B40-980D-32825466A254}" type="slidenum">
              <a:rPr lang="en-GB" smtClean="0"/>
              <a:t>‹#›</a:t>
            </a:fld>
            <a:endParaRPr lang="en-GB"/>
          </a:p>
        </p:txBody>
      </p:sp>
    </p:spTree>
    <p:extLst>
      <p:ext uri="{BB962C8B-B14F-4D97-AF65-F5344CB8AC3E}">
        <p14:creationId xmlns:p14="http://schemas.microsoft.com/office/powerpoint/2010/main" val="2843232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565DE-80CB-0B4A-ABFC-63845DEEEB7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55BDAC5-A0C5-A74E-A1B0-3D2542DE93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21CE156-D05D-774B-8D40-287ADB1272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2BB9E68-FC69-B348-B447-78BB588B40F0}"/>
              </a:ext>
            </a:extLst>
          </p:cNvPr>
          <p:cNvSpPr>
            <a:spLocks noGrp="1"/>
          </p:cNvSpPr>
          <p:nvPr>
            <p:ph type="dt" sz="half" idx="10"/>
          </p:nvPr>
        </p:nvSpPr>
        <p:spPr/>
        <p:txBody>
          <a:bodyPr/>
          <a:lstStyle/>
          <a:p>
            <a:fld id="{6420D424-539B-485D-A24A-79897C1DC750}" type="datetimeFigureOut">
              <a:rPr lang="en-GB" smtClean="0"/>
              <a:t>27/05/2020</a:t>
            </a:fld>
            <a:endParaRPr lang="en-GB"/>
          </a:p>
        </p:txBody>
      </p:sp>
      <p:sp>
        <p:nvSpPr>
          <p:cNvPr id="6" name="Footer Placeholder 5">
            <a:extLst>
              <a:ext uri="{FF2B5EF4-FFF2-40B4-BE49-F238E27FC236}">
                <a16:creationId xmlns:a16="http://schemas.microsoft.com/office/drawing/2014/main" id="{6AB072FC-D951-3D40-B183-DB21B1B6553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180351-E702-0A40-B300-E39192908302}"/>
              </a:ext>
            </a:extLst>
          </p:cNvPr>
          <p:cNvSpPr>
            <a:spLocks noGrp="1"/>
          </p:cNvSpPr>
          <p:nvPr>
            <p:ph type="sldNum" sz="quarter" idx="12"/>
          </p:nvPr>
        </p:nvSpPr>
        <p:spPr/>
        <p:txBody>
          <a:bodyPr/>
          <a:lstStyle/>
          <a:p>
            <a:fld id="{C7DE8214-5F26-4B40-980D-32825466A254}" type="slidenum">
              <a:rPr lang="en-GB" smtClean="0"/>
              <a:t>‹#›</a:t>
            </a:fld>
            <a:endParaRPr lang="en-GB"/>
          </a:p>
        </p:txBody>
      </p:sp>
    </p:spTree>
    <p:extLst>
      <p:ext uri="{BB962C8B-B14F-4D97-AF65-F5344CB8AC3E}">
        <p14:creationId xmlns:p14="http://schemas.microsoft.com/office/powerpoint/2010/main" val="2286575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E5F46-BCBA-2A4D-9B1E-3DDD5B5B7C4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9634CE6-6F04-B84A-B785-A27147B394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43D0AC-77A7-2744-BB15-92F2B12885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B34610D-27A6-0947-BE17-2B6B8D3EEF3A}"/>
              </a:ext>
            </a:extLst>
          </p:cNvPr>
          <p:cNvSpPr>
            <a:spLocks noGrp="1"/>
          </p:cNvSpPr>
          <p:nvPr>
            <p:ph type="dt" sz="half" idx="10"/>
          </p:nvPr>
        </p:nvSpPr>
        <p:spPr/>
        <p:txBody>
          <a:bodyPr/>
          <a:lstStyle/>
          <a:p>
            <a:fld id="{6420D424-539B-485D-A24A-79897C1DC750}" type="datetimeFigureOut">
              <a:rPr lang="en-GB" smtClean="0"/>
              <a:t>27/05/2020</a:t>
            </a:fld>
            <a:endParaRPr lang="en-GB"/>
          </a:p>
        </p:txBody>
      </p:sp>
      <p:sp>
        <p:nvSpPr>
          <p:cNvPr id="6" name="Footer Placeholder 5">
            <a:extLst>
              <a:ext uri="{FF2B5EF4-FFF2-40B4-BE49-F238E27FC236}">
                <a16:creationId xmlns:a16="http://schemas.microsoft.com/office/drawing/2014/main" id="{3340FD81-25CD-2145-A7E6-E2BF67FF79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72CDFA-EDE3-4041-B742-467C56B41BFB}"/>
              </a:ext>
            </a:extLst>
          </p:cNvPr>
          <p:cNvSpPr>
            <a:spLocks noGrp="1"/>
          </p:cNvSpPr>
          <p:nvPr>
            <p:ph type="sldNum" sz="quarter" idx="12"/>
          </p:nvPr>
        </p:nvSpPr>
        <p:spPr/>
        <p:txBody>
          <a:bodyPr/>
          <a:lstStyle/>
          <a:p>
            <a:fld id="{C7DE8214-5F26-4B40-980D-32825466A254}" type="slidenum">
              <a:rPr lang="en-GB" smtClean="0"/>
              <a:t>‹#›</a:t>
            </a:fld>
            <a:endParaRPr lang="en-GB"/>
          </a:p>
        </p:txBody>
      </p:sp>
    </p:spTree>
    <p:extLst>
      <p:ext uri="{BB962C8B-B14F-4D97-AF65-F5344CB8AC3E}">
        <p14:creationId xmlns:p14="http://schemas.microsoft.com/office/powerpoint/2010/main" val="3443531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8B7E2-887E-AC43-A06F-8825F270F4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4226ABF-B806-EC4B-AC08-E4DE3DA782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9E27B2C-5FB3-5A4C-A89C-CA7409D228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20D424-539B-485D-A24A-79897C1DC750}" type="datetimeFigureOut">
              <a:rPr lang="en-GB" smtClean="0"/>
              <a:t>27/05/2020</a:t>
            </a:fld>
            <a:endParaRPr lang="en-GB"/>
          </a:p>
        </p:txBody>
      </p:sp>
      <p:sp>
        <p:nvSpPr>
          <p:cNvPr id="5" name="Footer Placeholder 4">
            <a:extLst>
              <a:ext uri="{FF2B5EF4-FFF2-40B4-BE49-F238E27FC236}">
                <a16:creationId xmlns:a16="http://schemas.microsoft.com/office/drawing/2014/main" id="{01790EFC-592B-084A-97FD-39B575E9AA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BC3C1A6-4070-C849-86E4-076707A29F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E8214-5F26-4B40-980D-32825466A254}" type="slidenum">
              <a:rPr lang="en-GB" smtClean="0"/>
              <a:t>‹#›</a:t>
            </a:fld>
            <a:endParaRPr lang="en-GB"/>
          </a:p>
        </p:txBody>
      </p:sp>
    </p:spTree>
    <p:extLst>
      <p:ext uri="{BB962C8B-B14F-4D97-AF65-F5344CB8AC3E}">
        <p14:creationId xmlns:p14="http://schemas.microsoft.com/office/powerpoint/2010/main" val="38090192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audio" Target="../media/audio1.wav"/><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EC661C3F-03AE-5B4D-9AB9-EE5D98244EAA}"/>
              </a:ext>
            </a:extLst>
          </p:cNvPr>
          <p:cNvPicPr>
            <a:picLocks noChangeAspect="1"/>
          </p:cNvPicPr>
          <p:nvPr/>
        </p:nvPicPr>
        <p:blipFill>
          <a:blip r:embed="rId3"/>
          <a:stretch>
            <a:fillRect/>
          </a:stretch>
        </p:blipFill>
        <p:spPr>
          <a:xfrm>
            <a:off x="0" y="0"/>
            <a:ext cx="12192000" cy="6900585"/>
          </a:xfrm>
          <a:prstGeom prst="rect">
            <a:avLst/>
          </a:prstGeom>
        </p:spPr>
      </p:pic>
      <p:sp>
        <p:nvSpPr>
          <p:cNvPr id="2" name="Title 1">
            <a:extLst>
              <a:ext uri="{FF2B5EF4-FFF2-40B4-BE49-F238E27FC236}">
                <a16:creationId xmlns:a16="http://schemas.microsoft.com/office/drawing/2014/main" id="{DB302520-0CB5-5042-A038-71ED42156A22}"/>
              </a:ext>
            </a:extLst>
          </p:cNvPr>
          <p:cNvSpPr>
            <a:spLocks noGrp="1"/>
          </p:cNvSpPr>
          <p:nvPr>
            <p:ph type="ctrTitle"/>
          </p:nvPr>
        </p:nvSpPr>
        <p:spPr>
          <a:xfrm>
            <a:off x="1006565" y="-947848"/>
            <a:ext cx="9144000" cy="2840037"/>
          </a:xfrm>
        </p:spPr>
        <p:txBody>
          <a:bodyPr>
            <a:normAutofit/>
          </a:bodyPr>
          <a:lstStyle/>
          <a:p>
            <a:pPr algn="l"/>
            <a:r>
              <a:rPr lang="en-GB" sz="8000" b="1" dirty="0">
                <a:solidFill>
                  <a:srgbClr val="25B4EB"/>
                </a:solidFill>
                <a:latin typeface="Avenir Black" panose="02000503020000020003" pitchFamily="2" charset="0"/>
              </a:rPr>
              <a:t>Online Bullying</a:t>
            </a:r>
            <a:endParaRPr lang="en-GB" sz="8000" b="1" dirty="0">
              <a:solidFill>
                <a:srgbClr val="00B0F0"/>
              </a:solidFill>
              <a:latin typeface="Avenir Black" panose="02000503020000020003" pitchFamily="2" charset="0"/>
            </a:endParaRPr>
          </a:p>
        </p:txBody>
      </p:sp>
      <p:pic>
        <p:nvPicPr>
          <p:cNvPr id="5" name="Picture 4" descr="A close up of a mask&#10;&#10;Description automatically generated">
            <a:extLst>
              <a:ext uri="{FF2B5EF4-FFF2-40B4-BE49-F238E27FC236}">
                <a16:creationId xmlns:a16="http://schemas.microsoft.com/office/drawing/2014/main" id="{AEBFCBB9-D9CB-F54E-8C00-0F9B837814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934" y="-612596"/>
            <a:ext cx="5289737" cy="8083192"/>
          </a:xfrm>
          <a:prstGeom prst="rect">
            <a:avLst/>
          </a:prstGeom>
        </p:spPr>
      </p:pic>
      <p:pic>
        <p:nvPicPr>
          <p:cNvPr id="7" name="Picture 6" descr="A close up of a logo&#10;&#10;Description automatically generated">
            <a:extLst>
              <a:ext uri="{FF2B5EF4-FFF2-40B4-BE49-F238E27FC236}">
                <a16:creationId xmlns:a16="http://schemas.microsoft.com/office/drawing/2014/main" id="{6020EFBA-358B-7444-8BB8-D53739FBCC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2447" y="3404039"/>
            <a:ext cx="5592592" cy="1864197"/>
          </a:xfrm>
          <a:prstGeom prst="rect">
            <a:avLst/>
          </a:prstGeom>
        </p:spPr>
      </p:pic>
      <p:pic>
        <p:nvPicPr>
          <p:cNvPr id="8" name="Picture 7" descr="A close up of a logo&#10;&#10;Description automatically generated">
            <a:extLst>
              <a:ext uri="{FF2B5EF4-FFF2-40B4-BE49-F238E27FC236}">
                <a16:creationId xmlns:a16="http://schemas.microsoft.com/office/drawing/2014/main" id="{5E2C9342-1769-CD4A-8F8C-DBA7A56041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0415" y="2004121"/>
            <a:ext cx="5260639" cy="1520416"/>
          </a:xfrm>
          <a:prstGeom prst="rect">
            <a:avLst/>
          </a:prstGeom>
        </p:spPr>
      </p:pic>
      <p:sp>
        <p:nvSpPr>
          <p:cNvPr id="10" name="TextBox 9">
            <a:extLst>
              <a:ext uri="{FF2B5EF4-FFF2-40B4-BE49-F238E27FC236}">
                <a16:creationId xmlns:a16="http://schemas.microsoft.com/office/drawing/2014/main" id="{099CE15D-F1B5-7B48-B5D3-B8D8AEC5CE72}"/>
              </a:ext>
            </a:extLst>
          </p:cNvPr>
          <p:cNvSpPr txBox="1"/>
          <p:nvPr/>
        </p:nvSpPr>
        <p:spPr>
          <a:xfrm>
            <a:off x="3386982" y="2411693"/>
            <a:ext cx="4704072" cy="584775"/>
          </a:xfrm>
          <a:prstGeom prst="rect">
            <a:avLst/>
          </a:prstGeom>
          <a:noFill/>
        </p:spPr>
        <p:txBody>
          <a:bodyPr wrap="square" rtlCol="0">
            <a:spAutoFit/>
          </a:bodyPr>
          <a:lstStyle/>
          <a:p>
            <a:r>
              <a:rPr lang="en-GB" sz="3200" dirty="0">
                <a:solidFill>
                  <a:schemeClr val="bg1"/>
                </a:solidFill>
                <a:latin typeface="Avenir Book" panose="02000503020000020003" pitchFamily="2" charset="0"/>
              </a:rPr>
              <a:t>Freddie is so uncool…</a:t>
            </a:r>
          </a:p>
        </p:txBody>
      </p:sp>
      <p:sp>
        <p:nvSpPr>
          <p:cNvPr id="11" name="TextBox 10">
            <a:extLst>
              <a:ext uri="{FF2B5EF4-FFF2-40B4-BE49-F238E27FC236}">
                <a16:creationId xmlns:a16="http://schemas.microsoft.com/office/drawing/2014/main" id="{3277CB09-0268-2246-B52E-D7FBEC3D9FA6}"/>
              </a:ext>
            </a:extLst>
          </p:cNvPr>
          <p:cNvSpPr txBox="1"/>
          <p:nvPr/>
        </p:nvSpPr>
        <p:spPr>
          <a:xfrm>
            <a:off x="2106707" y="3755936"/>
            <a:ext cx="4704072" cy="1077218"/>
          </a:xfrm>
          <a:prstGeom prst="rect">
            <a:avLst/>
          </a:prstGeom>
          <a:noFill/>
        </p:spPr>
        <p:txBody>
          <a:bodyPr wrap="square" rtlCol="0">
            <a:spAutoFit/>
          </a:bodyPr>
          <a:lstStyle/>
          <a:p>
            <a:r>
              <a:rPr lang="en-GB" sz="3200" dirty="0">
                <a:solidFill>
                  <a:schemeClr val="bg1"/>
                </a:solidFill>
                <a:latin typeface="Avenir Book" panose="02000503020000020003" pitchFamily="2" charset="0"/>
              </a:rPr>
              <a:t>I would not want to be friends with him!</a:t>
            </a:r>
          </a:p>
        </p:txBody>
      </p:sp>
      <p:pic>
        <p:nvPicPr>
          <p:cNvPr id="12" name="Picture 11" descr="A close up of a logo&#10;&#10;Description automatically generated">
            <a:extLst>
              <a:ext uri="{FF2B5EF4-FFF2-40B4-BE49-F238E27FC236}">
                <a16:creationId xmlns:a16="http://schemas.microsoft.com/office/drawing/2014/main" id="{C534E2F9-8EC0-3F46-91D6-0664CFC1493F}"/>
              </a:ext>
            </a:extLst>
          </p:cNvPr>
          <p:cNvPicPr>
            <a:picLocks noChangeAspect="1"/>
          </p:cNvPicPr>
          <p:nvPr/>
        </p:nvPicPr>
        <p:blipFill>
          <a:blip r:embed="rId7"/>
          <a:stretch>
            <a:fillRect/>
          </a:stretch>
        </p:blipFill>
        <p:spPr>
          <a:xfrm>
            <a:off x="88634" y="6502812"/>
            <a:ext cx="1867450" cy="1112523"/>
          </a:xfrm>
          <a:prstGeom prst="rect">
            <a:avLst/>
          </a:prstGeom>
        </p:spPr>
      </p:pic>
    </p:spTree>
    <p:extLst>
      <p:ext uri="{BB962C8B-B14F-4D97-AF65-F5344CB8AC3E}">
        <p14:creationId xmlns:p14="http://schemas.microsoft.com/office/powerpoint/2010/main" val="4194108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5D15D-DEF1-4BAC-9882-0E5DF9E6B929}"/>
              </a:ext>
            </a:extLst>
          </p:cNvPr>
          <p:cNvSpPr>
            <a:spLocks noGrp="1"/>
          </p:cNvSpPr>
          <p:nvPr>
            <p:ph type="title"/>
          </p:nvPr>
        </p:nvSpPr>
        <p:spPr>
          <a:xfrm>
            <a:off x="986260" y="442929"/>
            <a:ext cx="11246380" cy="942975"/>
          </a:xfrm>
        </p:spPr>
        <p:txBody>
          <a:bodyPr>
            <a:normAutofit/>
          </a:bodyPr>
          <a:lstStyle/>
          <a:p>
            <a:r>
              <a:rPr lang="en-GB" b="1" dirty="0">
                <a:solidFill>
                  <a:srgbClr val="00B0F0"/>
                </a:solidFill>
                <a:latin typeface="Avenir Black" panose="02000503020000020003" pitchFamily="2" charset="0"/>
                <a:cs typeface="Aharoni" panose="02010803020104030203" pitchFamily="2" charset="-79"/>
              </a:rPr>
              <a:t>Scenario 3</a:t>
            </a:r>
            <a:endParaRPr lang="en-GB" sz="2200" b="1" i="1" dirty="0">
              <a:solidFill>
                <a:srgbClr val="00B0F0"/>
              </a:solidFill>
              <a:latin typeface="Avenir Black" panose="02000503020000020003" pitchFamily="2" charset="0"/>
              <a:cs typeface="Aharoni" panose="02010803020104030203" pitchFamily="2" charset="-79"/>
            </a:endParaRPr>
          </a:p>
        </p:txBody>
      </p:sp>
      <p:sp>
        <p:nvSpPr>
          <p:cNvPr id="3" name="Content Placeholder 2">
            <a:extLst>
              <a:ext uri="{FF2B5EF4-FFF2-40B4-BE49-F238E27FC236}">
                <a16:creationId xmlns:a16="http://schemas.microsoft.com/office/drawing/2014/main" id="{373501EA-2B12-447C-B766-2ACD1E1EE60D}"/>
              </a:ext>
            </a:extLst>
          </p:cNvPr>
          <p:cNvSpPr>
            <a:spLocks noGrp="1"/>
          </p:cNvSpPr>
          <p:nvPr>
            <p:ph idx="1"/>
          </p:nvPr>
        </p:nvSpPr>
        <p:spPr>
          <a:xfrm>
            <a:off x="986260" y="1572940"/>
            <a:ext cx="10738380" cy="5502108"/>
          </a:xfrm>
        </p:spPr>
        <p:txBody>
          <a:bodyPr>
            <a:noAutofit/>
          </a:bodyPr>
          <a:lstStyle/>
          <a:p>
            <a:pPr marL="0" indent="0">
              <a:lnSpc>
                <a:spcPct val="100000"/>
              </a:lnSpc>
              <a:buNone/>
            </a:pPr>
            <a:r>
              <a:rPr lang="en-GB" dirty="0">
                <a:latin typeface="Avenir Book" panose="02000503020000020003" pitchFamily="2" charset="0"/>
                <a:cs typeface="Aharoni" panose="02010803020104030203" pitchFamily="2" charset="-79"/>
              </a:rPr>
              <a:t>Caitlin and Bryn are best friends. They always play duos together on Fortnite. One day when they are playing, Bryn gets really frustrated and says he does not want to play with her anymore. </a:t>
            </a:r>
            <a:r>
              <a:rPr lang="en-GB">
                <a:latin typeface="Avenir Book" panose="02000503020000020003" pitchFamily="2" charset="0"/>
                <a:cs typeface="Aharoni" panose="02010803020104030203" pitchFamily="2" charset="-79"/>
              </a:rPr>
              <a:t>Caitlin </a:t>
            </a:r>
            <a:r>
              <a:rPr lang="en-GB" dirty="0">
                <a:latin typeface="Avenir Book" panose="02000503020000020003" pitchFamily="2" charset="0"/>
                <a:cs typeface="Aharoni" panose="02010803020104030203" pitchFamily="2" charset="-79"/>
              </a:rPr>
              <a:t>is shocked and upset. She never thought her friend would do that. Bryn decides to replace Caitlin with a new duo partner. Caitlin becomes jealous and angry. She creates a meme to make fun of Bryn online. Her post says that Bryn is trash at Fortnite. Her finger hovers over the ‘send’ button.</a:t>
            </a:r>
          </a:p>
          <a:p>
            <a:pPr marL="0" indent="0">
              <a:lnSpc>
                <a:spcPct val="100000"/>
              </a:lnSpc>
              <a:buNone/>
            </a:pPr>
            <a:endParaRPr lang="en-GB" dirty="0">
              <a:latin typeface="Avenir Book" panose="02000503020000020003" pitchFamily="2" charset="0"/>
              <a:cs typeface="Aharoni" panose="02010803020104030203" pitchFamily="2" charset="-79"/>
            </a:endParaRPr>
          </a:p>
          <a:p>
            <a:pPr marL="0" indent="0">
              <a:lnSpc>
                <a:spcPct val="100000"/>
              </a:lnSpc>
              <a:buNone/>
            </a:pPr>
            <a:r>
              <a:rPr lang="en-GB" b="1" i="1" dirty="0">
                <a:solidFill>
                  <a:srgbClr val="17AEE5"/>
                </a:solidFill>
                <a:latin typeface="Avenir Book" panose="02000503020000020003" pitchFamily="2" charset="0"/>
                <a:cs typeface="Aharoni" panose="02010803020104030203" pitchFamily="2" charset="-79"/>
              </a:rPr>
              <a:t>What would you do if this was your friend?</a:t>
            </a:r>
            <a:br>
              <a:rPr lang="en-GB" sz="1600" b="1" dirty="0">
                <a:solidFill>
                  <a:srgbClr val="17AEE5"/>
                </a:solidFill>
                <a:cs typeface="Aharoni" panose="02010803020104030203" pitchFamily="2" charset="-79"/>
              </a:rPr>
            </a:br>
            <a:endParaRPr lang="en-GB" sz="1600" b="1" dirty="0">
              <a:solidFill>
                <a:srgbClr val="17AEE5"/>
              </a:solidFill>
              <a:cs typeface="Aharoni" panose="02010803020104030203" pitchFamily="2" charset="-79"/>
            </a:endParaRPr>
          </a:p>
        </p:txBody>
      </p:sp>
      <p:pic>
        <p:nvPicPr>
          <p:cNvPr id="11" name="Picture 10">
            <a:extLst>
              <a:ext uri="{FF2B5EF4-FFF2-40B4-BE49-F238E27FC236}">
                <a16:creationId xmlns:a16="http://schemas.microsoft.com/office/drawing/2014/main" id="{CB8C2CDD-C1EC-AB49-A87D-B5A6C095C3BD}"/>
              </a:ext>
            </a:extLst>
          </p:cNvPr>
          <p:cNvPicPr>
            <a:picLocks noChangeAspect="1"/>
          </p:cNvPicPr>
          <p:nvPr/>
        </p:nvPicPr>
        <p:blipFill>
          <a:blip r:embed="rId3"/>
          <a:stretch>
            <a:fillRect/>
          </a:stretch>
        </p:blipFill>
        <p:spPr>
          <a:xfrm>
            <a:off x="9725892" y="5827422"/>
            <a:ext cx="2197822" cy="791588"/>
          </a:xfrm>
          <a:prstGeom prst="rect">
            <a:avLst/>
          </a:prstGeom>
        </p:spPr>
      </p:pic>
      <p:pic>
        <p:nvPicPr>
          <p:cNvPr id="5" name="Picture 4">
            <a:extLst>
              <a:ext uri="{FF2B5EF4-FFF2-40B4-BE49-F238E27FC236}">
                <a16:creationId xmlns:a16="http://schemas.microsoft.com/office/drawing/2014/main" id="{8F07F878-6F07-584D-A702-9DA95DFD0DA8}"/>
              </a:ext>
            </a:extLst>
          </p:cNvPr>
          <p:cNvPicPr>
            <a:picLocks noChangeAspect="1"/>
          </p:cNvPicPr>
          <p:nvPr/>
        </p:nvPicPr>
        <p:blipFill>
          <a:blip r:embed="rId4"/>
          <a:stretch>
            <a:fillRect/>
          </a:stretch>
        </p:blipFill>
        <p:spPr>
          <a:xfrm>
            <a:off x="61910" y="6524842"/>
            <a:ext cx="1790700" cy="1066800"/>
          </a:xfrm>
          <a:prstGeom prst="rect">
            <a:avLst/>
          </a:prstGeom>
        </p:spPr>
      </p:pic>
    </p:spTree>
    <p:extLst>
      <p:ext uri="{BB962C8B-B14F-4D97-AF65-F5344CB8AC3E}">
        <p14:creationId xmlns:p14="http://schemas.microsoft.com/office/powerpoint/2010/main" val="413186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7152684F-FF30-844D-944F-EB9D874E0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705D15D-DEF1-4BAC-9882-0E5DF9E6B929}"/>
              </a:ext>
            </a:extLst>
          </p:cNvPr>
          <p:cNvSpPr>
            <a:spLocks noGrp="1"/>
          </p:cNvSpPr>
          <p:nvPr>
            <p:ph type="title"/>
          </p:nvPr>
        </p:nvSpPr>
        <p:spPr>
          <a:xfrm>
            <a:off x="1005098" y="448852"/>
            <a:ext cx="8596668" cy="942975"/>
          </a:xfrm>
        </p:spPr>
        <p:txBody>
          <a:bodyPr/>
          <a:lstStyle/>
          <a:p>
            <a:r>
              <a:rPr lang="en-GB" b="1" dirty="0">
                <a:solidFill>
                  <a:schemeClr val="bg1"/>
                </a:solidFill>
                <a:latin typeface="Avenir Black" panose="02000503020000020003" pitchFamily="2" charset="0"/>
                <a:cs typeface="Aharoni" panose="02010803020104030203" pitchFamily="2" charset="-79"/>
              </a:rPr>
              <a:t>Think, Pair, Share </a:t>
            </a:r>
          </a:p>
        </p:txBody>
      </p:sp>
      <p:sp>
        <p:nvSpPr>
          <p:cNvPr id="3" name="Content Placeholder 2">
            <a:extLst>
              <a:ext uri="{FF2B5EF4-FFF2-40B4-BE49-F238E27FC236}">
                <a16:creationId xmlns:a16="http://schemas.microsoft.com/office/drawing/2014/main" id="{373501EA-2B12-447C-B766-2ACD1E1EE60D}"/>
              </a:ext>
            </a:extLst>
          </p:cNvPr>
          <p:cNvSpPr>
            <a:spLocks noGrp="1"/>
          </p:cNvSpPr>
          <p:nvPr>
            <p:ph idx="1"/>
          </p:nvPr>
        </p:nvSpPr>
        <p:spPr>
          <a:xfrm>
            <a:off x="1005098" y="1586599"/>
            <a:ext cx="8487995" cy="4472193"/>
          </a:xfrm>
        </p:spPr>
        <p:txBody>
          <a:bodyPr>
            <a:noAutofit/>
          </a:bodyPr>
          <a:lstStyle/>
          <a:p>
            <a:pPr marL="0" indent="0">
              <a:buNone/>
            </a:pPr>
            <a:r>
              <a:rPr lang="en-GB" dirty="0">
                <a:solidFill>
                  <a:schemeClr val="bg1"/>
                </a:solidFill>
                <a:latin typeface="Avenir Book" panose="02000503020000020003" pitchFamily="2" charset="0"/>
                <a:cs typeface="Aharoni" panose="02010803020104030203" pitchFamily="2" charset="-79"/>
              </a:rPr>
              <a:t>What is online bullying?</a:t>
            </a:r>
          </a:p>
          <a:p>
            <a:pPr marL="0" indent="0">
              <a:buNone/>
            </a:pPr>
            <a:endParaRPr lang="en-GB" dirty="0">
              <a:solidFill>
                <a:schemeClr val="bg1"/>
              </a:solidFill>
              <a:latin typeface="Avenir Book" panose="02000503020000020003" pitchFamily="2" charset="0"/>
              <a:cs typeface="Aharoni" panose="02010803020104030203" pitchFamily="2" charset="-79"/>
            </a:endParaRPr>
          </a:p>
          <a:p>
            <a:pPr marL="0" indent="0">
              <a:buNone/>
            </a:pPr>
            <a:r>
              <a:rPr lang="en-GB" dirty="0">
                <a:solidFill>
                  <a:schemeClr val="bg1"/>
                </a:solidFill>
                <a:latin typeface="Avenir Book" panose="02000503020000020003" pitchFamily="2" charset="0"/>
                <a:cs typeface="Aharoni" panose="02010803020104030203" pitchFamily="2" charset="-79"/>
              </a:rPr>
              <a:t>Can you think of any other examples of online bullying?</a:t>
            </a:r>
          </a:p>
          <a:p>
            <a:pPr marL="0" indent="0">
              <a:buNone/>
            </a:pPr>
            <a:endParaRPr lang="en-GB" dirty="0">
              <a:solidFill>
                <a:schemeClr val="bg1"/>
              </a:solidFill>
              <a:latin typeface="Avenir Book" panose="02000503020000020003" pitchFamily="2" charset="0"/>
              <a:cs typeface="Aharoni" panose="02010803020104030203" pitchFamily="2" charset="-79"/>
            </a:endParaRPr>
          </a:p>
          <a:p>
            <a:pPr marL="0" indent="0">
              <a:buNone/>
            </a:pPr>
            <a:r>
              <a:rPr lang="en-GB" dirty="0">
                <a:solidFill>
                  <a:schemeClr val="bg1"/>
                </a:solidFill>
                <a:latin typeface="Avenir Book" panose="02000503020000020003" pitchFamily="2" charset="0"/>
                <a:cs typeface="Aharoni" panose="02010803020104030203" pitchFamily="2" charset="-79"/>
              </a:rPr>
              <a:t>What advice would you give your friend if they were being bullied online?</a:t>
            </a:r>
          </a:p>
          <a:p>
            <a:pPr marL="0" indent="0">
              <a:buNone/>
            </a:pPr>
            <a:endParaRPr lang="en-GB" dirty="0">
              <a:solidFill>
                <a:schemeClr val="bg1"/>
              </a:solidFill>
              <a:latin typeface="Avenir Book" panose="02000503020000020003" pitchFamily="2" charset="0"/>
              <a:cs typeface="Aharoni" panose="02010803020104030203" pitchFamily="2" charset="-79"/>
            </a:endParaRPr>
          </a:p>
          <a:p>
            <a:pPr marL="0" indent="0">
              <a:buNone/>
            </a:pPr>
            <a:endParaRPr lang="en-GB" b="1" dirty="0">
              <a:cs typeface="Aharoni" panose="02010803020104030203" pitchFamily="2" charset="-79"/>
            </a:endParaRPr>
          </a:p>
          <a:p>
            <a:pPr>
              <a:buFont typeface="+mj-lt"/>
              <a:buAutoNum type="arabicPeriod"/>
            </a:pPr>
            <a:endParaRPr lang="en-GB" b="1" dirty="0">
              <a:cs typeface="Aharoni" panose="02010803020104030203" pitchFamily="2" charset="-79"/>
            </a:endParaRPr>
          </a:p>
          <a:p>
            <a:pPr marL="0" indent="0">
              <a:buNone/>
            </a:pPr>
            <a:endParaRPr lang="en-GB" b="1" dirty="0">
              <a:cs typeface="Aharoni" panose="02010803020104030203" pitchFamily="2" charset="-79"/>
            </a:endParaRPr>
          </a:p>
        </p:txBody>
      </p:sp>
      <p:pic>
        <p:nvPicPr>
          <p:cNvPr id="14" name="Picture 13">
            <a:extLst>
              <a:ext uri="{FF2B5EF4-FFF2-40B4-BE49-F238E27FC236}">
                <a16:creationId xmlns:a16="http://schemas.microsoft.com/office/drawing/2014/main" id="{8F365530-A990-5745-A214-84A47333D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7072" y="3262326"/>
            <a:ext cx="4090118" cy="6250068"/>
          </a:xfrm>
          <a:prstGeom prst="rect">
            <a:avLst/>
          </a:prstGeom>
        </p:spPr>
      </p:pic>
      <p:pic>
        <p:nvPicPr>
          <p:cNvPr id="16" name="Picture 15" descr="A picture containing toy&#10;&#10;Description automatically generated">
            <a:extLst>
              <a:ext uri="{FF2B5EF4-FFF2-40B4-BE49-F238E27FC236}">
                <a16:creationId xmlns:a16="http://schemas.microsoft.com/office/drawing/2014/main" id="{BA13E48F-2AF8-DD4B-BBB0-5F2D881F06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8131" y="2388386"/>
            <a:ext cx="4104694" cy="6272341"/>
          </a:xfrm>
          <a:prstGeom prst="rect">
            <a:avLst/>
          </a:prstGeom>
        </p:spPr>
      </p:pic>
      <p:pic>
        <p:nvPicPr>
          <p:cNvPr id="17" name="Picture 16">
            <a:extLst>
              <a:ext uri="{FF2B5EF4-FFF2-40B4-BE49-F238E27FC236}">
                <a16:creationId xmlns:a16="http://schemas.microsoft.com/office/drawing/2014/main" id="{8A013449-7EA2-F249-BA5D-1B1B2154D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3093" y="1078796"/>
            <a:ext cx="4457354" cy="6811237"/>
          </a:xfrm>
          <a:prstGeom prst="rect">
            <a:avLst/>
          </a:prstGeom>
        </p:spPr>
      </p:pic>
      <p:pic>
        <p:nvPicPr>
          <p:cNvPr id="10" name="Picture 9">
            <a:extLst>
              <a:ext uri="{FF2B5EF4-FFF2-40B4-BE49-F238E27FC236}">
                <a16:creationId xmlns:a16="http://schemas.microsoft.com/office/drawing/2014/main" id="{B1DB0950-18B3-2B42-81D0-3E9FBC8B50B3}"/>
              </a:ext>
            </a:extLst>
          </p:cNvPr>
          <p:cNvPicPr>
            <a:picLocks noChangeAspect="1"/>
          </p:cNvPicPr>
          <p:nvPr/>
        </p:nvPicPr>
        <p:blipFill>
          <a:blip r:embed="rId7"/>
          <a:stretch>
            <a:fillRect/>
          </a:stretch>
        </p:blipFill>
        <p:spPr>
          <a:xfrm>
            <a:off x="54290" y="6491306"/>
            <a:ext cx="1790700" cy="1066800"/>
          </a:xfrm>
          <a:prstGeom prst="rect">
            <a:avLst/>
          </a:prstGeom>
        </p:spPr>
      </p:pic>
    </p:spTree>
    <p:extLst>
      <p:ext uri="{BB962C8B-B14F-4D97-AF65-F5344CB8AC3E}">
        <p14:creationId xmlns:p14="http://schemas.microsoft.com/office/powerpoint/2010/main" val="403578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BFBFA434-A23C-C34B-8928-4C8C57AD892A}"/>
              </a:ext>
            </a:extLst>
          </p:cNvPr>
          <p:cNvSpPr/>
          <p:nvPr/>
        </p:nvSpPr>
        <p:spPr>
          <a:xfrm rot="18900000">
            <a:off x="-2363410" y="-463512"/>
            <a:ext cx="8220829" cy="7785022"/>
          </a:xfrm>
          <a:prstGeom prst="roundRect">
            <a:avLst>
              <a:gd name="adj" fmla="val 8162"/>
            </a:avLst>
          </a:prstGeom>
          <a:solidFill>
            <a:srgbClr val="25B4EB">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43A82B4-57A2-304B-9EAD-3D4CDAFB87F6}"/>
              </a:ext>
            </a:extLst>
          </p:cNvPr>
          <p:cNvSpPr/>
          <p:nvPr/>
        </p:nvSpPr>
        <p:spPr>
          <a:xfrm>
            <a:off x="932021" y="485260"/>
            <a:ext cx="3065214" cy="1446550"/>
          </a:xfrm>
          <a:prstGeom prst="rect">
            <a:avLst/>
          </a:prstGeom>
        </p:spPr>
        <p:txBody>
          <a:bodyPr wrap="square">
            <a:spAutoFit/>
          </a:bodyPr>
          <a:lstStyle/>
          <a:p>
            <a:r>
              <a:rPr lang="en-GB" sz="4400" b="1" dirty="0">
                <a:solidFill>
                  <a:schemeClr val="bg1"/>
                </a:solidFill>
                <a:latin typeface="Avenir Black" panose="02000503020000020003" pitchFamily="2" charset="0"/>
              </a:rPr>
              <a:t>Extended task:</a:t>
            </a:r>
            <a:endParaRPr lang="en-US" sz="4400" b="1" dirty="0">
              <a:solidFill>
                <a:schemeClr val="bg1"/>
              </a:solidFill>
              <a:latin typeface="Avenir Black" panose="02000503020000020003" pitchFamily="2" charset="0"/>
            </a:endParaRPr>
          </a:p>
        </p:txBody>
      </p:sp>
      <p:sp>
        <p:nvSpPr>
          <p:cNvPr id="2" name="TextBox 1">
            <a:extLst>
              <a:ext uri="{FF2B5EF4-FFF2-40B4-BE49-F238E27FC236}">
                <a16:creationId xmlns:a16="http://schemas.microsoft.com/office/drawing/2014/main" id="{CD8C6240-2F38-8F48-836D-DB8D4F4D8BA8}"/>
              </a:ext>
            </a:extLst>
          </p:cNvPr>
          <p:cNvSpPr txBox="1"/>
          <p:nvPr/>
        </p:nvSpPr>
        <p:spPr>
          <a:xfrm>
            <a:off x="1004388" y="2054626"/>
            <a:ext cx="3868057" cy="3046988"/>
          </a:xfrm>
          <a:prstGeom prst="rect">
            <a:avLst/>
          </a:prstGeom>
          <a:noFill/>
        </p:spPr>
        <p:txBody>
          <a:bodyPr wrap="square" rtlCol="0">
            <a:spAutoFit/>
          </a:bodyPr>
          <a:lstStyle/>
          <a:p>
            <a:r>
              <a:rPr lang="en-GB" sz="3200" dirty="0">
                <a:solidFill>
                  <a:schemeClr val="bg1"/>
                </a:solidFill>
                <a:latin typeface="Avenir Book" panose="02000503020000020003" pitchFamily="2" charset="0"/>
              </a:rPr>
              <a:t>Write a text message to one of the characters telling them what they should do in their scenario.</a:t>
            </a:r>
          </a:p>
        </p:txBody>
      </p:sp>
      <p:pic>
        <p:nvPicPr>
          <p:cNvPr id="13" name="Picture 12">
            <a:extLst>
              <a:ext uri="{FF2B5EF4-FFF2-40B4-BE49-F238E27FC236}">
                <a16:creationId xmlns:a16="http://schemas.microsoft.com/office/drawing/2014/main" id="{6E10C1CF-44BC-3D4E-899B-2B42DDC02843}"/>
              </a:ext>
            </a:extLst>
          </p:cNvPr>
          <p:cNvPicPr>
            <a:picLocks noChangeAspect="1"/>
          </p:cNvPicPr>
          <p:nvPr/>
        </p:nvPicPr>
        <p:blipFill>
          <a:blip r:embed="rId3"/>
          <a:stretch>
            <a:fillRect/>
          </a:stretch>
        </p:blipFill>
        <p:spPr>
          <a:xfrm>
            <a:off x="54290" y="6491306"/>
            <a:ext cx="1790700" cy="1066800"/>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18F43AAB-9364-D744-BBB7-86C22E995F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9258" y="0"/>
            <a:ext cx="4098771" cy="6858000"/>
          </a:xfrm>
          <a:prstGeom prst="rect">
            <a:avLst/>
          </a:prstGeom>
        </p:spPr>
      </p:pic>
      <p:pic>
        <p:nvPicPr>
          <p:cNvPr id="17" name="Picture 16" descr="A picture containing room, laptop, computer&#10;&#10;Description automatically generated">
            <a:extLst>
              <a:ext uri="{FF2B5EF4-FFF2-40B4-BE49-F238E27FC236}">
                <a16:creationId xmlns:a16="http://schemas.microsoft.com/office/drawing/2014/main" id="{86757142-7DC6-DC4C-8321-524636A0EA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4468" y="1806855"/>
            <a:ext cx="2641600" cy="800100"/>
          </a:xfrm>
          <a:prstGeom prst="rect">
            <a:avLst/>
          </a:prstGeom>
        </p:spPr>
      </p:pic>
      <p:pic>
        <p:nvPicPr>
          <p:cNvPr id="20" name="Picture 19" descr="A close up of a sign&#10;&#10;Description automatically generated">
            <a:extLst>
              <a:ext uri="{FF2B5EF4-FFF2-40B4-BE49-F238E27FC236}">
                <a16:creationId xmlns:a16="http://schemas.microsoft.com/office/drawing/2014/main" id="{282FB5C6-50BA-5943-BC8A-449707093D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7844" y="1200059"/>
            <a:ext cx="2641600" cy="800100"/>
          </a:xfrm>
          <a:prstGeom prst="rect">
            <a:avLst/>
          </a:prstGeom>
        </p:spPr>
      </p:pic>
      <p:pic>
        <p:nvPicPr>
          <p:cNvPr id="22" name="Picture 21" descr="A screenshot of a cell phone&#10;&#10;Description automatically generated">
            <a:extLst>
              <a:ext uri="{FF2B5EF4-FFF2-40B4-BE49-F238E27FC236}">
                <a16:creationId xmlns:a16="http://schemas.microsoft.com/office/drawing/2014/main" id="{6A00D0D3-4F2C-5C47-BDEA-FA41BFB6D0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7286" y="2382482"/>
            <a:ext cx="3868057" cy="3667491"/>
          </a:xfrm>
          <a:prstGeom prst="rect">
            <a:avLst/>
          </a:prstGeom>
        </p:spPr>
      </p:pic>
    </p:spTree>
    <p:extLst>
      <p:ext uri="{BB962C8B-B14F-4D97-AF65-F5344CB8AC3E}">
        <p14:creationId xmlns:p14="http://schemas.microsoft.com/office/powerpoint/2010/main" val="420325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p:tgtEl>
                                          <p:spTgt spid="17"/>
                                        </p:tgtEl>
                                        <p:attrNameLst>
                                          <p:attrName>ppt_y</p:attrName>
                                        </p:attrNameLst>
                                      </p:cBhvr>
                                      <p:tavLst>
                                        <p:tav tm="0">
                                          <p:val>
                                            <p:strVal val="#ppt_y+#ppt_h*1.125000"/>
                                          </p:val>
                                        </p:tav>
                                        <p:tav tm="100000">
                                          <p:val>
                                            <p:strVal val="#ppt_y"/>
                                          </p:val>
                                        </p:tav>
                                      </p:tavLst>
                                    </p:anim>
                                    <p:animEffect transition="in" filter="wipe(up)">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p:tgtEl>
                                          <p:spTgt spid="22"/>
                                        </p:tgtEl>
                                        <p:attrNameLst>
                                          <p:attrName>ppt_y</p:attrName>
                                        </p:attrNameLst>
                                      </p:cBhvr>
                                      <p:tavLst>
                                        <p:tav tm="0">
                                          <p:val>
                                            <p:strVal val="#ppt_y+#ppt_h*1.125000"/>
                                          </p:val>
                                        </p:tav>
                                        <p:tav tm="100000">
                                          <p:val>
                                            <p:strVal val="#ppt_y"/>
                                          </p:val>
                                        </p:tav>
                                      </p:tavLst>
                                    </p:anim>
                                    <p:animEffect transition="in" filter="wipe(up)">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36F7A6-FABB-1A4E-B906-4E4335F9DDB0}"/>
              </a:ext>
            </a:extLst>
          </p:cNvPr>
          <p:cNvSpPr/>
          <p:nvPr/>
        </p:nvSpPr>
        <p:spPr>
          <a:xfrm>
            <a:off x="0" y="0"/>
            <a:ext cx="12192000" cy="6858000"/>
          </a:xfrm>
          <a:prstGeom prst="rect">
            <a:avLst/>
          </a:prstGeom>
          <a:solidFill>
            <a:srgbClr val="2B24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pic>
        <p:nvPicPr>
          <p:cNvPr id="5" name="Picture 4">
            <a:extLst>
              <a:ext uri="{FF2B5EF4-FFF2-40B4-BE49-F238E27FC236}">
                <a16:creationId xmlns:a16="http://schemas.microsoft.com/office/drawing/2014/main" id="{2E0CE48F-4585-0A42-9962-74A86C88D355}"/>
              </a:ext>
            </a:extLst>
          </p:cNvPr>
          <p:cNvPicPr>
            <a:picLocks noChangeAspect="1"/>
          </p:cNvPicPr>
          <p:nvPr/>
        </p:nvPicPr>
        <p:blipFill>
          <a:blip r:embed="rId3"/>
          <a:stretch>
            <a:fillRect/>
          </a:stretch>
        </p:blipFill>
        <p:spPr>
          <a:xfrm>
            <a:off x="3792491" y="478418"/>
            <a:ext cx="4646185" cy="1673415"/>
          </a:xfrm>
          <a:prstGeom prst="rect">
            <a:avLst/>
          </a:prstGeom>
        </p:spPr>
      </p:pic>
      <p:sp>
        <p:nvSpPr>
          <p:cNvPr id="6" name="Rectangle 5">
            <a:extLst>
              <a:ext uri="{FF2B5EF4-FFF2-40B4-BE49-F238E27FC236}">
                <a16:creationId xmlns:a16="http://schemas.microsoft.com/office/drawing/2014/main" id="{668EEAFC-3EEF-F446-B23A-EF32BE2051ED}"/>
              </a:ext>
            </a:extLst>
          </p:cNvPr>
          <p:cNvSpPr/>
          <p:nvPr/>
        </p:nvSpPr>
        <p:spPr>
          <a:xfrm>
            <a:off x="2546260" y="2385115"/>
            <a:ext cx="7398298" cy="954107"/>
          </a:xfrm>
          <a:prstGeom prst="rect">
            <a:avLst/>
          </a:prstGeom>
        </p:spPr>
        <p:txBody>
          <a:bodyPr wrap="square">
            <a:spAutoFit/>
          </a:bodyPr>
          <a:lstStyle/>
          <a:p>
            <a:pPr algn="ctr"/>
            <a:r>
              <a:rPr lang="en-GB" sz="2800" b="1" dirty="0">
                <a:solidFill>
                  <a:srgbClr val="25B4EB"/>
                </a:solidFill>
                <a:latin typeface="Avenir" panose="02000503020000020003" pitchFamily="2" charset="0"/>
              </a:rPr>
              <a:t>Have you downloaded the Safer Schools App? </a:t>
            </a:r>
            <a:r>
              <a:rPr lang="en-GB" sz="2800" b="1" i="1" dirty="0">
                <a:solidFill>
                  <a:srgbClr val="25B4EB"/>
                </a:solidFill>
                <a:latin typeface="Avenir Black Oblique" panose="02000503020000020003" pitchFamily="2" charset="0"/>
              </a:rPr>
              <a:t>Scan below!</a:t>
            </a:r>
          </a:p>
        </p:txBody>
      </p:sp>
      <p:pic>
        <p:nvPicPr>
          <p:cNvPr id="3" name="Picture 2" descr="A close up of a sign&#10;&#10;Description automatically generated">
            <a:extLst>
              <a:ext uri="{FF2B5EF4-FFF2-40B4-BE49-F238E27FC236}">
                <a16:creationId xmlns:a16="http://schemas.microsoft.com/office/drawing/2014/main" id="{1468E824-05F5-FE46-9498-0F032052628F}"/>
              </a:ext>
            </a:extLst>
          </p:cNvPr>
          <p:cNvPicPr>
            <a:picLocks noChangeAspect="1"/>
          </p:cNvPicPr>
          <p:nvPr/>
        </p:nvPicPr>
        <p:blipFill>
          <a:blip r:embed="rId4"/>
          <a:stretch>
            <a:fillRect/>
          </a:stretch>
        </p:blipFill>
        <p:spPr>
          <a:xfrm>
            <a:off x="3792491" y="3708973"/>
            <a:ext cx="1992770" cy="2605930"/>
          </a:xfrm>
          <a:prstGeom prst="rect">
            <a:avLst/>
          </a:prstGeom>
        </p:spPr>
      </p:pic>
      <p:pic>
        <p:nvPicPr>
          <p:cNvPr id="9" name="Picture 8" descr="A close up of a logo&#10;&#10;Description automatically generated">
            <a:extLst>
              <a:ext uri="{FF2B5EF4-FFF2-40B4-BE49-F238E27FC236}">
                <a16:creationId xmlns:a16="http://schemas.microsoft.com/office/drawing/2014/main" id="{23655646-9DCB-BC47-8632-9F4160B9A8A4}"/>
              </a:ext>
            </a:extLst>
          </p:cNvPr>
          <p:cNvPicPr>
            <a:picLocks noChangeAspect="1"/>
          </p:cNvPicPr>
          <p:nvPr/>
        </p:nvPicPr>
        <p:blipFill rotWithShape="1">
          <a:blip r:embed="rId5"/>
          <a:srcRect b="24037"/>
          <a:stretch/>
        </p:blipFill>
        <p:spPr>
          <a:xfrm>
            <a:off x="6455596" y="3689464"/>
            <a:ext cx="1983080" cy="1969932"/>
          </a:xfrm>
          <a:prstGeom prst="rect">
            <a:avLst/>
          </a:prstGeom>
        </p:spPr>
      </p:pic>
      <p:pic>
        <p:nvPicPr>
          <p:cNvPr id="11" name="Picture 10" descr="A close up of a logo&#10;&#10;Description automatically generated">
            <a:extLst>
              <a:ext uri="{FF2B5EF4-FFF2-40B4-BE49-F238E27FC236}">
                <a16:creationId xmlns:a16="http://schemas.microsoft.com/office/drawing/2014/main" id="{838B0D14-E7A1-7F4B-8AAA-F1A5F6341EDD}"/>
              </a:ext>
            </a:extLst>
          </p:cNvPr>
          <p:cNvPicPr>
            <a:picLocks noChangeAspect="1"/>
          </p:cNvPicPr>
          <p:nvPr/>
        </p:nvPicPr>
        <p:blipFill rotWithShape="1">
          <a:blip r:embed="rId5"/>
          <a:srcRect t="78242"/>
          <a:stretch/>
        </p:blipFill>
        <p:spPr>
          <a:xfrm>
            <a:off x="6406740" y="5773356"/>
            <a:ext cx="1992771" cy="566987"/>
          </a:xfrm>
          <a:prstGeom prst="rect">
            <a:avLst/>
          </a:prstGeom>
        </p:spPr>
      </p:pic>
      <p:pic>
        <p:nvPicPr>
          <p:cNvPr id="8" name="Picture 7">
            <a:extLst>
              <a:ext uri="{FF2B5EF4-FFF2-40B4-BE49-F238E27FC236}">
                <a16:creationId xmlns:a16="http://schemas.microsoft.com/office/drawing/2014/main" id="{86AD5BE6-EAE1-6740-B0A5-D187D0896BBE}"/>
              </a:ext>
            </a:extLst>
          </p:cNvPr>
          <p:cNvPicPr>
            <a:picLocks noChangeAspect="1"/>
          </p:cNvPicPr>
          <p:nvPr/>
        </p:nvPicPr>
        <p:blipFill>
          <a:blip r:embed="rId6"/>
          <a:stretch>
            <a:fillRect/>
          </a:stretch>
        </p:blipFill>
        <p:spPr>
          <a:xfrm>
            <a:off x="54290" y="6491306"/>
            <a:ext cx="1790700" cy="1066800"/>
          </a:xfrm>
          <a:prstGeom prst="rect">
            <a:avLst/>
          </a:prstGeom>
        </p:spPr>
      </p:pic>
    </p:spTree>
    <p:extLst>
      <p:ext uri="{BB962C8B-B14F-4D97-AF65-F5344CB8AC3E}">
        <p14:creationId xmlns:p14="http://schemas.microsoft.com/office/powerpoint/2010/main" val="3185198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14F98F-FB0F-9B41-AE19-84B653641381}"/>
              </a:ext>
            </a:extLst>
          </p:cNvPr>
          <p:cNvSpPr txBox="1"/>
          <p:nvPr/>
        </p:nvSpPr>
        <p:spPr>
          <a:xfrm>
            <a:off x="981165" y="482600"/>
            <a:ext cx="5980243" cy="830997"/>
          </a:xfrm>
          <a:prstGeom prst="rect">
            <a:avLst/>
          </a:prstGeom>
          <a:noFill/>
        </p:spPr>
        <p:txBody>
          <a:bodyPr wrap="square" rtlCol="0">
            <a:spAutoFit/>
          </a:bodyPr>
          <a:lstStyle/>
          <a:p>
            <a:r>
              <a:rPr lang="en-US" sz="4800" b="1" dirty="0">
                <a:solidFill>
                  <a:srgbClr val="25B4EB"/>
                </a:solidFill>
                <a:latin typeface="Avenir Black" panose="02000503020000020003" pitchFamily="2" charset="0"/>
              </a:rPr>
              <a:t>Learning Objectives</a:t>
            </a:r>
          </a:p>
        </p:txBody>
      </p:sp>
      <p:sp>
        <p:nvSpPr>
          <p:cNvPr id="8" name="Content Placeholder 2">
            <a:extLst>
              <a:ext uri="{FF2B5EF4-FFF2-40B4-BE49-F238E27FC236}">
                <a16:creationId xmlns:a16="http://schemas.microsoft.com/office/drawing/2014/main" id="{05A65C6C-0F55-8748-997E-0DD29E682A31}"/>
              </a:ext>
            </a:extLst>
          </p:cNvPr>
          <p:cNvSpPr>
            <a:spLocks noGrp="1"/>
          </p:cNvSpPr>
          <p:nvPr>
            <p:ph idx="1"/>
          </p:nvPr>
        </p:nvSpPr>
        <p:spPr>
          <a:xfrm>
            <a:off x="981165" y="1576473"/>
            <a:ext cx="7854362" cy="3913908"/>
          </a:xfrm>
        </p:spPr>
        <p:txBody>
          <a:bodyPr vert="horz" lIns="91440" tIns="45720" rIns="91440" bIns="45720" rtlCol="0" anchor="t">
            <a:normAutofit/>
          </a:bodyPr>
          <a:lstStyle/>
          <a:p>
            <a:pPr>
              <a:lnSpc>
                <a:spcPct val="110000"/>
              </a:lnSpc>
              <a:buSzPct val="150000"/>
              <a:buBlip>
                <a:blip r:embed="rId3"/>
              </a:buBlip>
            </a:pPr>
            <a:r>
              <a:rPr lang="en-GB" b="1" dirty="0">
                <a:latin typeface="Avenir Book"/>
                <a:cs typeface="Aharoni"/>
              </a:rPr>
              <a:t> </a:t>
            </a:r>
            <a:r>
              <a:rPr lang="en-GB" sz="2600" dirty="0">
                <a:latin typeface="Avenir Book"/>
                <a:cs typeface="Aharoni"/>
              </a:rPr>
              <a:t>Understand what </a:t>
            </a:r>
            <a:r>
              <a:rPr lang="en-GB" sz="2600" b="1" dirty="0">
                <a:latin typeface="Avenir Black" panose="02000503020000020003" pitchFamily="2" charset="0"/>
                <a:cs typeface="Aharoni"/>
              </a:rPr>
              <a:t>‘Online Bullying’</a:t>
            </a:r>
            <a:r>
              <a:rPr lang="en-GB" sz="2600" dirty="0">
                <a:latin typeface="Avenir Black" panose="02000503020000020003" pitchFamily="2" charset="0"/>
                <a:cs typeface="Aharoni"/>
              </a:rPr>
              <a:t> </a:t>
            </a:r>
            <a:r>
              <a:rPr lang="en-GB" sz="2600" dirty="0">
                <a:latin typeface="Avenir Book" panose="02000503020000020003" pitchFamily="2" charset="0"/>
                <a:cs typeface="Aharoni"/>
              </a:rPr>
              <a:t>is.</a:t>
            </a:r>
          </a:p>
          <a:p>
            <a:pPr marL="0" indent="0">
              <a:lnSpc>
                <a:spcPct val="110000"/>
              </a:lnSpc>
              <a:buSzPct val="150000"/>
              <a:buNone/>
            </a:pPr>
            <a:endParaRPr lang="en-GB" sz="2600" b="1" dirty="0">
              <a:latin typeface="Avenir Black" panose="02000503020000020003" pitchFamily="2" charset="0"/>
              <a:cs typeface="Aharoni"/>
            </a:endParaRPr>
          </a:p>
          <a:p>
            <a:pPr>
              <a:lnSpc>
                <a:spcPct val="110000"/>
              </a:lnSpc>
              <a:buSzPct val="150000"/>
              <a:buBlip>
                <a:blip r:embed="rId3"/>
              </a:buBlip>
            </a:pPr>
            <a:r>
              <a:rPr lang="en-GB" sz="2600" dirty="0">
                <a:latin typeface="Avenir Book"/>
                <a:cs typeface="Aharoni"/>
              </a:rPr>
              <a:t> Discuss different bullying scenarios &amp; </a:t>
            </a:r>
            <a:r>
              <a:rPr lang="en-GB" sz="2600" b="1" dirty="0">
                <a:latin typeface="Avenir Black" panose="02000503020000020003" pitchFamily="2" charset="0"/>
                <a:cs typeface="Aharoni"/>
              </a:rPr>
              <a:t>how we might deal with them.</a:t>
            </a:r>
          </a:p>
          <a:p>
            <a:pPr marL="0" indent="0">
              <a:lnSpc>
                <a:spcPct val="110000"/>
              </a:lnSpc>
              <a:buSzPct val="150000"/>
              <a:buNone/>
            </a:pPr>
            <a:endParaRPr lang="en-GB" sz="2600" b="1" dirty="0">
              <a:latin typeface="Avenir Black" panose="02000503020000020003" pitchFamily="2" charset="0"/>
              <a:cs typeface="Aharoni"/>
            </a:endParaRPr>
          </a:p>
          <a:p>
            <a:pPr>
              <a:lnSpc>
                <a:spcPct val="110000"/>
              </a:lnSpc>
              <a:buSzPct val="150000"/>
              <a:buBlip>
                <a:blip r:embed="rId3"/>
              </a:buBlip>
            </a:pPr>
            <a:r>
              <a:rPr lang="en-GB" sz="2600" dirty="0">
                <a:latin typeface="Avenir Book"/>
                <a:cs typeface="Aharoni"/>
              </a:rPr>
              <a:t> Develop our confidence in how </a:t>
            </a:r>
            <a:r>
              <a:rPr lang="en-GB" sz="2600" b="1" dirty="0">
                <a:latin typeface="Avenir Black" panose="02000503020000020003" pitchFamily="2" charset="0"/>
                <a:cs typeface="Aharoni"/>
              </a:rPr>
              <a:t>we respond </a:t>
            </a:r>
            <a:r>
              <a:rPr lang="en-GB" sz="2600" dirty="0">
                <a:latin typeface="Avenir Book"/>
                <a:cs typeface="Aharoni"/>
              </a:rPr>
              <a:t>to ‘Online Bullying’.</a:t>
            </a:r>
          </a:p>
          <a:p>
            <a:endParaRPr lang="en-GB" sz="2600" dirty="0">
              <a:latin typeface="Aharoni" panose="02010803020104030203" pitchFamily="2" charset="-79"/>
              <a:cs typeface="Aharoni" panose="02010803020104030203" pitchFamily="2" charset="-79"/>
            </a:endParaRPr>
          </a:p>
          <a:p>
            <a:endParaRPr lang="en-GB" dirty="0">
              <a:latin typeface="Aharoni" panose="02010803020104030203" pitchFamily="2" charset="-79"/>
              <a:cs typeface="Aharoni" panose="02010803020104030203" pitchFamily="2" charset="-79"/>
            </a:endParaRPr>
          </a:p>
        </p:txBody>
      </p:sp>
      <p:pic>
        <p:nvPicPr>
          <p:cNvPr id="3" name="Picture 2" descr="A close up of a toy&#10;&#10;Description automatically generated">
            <a:extLst>
              <a:ext uri="{FF2B5EF4-FFF2-40B4-BE49-F238E27FC236}">
                <a16:creationId xmlns:a16="http://schemas.microsoft.com/office/drawing/2014/main" id="{D9C17FC0-3607-3A48-919F-6C4063C656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1149" y="482600"/>
            <a:ext cx="4947685" cy="7560508"/>
          </a:xfrm>
          <a:prstGeom prst="rect">
            <a:avLst/>
          </a:prstGeom>
        </p:spPr>
      </p:pic>
      <p:pic>
        <p:nvPicPr>
          <p:cNvPr id="7" name="Picture 6">
            <a:extLst>
              <a:ext uri="{FF2B5EF4-FFF2-40B4-BE49-F238E27FC236}">
                <a16:creationId xmlns:a16="http://schemas.microsoft.com/office/drawing/2014/main" id="{13124521-0ECE-9944-86D7-94FA1DE210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548" y="5490381"/>
            <a:ext cx="1824031" cy="1747712"/>
          </a:xfrm>
          <a:prstGeom prst="rect">
            <a:avLst/>
          </a:prstGeom>
        </p:spPr>
      </p:pic>
      <p:pic>
        <p:nvPicPr>
          <p:cNvPr id="9" name="Picture 8">
            <a:extLst>
              <a:ext uri="{FF2B5EF4-FFF2-40B4-BE49-F238E27FC236}">
                <a16:creationId xmlns:a16="http://schemas.microsoft.com/office/drawing/2014/main" id="{E6E7CA88-52F5-C043-BCFE-75077D6DC77F}"/>
              </a:ext>
            </a:extLst>
          </p:cNvPr>
          <p:cNvPicPr>
            <a:picLocks noChangeAspect="1"/>
          </p:cNvPicPr>
          <p:nvPr/>
        </p:nvPicPr>
        <p:blipFill>
          <a:blip r:embed="rId6"/>
          <a:stretch>
            <a:fillRect/>
          </a:stretch>
        </p:blipFill>
        <p:spPr>
          <a:xfrm>
            <a:off x="61910" y="6524842"/>
            <a:ext cx="1790700" cy="1066800"/>
          </a:xfrm>
          <a:prstGeom prst="rect">
            <a:avLst/>
          </a:prstGeom>
        </p:spPr>
      </p:pic>
    </p:spTree>
    <p:extLst>
      <p:ext uri="{BB962C8B-B14F-4D97-AF65-F5344CB8AC3E}">
        <p14:creationId xmlns:p14="http://schemas.microsoft.com/office/powerpoint/2010/main" val="374807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5D15D-DEF1-4BAC-9882-0E5DF9E6B929}"/>
              </a:ext>
            </a:extLst>
          </p:cNvPr>
          <p:cNvSpPr>
            <a:spLocks noGrp="1"/>
          </p:cNvSpPr>
          <p:nvPr>
            <p:ph type="title"/>
          </p:nvPr>
        </p:nvSpPr>
        <p:spPr>
          <a:xfrm>
            <a:off x="899402" y="416063"/>
            <a:ext cx="8596668" cy="942975"/>
          </a:xfrm>
        </p:spPr>
        <p:txBody>
          <a:bodyPr/>
          <a:lstStyle/>
          <a:p>
            <a:r>
              <a:rPr lang="en-GB" b="1" dirty="0">
                <a:solidFill>
                  <a:srgbClr val="00B0F0"/>
                </a:solidFill>
                <a:latin typeface="Avenir Black" panose="02000503020000020003" pitchFamily="2" charset="0"/>
                <a:cs typeface="Aharoni" panose="02010803020104030203" pitchFamily="2" charset="-79"/>
              </a:rPr>
              <a:t>What is ‘Online Bullying’</a:t>
            </a:r>
            <a:r>
              <a:rPr lang="en-GB" sz="4800" b="1" dirty="0">
                <a:solidFill>
                  <a:srgbClr val="00B0F0"/>
                </a:solidFill>
                <a:latin typeface="Avenir Black" panose="02000503020000020003" pitchFamily="2" charset="0"/>
                <a:cs typeface="Aharoni" panose="02010803020104030203" pitchFamily="2" charset="-79"/>
              </a:rPr>
              <a:t>?</a:t>
            </a:r>
            <a:endParaRPr lang="en-GB" b="1" dirty="0">
              <a:solidFill>
                <a:srgbClr val="00B0F0"/>
              </a:solidFill>
              <a:latin typeface="Avenir Black" panose="02000503020000020003" pitchFamily="2" charset="0"/>
              <a:cs typeface="Aharoni" panose="02010803020104030203" pitchFamily="2" charset="-79"/>
            </a:endParaRPr>
          </a:p>
        </p:txBody>
      </p:sp>
      <p:sp>
        <p:nvSpPr>
          <p:cNvPr id="7" name="Title 1">
            <a:extLst>
              <a:ext uri="{FF2B5EF4-FFF2-40B4-BE49-F238E27FC236}">
                <a16:creationId xmlns:a16="http://schemas.microsoft.com/office/drawing/2014/main" id="{78F96835-C06B-434D-80C7-C85FF8B3F79B}"/>
              </a:ext>
            </a:extLst>
          </p:cNvPr>
          <p:cNvSpPr txBox="1">
            <a:spLocks/>
          </p:cNvSpPr>
          <p:nvPr/>
        </p:nvSpPr>
        <p:spPr>
          <a:xfrm>
            <a:off x="837027" y="2957512"/>
            <a:ext cx="8596668" cy="94297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800" b="1" dirty="0">
                <a:solidFill>
                  <a:srgbClr val="00B0F0"/>
                </a:solidFill>
                <a:latin typeface="Avenir Black" panose="02000503020000020003" pitchFamily="2" charset="0"/>
                <a:cs typeface="Aharoni" panose="02010803020104030203" pitchFamily="2" charset="-79"/>
              </a:rPr>
              <a:t>Can you think of any examples?</a:t>
            </a:r>
          </a:p>
        </p:txBody>
      </p:sp>
      <p:sp>
        <p:nvSpPr>
          <p:cNvPr id="10" name="TextBox 9">
            <a:extLst>
              <a:ext uri="{FF2B5EF4-FFF2-40B4-BE49-F238E27FC236}">
                <a16:creationId xmlns:a16="http://schemas.microsoft.com/office/drawing/2014/main" id="{09ED9382-2881-412E-977C-EF7031EDE77A}"/>
              </a:ext>
            </a:extLst>
          </p:cNvPr>
          <p:cNvSpPr txBox="1"/>
          <p:nvPr/>
        </p:nvSpPr>
        <p:spPr>
          <a:xfrm>
            <a:off x="837027" y="3610006"/>
            <a:ext cx="8071842" cy="1899046"/>
          </a:xfrm>
          <a:prstGeom prst="rect">
            <a:avLst/>
          </a:prstGeom>
          <a:noFill/>
        </p:spPr>
        <p:txBody>
          <a:bodyPr wrap="square" rtlCol="0">
            <a:spAutoFit/>
          </a:bodyPr>
          <a:lstStyle/>
          <a:p>
            <a:pPr marL="285750" indent="-285750">
              <a:lnSpc>
                <a:spcPct val="150000"/>
              </a:lnSpc>
              <a:buFont typeface="Wingdings" pitchFamily="2" charset="2"/>
              <a:buChar char="ü"/>
            </a:pPr>
            <a:r>
              <a:rPr lang="en-GB" sz="2000" dirty="0">
                <a:latin typeface="Avenir Book" panose="02000503020000020003" pitchFamily="2" charset="0"/>
                <a:cs typeface="Aharoni" panose="02010803020104030203" pitchFamily="2" charset="-79"/>
              </a:rPr>
              <a:t>Nasty comments via chat apps or under pictures.</a:t>
            </a:r>
          </a:p>
          <a:p>
            <a:pPr marL="285750" indent="-285750">
              <a:lnSpc>
                <a:spcPct val="150000"/>
              </a:lnSpc>
              <a:buFont typeface="Wingdings" pitchFamily="2" charset="2"/>
              <a:buChar char="ü"/>
            </a:pPr>
            <a:r>
              <a:rPr lang="en-GB" sz="2000" dirty="0">
                <a:latin typeface="Avenir Book" panose="02000503020000020003" pitchFamily="2" charset="0"/>
                <a:cs typeface="Aharoni" panose="02010803020104030203" pitchFamily="2" charset="-79"/>
              </a:rPr>
              <a:t>People making fun of you online.</a:t>
            </a:r>
          </a:p>
          <a:p>
            <a:pPr marL="285750" indent="-285750">
              <a:lnSpc>
                <a:spcPct val="150000"/>
              </a:lnSpc>
              <a:buFont typeface="Wingdings" pitchFamily="2" charset="2"/>
              <a:buChar char="ü"/>
            </a:pPr>
            <a:r>
              <a:rPr lang="en-GB" sz="2000" dirty="0">
                <a:latin typeface="Avenir Book" panose="02000503020000020003" pitchFamily="2" charset="0"/>
                <a:cs typeface="Aharoni" panose="02010803020104030203" pitchFamily="2" charset="-79"/>
              </a:rPr>
              <a:t>Getting nasty messages or calls from anonymous numbers.</a:t>
            </a:r>
          </a:p>
          <a:p>
            <a:pPr marL="285750" indent="-285750">
              <a:lnSpc>
                <a:spcPct val="150000"/>
              </a:lnSpc>
              <a:buFont typeface="Wingdings" pitchFamily="2" charset="2"/>
              <a:buChar char="ü"/>
            </a:pPr>
            <a:r>
              <a:rPr lang="en-GB" sz="2000" dirty="0">
                <a:latin typeface="Avenir Book" panose="02000503020000020003" pitchFamily="2" charset="0"/>
                <a:cs typeface="Aharoni" panose="02010803020104030203" pitchFamily="2" charset="-79"/>
              </a:rPr>
              <a:t>Pictures being uploaded without your consent.</a:t>
            </a:r>
          </a:p>
        </p:txBody>
      </p:sp>
      <p:sp>
        <p:nvSpPr>
          <p:cNvPr id="4" name="Rectangle 3">
            <a:extLst>
              <a:ext uri="{FF2B5EF4-FFF2-40B4-BE49-F238E27FC236}">
                <a16:creationId xmlns:a16="http://schemas.microsoft.com/office/drawing/2014/main" id="{3236544E-3DB3-1E41-903D-3C2FD14AD5BF}"/>
              </a:ext>
            </a:extLst>
          </p:cNvPr>
          <p:cNvSpPr/>
          <p:nvPr/>
        </p:nvSpPr>
        <p:spPr>
          <a:xfrm>
            <a:off x="899402" y="1608177"/>
            <a:ext cx="7457198" cy="954107"/>
          </a:xfrm>
          <a:prstGeom prst="rect">
            <a:avLst/>
          </a:prstGeom>
        </p:spPr>
        <p:txBody>
          <a:bodyPr wrap="square">
            <a:spAutoFit/>
          </a:bodyPr>
          <a:lstStyle/>
          <a:p>
            <a:r>
              <a:rPr lang="en-GB" sz="2800" dirty="0">
                <a:latin typeface="Avenir Book" panose="02000503020000020003" pitchFamily="2" charset="0"/>
              </a:rPr>
              <a:t>‘Online Bullying’ (aka Cyber-Bullying) is </a:t>
            </a:r>
            <a:r>
              <a:rPr lang="en-GB" sz="2800" b="1" dirty="0">
                <a:latin typeface="Avenir Black" panose="02000503020000020003" pitchFamily="2" charset="0"/>
              </a:rPr>
              <a:t>bullying that takes place online</a:t>
            </a:r>
            <a:r>
              <a:rPr lang="en-GB" sz="2800" b="1" dirty="0">
                <a:latin typeface="Avenir Book" panose="02000503020000020003" pitchFamily="2" charset="0"/>
              </a:rPr>
              <a:t>.</a:t>
            </a:r>
          </a:p>
        </p:txBody>
      </p:sp>
      <p:grpSp>
        <p:nvGrpSpPr>
          <p:cNvPr id="8" name="Group 7">
            <a:extLst>
              <a:ext uri="{FF2B5EF4-FFF2-40B4-BE49-F238E27FC236}">
                <a16:creationId xmlns:a16="http://schemas.microsoft.com/office/drawing/2014/main" id="{F3853479-FB06-9C49-B84D-E17EA402EA43}"/>
              </a:ext>
            </a:extLst>
          </p:cNvPr>
          <p:cNvGrpSpPr/>
          <p:nvPr/>
        </p:nvGrpSpPr>
        <p:grpSpPr>
          <a:xfrm>
            <a:off x="8102989" y="461599"/>
            <a:ext cx="4469843" cy="7938343"/>
            <a:chOff x="8102989" y="461599"/>
            <a:chExt cx="4469843" cy="7938343"/>
          </a:xfrm>
        </p:grpSpPr>
        <p:sp>
          <p:nvSpPr>
            <p:cNvPr id="11" name="Cloud Callout 10">
              <a:extLst>
                <a:ext uri="{FF2B5EF4-FFF2-40B4-BE49-F238E27FC236}">
                  <a16:creationId xmlns:a16="http://schemas.microsoft.com/office/drawing/2014/main" id="{B0D7CC8C-CFF4-7340-8380-41E37A3D38C2}"/>
                </a:ext>
              </a:extLst>
            </p:cNvPr>
            <p:cNvSpPr/>
            <p:nvPr/>
          </p:nvSpPr>
          <p:spPr>
            <a:xfrm>
              <a:off x="8102989" y="461599"/>
              <a:ext cx="3908901" cy="2495913"/>
            </a:xfrm>
            <a:prstGeom prst="cloudCallout">
              <a:avLst>
                <a:gd name="adj1" fmla="val 10118"/>
                <a:gd name="adj2" fmla="val 92270"/>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 name="Rectangle 2">
              <a:extLst>
                <a:ext uri="{FF2B5EF4-FFF2-40B4-BE49-F238E27FC236}">
                  <a16:creationId xmlns:a16="http://schemas.microsoft.com/office/drawing/2014/main" id="{9DC62AAA-EDF2-594A-8021-210E64F63345}"/>
                </a:ext>
              </a:extLst>
            </p:cNvPr>
            <p:cNvSpPr/>
            <p:nvPr/>
          </p:nvSpPr>
          <p:spPr>
            <a:xfrm>
              <a:off x="8654269" y="1012665"/>
              <a:ext cx="2891255" cy="1323439"/>
            </a:xfrm>
            <a:prstGeom prst="rect">
              <a:avLst/>
            </a:prstGeom>
          </p:spPr>
          <p:txBody>
            <a:bodyPr wrap="square">
              <a:spAutoFit/>
            </a:bodyPr>
            <a:lstStyle/>
            <a:p>
              <a:r>
                <a:rPr lang="en-GB" sz="1600" dirty="0">
                  <a:latin typeface="Avenir Book" panose="02000503020000020003" pitchFamily="2" charset="0"/>
                </a:rPr>
                <a:t>It is using the internet, email, online games or any digital technology </a:t>
              </a:r>
              <a:r>
                <a:rPr lang="en-GB" sz="1600" b="1" dirty="0">
                  <a:latin typeface="Avenir Black" panose="02000503020000020003" pitchFamily="2" charset="0"/>
                </a:rPr>
                <a:t>to threaten, tease, upset or humiliate someone else</a:t>
              </a:r>
              <a:r>
                <a:rPr lang="en-GB" sz="1600" b="1" dirty="0">
                  <a:latin typeface="Avenir Book" panose="02000503020000020003" pitchFamily="2" charset="0"/>
                </a:rPr>
                <a:t>. </a:t>
              </a:r>
            </a:p>
          </p:txBody>
        </p:sp>
        <p:pic>
          <p:nvPicPr>
            <p:cNvPr id="6" name="Picture 5" descr="A close up of a logo&#10;&#10;Description automatically generated">
              <a:extLst>
                <a:ext uri="{FF2B5EF4-FFF2-40B4-BE49-F238E27FC236}">
                  <a16:creationId xmlns:a16="http://schemas.microsoft.com/office/drawing/2014/main" id="{43770373-BFD2-CB42-ADBB-9FA1666BD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97601">
              <a:off x="8900196" y="2787824"/>
              <a:ext cx="3672636" cy="5612118"/>
            </a:xfrm>
            <a:prstGeom prst="rect">
              <a:avLst/>
            </a:prstGeom>
          </p:spPr>
        </p:pic>
      </p:grpSp>
      <p:pic>
        <p:nvPicPr>
          <p:cNvPr id="13" name="Picture 12">
            <a:extLst>
              <a:ext uri="{FF2B5EF4-FFF2-40B4-BE49-F238E27FC236}">
                <a16:creationId xmlns:a16="http://schemas.microsoft.com/office/drawing/2014/main" id="{60EC0DF4-9E57-9847-A48E-40AC9BC82629}"/>
              </a:ext>
            </a:extLst>
          </p:cNvPr>
          <p:cNvPicPr>
            <a:picLocks noChangeAspect="1"/>
          </p:cNvPicPr>
          <p:nvPr/>
        </p:nvPicPr>
        <p:blipFill>
          <a:blip r:embed="rId4"/>
          <a:stretch>
            <a:fillRect/>
          </a:stretch>
        </p:blipFill>
        <p:spPr>
          <a:xfrm>
            <a:off x="61910" y="6524842"/>
            <a:ext cx="1790700" cy="1066800"/>
          </a:xfrm>
          <a:prstGeom prst="rect">
            <a:avLst/>
          </a:prstGeom>
        </p:spPr>
      </p:pic>
    </p:spTree>
    <p:extLst>
      <p:ext uri="{BB962C8B-B14F-4D97-AF65-F5344CB8AC3E}">
        <p14:creationId xmlns:p14="http://schemas.microsoft.com/office/powerpoint/2010/main" val="404862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2D8E0707-1C76-354C-AC3F-D325E88C16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A39054C1-17E5-E24C-8115-6217853B0C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4772608" y="1849751"/>
            <a:ext cx="5274813" cy="5166054"/>
          </a:xfrm>
          <a:prstGeom prst="rect">
            <a:avLst/>
          </a:prstGeom>
        </p:spPr>
      </p:pic>
      <p:pic>
        <p:nvPicPr>
          <p:cNvPr id="12" name="Picture 11">
            <a:extLst>
              <a:ext uri="{FF2B5EF4-FFF2-40B4-BE49-F238E27FC236}">
                <a16:creationId xmlns:a16="http://schemas.microsoft.com/office/drawing/2014/main" id="{E0AC6E73-0BD8-D34D-B328-C27F38A87D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394093" y="-748763"/>
            <a:ext cx="5238755" cy="5130739"/>
          </a:xfrm>
          <a:prstGeom prst="rect">
            <a:avLst/>
          </a:prstGeom>
        </p:spPr>
      </p:pic>
      <p:pic>
        <p:nvPicPr>
          <p:cNvPr id="20" name="Picture 19">
            <a:extLst>
              <a:ext uri="{FF2B5EF4-FFF2-40B4-BE49-F238E27FC236}">
                <a16:creationId xmlns:a16="http://schemas.microsoft.com/office/drawing/2014/main" id="{B849F859-3FC2-004F-9EBC-B5835967D0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52223" y="451686"/>
            <a:ext cx="6239533" cy="9534568"/>
          </a:xfrm>
          <a:prstGeom prst="rect">
            <a:avLst/>
          </a:prstGeom>
        </p:spPr>
      </p:pic>
      <p:sp>
        <p:nvSpPr>
          <p:cNvPr id="4" name="Rectangle 3">
            <a:extLst>
              <a:ext uri="{FF2B5EF4-FFF2-40B4-BE49-F238E27FC236}">
                <a16:creationId xmlns:a16="http://schemas.microsoft.com/office/drawing/2014/main" id="{F21C6565-CFBA-AB4C-9E3F-5C1A61EB4B18}"/>
              </a:ext>
            </a:extLst>
          </p:cNvPr>
          <p:cNvSpPr/>
          <p:nvPr/>
        </p:nvSpPr>
        <p:spPr>
          <a:xfrm>
            <a:off x="3682794" y="1086188"/>
            <a:ext cx="2797006" cy="1815882"/>
          </a:xfrm>
          <a:prstGeom prst="rect">
            <a:avLst/>
          </a:prstGeom>
        </p:spPr>
        <p:txBody>
          <a:bodyPr wrap="square">
            <a:spAutoFit/>
          </a:bodyPr>
          <a:lstStyle/>
          <a:p>
            <a:pPr algn="ctr"/>
            <a:r>
              <a:rPr lang="en-GB" sz="2800" b="1" dirty="0">
                <a:latin typeface="Avenir Book" panose="02000503020000020003" pitchFamily="2" charset="0"/>
                <a:cs typeface="Aharoni" panose="02010803020104030203" pitchFamily="2" charset="-79"/>
              </a:rPr>
              <a:t>We are now going to look at some scenarios. </a:t>
            </a:r>
          </a:p>
          <a:p>
            <a:pPr algn="ctr"/>
            <a:endParaRPr lang="en-GB" sz="2800" b="1" dirty="0">
              <a:latin typeface="Avenir Book" panose="02000503020000020003" pitchFamily="2" charset="0"/>
              <a:cs typeface="Aharoni" panose="02010803020104030203" pitchFamily="2" charset="-79"/>
            </a:endParaRPr>
          </a:p>
        </p:txBody>
      </p:sp>
      <p:pic>
        <p:nvPicPr>
          <p:cNvPr id="28" name="Picture 27" descr="A close up of a toy&#10;&#10;Description automatically generated">
            <a:extLst>
              <a:ext uri="{FF2B5EF4-FFF2-40B4-BE49-F238E27FC236}">
                <a16:creationId xmlns:a16="http://schemas.microsoft.com/office/drawing/2014/main" id="{18CF7237-5668-E240-B4AF-B0026800A8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25876" y="-1101652"/>
            <a:ext cx="6239534" cy="9534569"/>
          </a:xfrm>
          <a:prstGeom prst="rect">
            <a:avLst/>
          </a:prstGeom>
        </p:spPr>
      </p:pic>
      <p:sp>
        <p:nvSpPr>
          <p:cNvPr id="5" name="Rectangle 4">
            <a:extLst>
              <a:ext uri="{FF2B5EF4-FFF2-40B4-BE49-F238E27FC236}">
                <a16:creationId xmlns:a16="http://schemas.microsoft.com/office/drawing/2014/main" id="{85579FCE-13AE-EE44-A93C-094703FEC34F}"/>
              </a:ext>
            </a:extLst>
          </p:cNvPr>
          <p:cNvSpPr/>
          <p:nvPr/>
        </p:nvSpPr>
        <p:spPr>
          <a:xfrm>
            <a:off x="5840323" y="3665633"/>
            <a:ext cx="2721752" cy="1815882"/>
          </a:xfrm>
          <a:prstGeom prst="rect">
            <a:avLst/>
          </a:prstGeom>
        </p:spPr>
        <p:txBody>
          <a:bodyPr wrap="square">
            <a:spAutoFit/>
          </a:bodyPr>
          <a:lstStyle/>
          <a:p>
            <a:pPr algn="ctr"/>
            <a:r>
              <a:rPr lang="en-GB" sz="2800" b="1" dirty="0">
                <a:latin typeface="Avenir Book" panose="02000503020000020003" pitchFamily="2" charset="0"/>
                <a:cs typeface="Aharoni" panose="02010803020104030203" pitchFamily="2" charset="-79"/>
              </a:rPr>
              <a:t>In your groups, discuss what you think you should do.</a:t>
            </a:r>
            <a:endParaRPr lang="en-US" sz="2800" b="1" dirty="0"/>
          </a:p>
        </p:txBody>
      </p:sp>
      <p:pic>
        <p:nvPicPr>
          <p:cNvPr id="9" name="Picture 8">
            <a:extLst>
              <a:ext uri="{FF2B5EF4-FFF2-40B4-BE49-F238E27FC236}">
                <a16:creationId xmlns:a16="http://schemas.microsoft.com/office/drawing/2014/main" id="{026A815E-6CD4-A44F-80E5-EF00C568B279}"/>
              </a:ext>
            </a:extLst>
          </p:cNvPr>
          <p:cNvPicPr>
            <a:picLocks noChangeAspect="1"/>
          </p:cNvPicPr>
          <p:nvPr/>
        </p:nvPicPr>
        <p:blipFill>
          <a:blip r:embed="rId8"/>
          <a:stretch>
            <a:fillRect/>
          </a:stretch>
        </p:blipFill>
        <p:spPr>
          <a:xfrm>
            <a:off x="54290" y="6491306"/>
            <a:ext cx="1790700" cy="1066800"/>
          </a:xfrm>
          <a:prstGeom prst="rect">
            <a:avLst/>
          </a:prstGeom>
        </p:spPr>
      </p:pic>
    </p:spTree>
    <p:extLst>
      <p:ext uri="{BB962C8B-B14F-4D97-AF65-F5344CB8AC3E}">
        <p14:creationId xmlns:p14="http://schemas.microsoft.com/office/powerpoint/2010/main" val="3639783014"/>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Dog Woof-SoundBible.com-457935112.wav"/>
          </p:stSnd>
        </p:sndAc>
      </p:transition>
    </mc:Choice>
    <mc:Fallback xmlns="">
      <p:transition spd="slow">
        <p:sndAc>
          <p:stSnd>
            <p:snd r:embed="rId11" name="Dog Woof-SoundBible.com-457935112.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bida.mp4" descr="abida.mp4">
            <a:hlinkClick r:id="" action="ppaction://media"/>
            <a:extLst>
              <a:ext uri="{FF2B5EF4-FFF2-40B4-BE49-F238E27FC236}">
                <a16:creationId xmlns:a16="http://schemas.microsoft.com/office/drawing/2014/main" id="{32F36BB2-5E87-1242-BA18-DDF84847E42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DB2188D-E126-EB4F-BA19-D0DD123BD46F}"/>
              </a:ext>
            </a:extLst>
          </p:cNvPr>
          <p:cNvSpPr txBox="1"/>
          <p:nvPr/>
        </p:nvSpPr>
        <p:spPr>
          <a:xfrm>
            <a:off x="3413823" y="2767280"/>
            <a:ext cx="5364354" cy="1323439"/>
          </a:xfrm>
          <a:prstGeom prst="rect">
            <a:avLst/>
          </a:prstGeom>
          <a:noFill/>
        </p:spPr>
        <p:txBody>
          <a:bodyPr wrap="square" rtlCol="0">
            <a:spAutoFit/>
          </a:bodyPr>
          <a:lstStyle/>
          <a:p>
            <a:r>
              <a:rPr lang="en-US" sz="8000" b="1" dirty="0">
                <a:solidFill>
                  <a:schemeClr val="bg1"/>
                </a:solidFill>
                <a:latin typeface="Avenir Black" panose="02000503020000020003" pitchFamily="2" charset="0"/>
              </a:rPr>
              <a:t>Scenario 1</a:t>
            </a:r>
          </a:p>
        </p:txBody>
      </p:sp>
    </p:spTree>
    <p:extLst>
      <p:ext uri="{BB962C8B-B14F-4D97-AF65-F5344CB8AC3E}">
        <p14:creationId xmlns:p14="http://schemas.microsoft.com/office/powerpoint/2010/main" val="22626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8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5D15D-DEF1-4BAC-9882-0E5DF9E6B929}"/>
              </a:ext>
            </a:extLst>
          </p:cNvPr>
          <p:cNvSpPr>
            <a:spLocks noGrp="1"/>
          </p:cNvSpPr>
          <p:nvPr>
            <p:ph type="title"/>
          </p:nvPr>
        </p:nvSpPr>
        <p:spPr>
          <a:xfrm>
            <a:off x="1001485" y="454202"/>
            <a:ext cx="10988193" cy="942975"/>
          </a:xfrm>
        </p:spPr>
        <p:txBody>
          <a:bodyPr>
            <a:normAutofit/>
          </a:bodyPr>
          <a:lstStyle/>
          <a:p>
            <a:r>
              <a:rPr lang="en-GB" b="1" dirty="0">
                <a:solidFill>
                  <a:srgbClr val="00B0F0"/>
                </a:solidFill>
                <a:latin typeface="Avenir Black" panose="02000503020000020003" pitchFamily="2" charset="0"/>
                <a:cs typeface="Aharoni" panose="02010803020104030203" pitchFamily="2" charset="-79"/>
              </a:rPr>
              <a:t>Scenario 1</a:t>
            </a:r>
            <a:endParaRPr lang="en-GB" sz="2200" b="1" dirty="0">
              <a:solidFill>
                <a:srgbClr val="00B0F0"/>
              </a:solidFill>
              <a:latin typeface="Avenir Black" panose="02000503020000020003" pitchFamily="2" charset="0"/>
              <a:cs typeface="Aharoni" panose="02010803020104030203" pitchFamily="2" charset="-79"/>
            </a:endParaRPr>
          </a:p>
        </p:txBody>
      </p:sp>
      <p:sp>
        <p:nvSpPr>
          <p:cNvPr id="3" name="Content Placeholder 2">
            <a:extLst>
              <a:ext uri="{FF2B5EF4-FFF2-40B4-BE49-F238E27FC236}">
                <a16:creationId xmlns:a16="http://schemas.microsoft.com/office/drawing/2014/main" id="{373501EA-2B12-447C-B766-2ACD1E1EE60D}"/>
              </a:ext>
            </a:extLst>
          </p:cNvPr>
          <p:cNvSpPr>
            <a:spLocks noGrp="1"/>
          </p:cNvSpPr>
          <p:nvPr>
            <p:ph idx="1"/>
          </p:nvPr>
        </p:nvSpPr>
        <p:spPr>
          <a:xfrm>
            <a:off x="1001485" y="1631315"/>
            <a:ext cx="10189030" cy="4196107"/>
          </a:xfrm>
        </p:spPr>
        <p:txBody>
          <a:bodyPr>
            <a:noAutofit/>
          </a:bodyPr>
          <a:lstStyle/>
          <a:p>
            <a:pPr marL="0" indent="0" algn="just">
              <a:lnSpc>
                <a:spcPct val="120000"/>
              </a:lnSpc>
              <a:buNone/>
            </a:pPr>
            <a:r>
              <a:rPr lang="en-GB" sz="2400" dirty="0">
                <a:latin typeface="Avenir Book" panose="02000503020000020003" pitchFamily="2" charset="0"/>
                <a:cs typeface="Aharoni" panose="02010803020104030203" pitchFamily="2" charset="-79"/>
              </a:rPr>
              <a:t>Abida is the new girl in her Year 5 class. One day, a group of Year 6 girls take her pencil case and cover it in slime. Abida tells the teacher. When she gets home, she receives constant messages calling her a liar and other nasty names. Abida is upset and thinks about sending a message back.</a:t>
            </a:r>
          </a:p>
          <a:p>
            <a:pPr marL="0" indent="0" algn="just">
              <a:lnSpc>
                <a:spcPct val="120000"/>
              </a:lnSpc>
              <a:buNone/>
            </a:pPr>
            <a:endParaRPr lang="en-GB" sz="2400" dirty="0">
              <a:latin typeface="Avenir Book" panose="02000503020000020003" pitchFamily="2" charset="0"/>
              <a:cs typeface="Aharoni" panose="02010803020104030203" pitchFamily="2" charset="-79"/>
            </a:endParaRPr>
          </a:p>
          <a:p>
            <a:pPr marL="0" indent="0" algn="just">
              <a:lnSpc>
                <a:spcPct val="120000"/>
              </a:lnSpc>
              <a:buNone/>
            </a:pPr>
            <a:r>
              <a:rPr lang="en-GB" b="1" i="1" dirty="0">
                <a:solidFill>
                  <a:srgbClr val="17AEE5"/>
                </a:solidFill>
                <a:latin typeface="Avenir Book" panose="02000503020000020003" pitchFamily="2" charset="0"/>
                <a:cs typeface="Aharoni" panose="02010803020104030203" pitchFamily="2" charset="-79"/>
              </a:rPr>
              <a:t>What would you do if this was your friend?</a:t>
            </a:r>
          </a:p>
        </p:txBody>
      </p:sp>
      <p:pic>
        <p:nvPicPr>
          <p:cNvPr id="7" name="Picture 6">
            <a:extLst>
              <a:ext uri="{FF2B5EF4-FFF2-40B4-BE49-F238E27FC236}">
                <a16:creationId xmlns:a16="http://schemas.microsoft.com/office/drawing/2014/main" id="{B26FF3A4-4608-8346-987E-13A87B8566BB}"/>
              </a:ext>
            </a:extLst>
          </p:cNvPr>
          <p:cNvPicPr>
            <a:picLocks noChangeAspect="1"/>
          </p:cNvPicPr>
          <p:nvPr/>
        </p:nvPicPr>
        <p:blipFill>
          <a:blip r:embed="rId3"/>
          <a:stretch>
            <a:fillRect/>
          </a:stretch>
        </p:blipFill>
        <p:spPr>
          <a:xfrm>
            <a:off x="9725892" y="5827422"/>
            <a:ext cx="2197822" cy="791588"/>
          </a:xfrm>
          <a:prstGeom prst="rect">
            <a:avLst/>
          </a:prstGeom>
        </p:spPr>
      </p:pic>
      <p:pic>
        <p:nvPicPr>
          <p:cNvPr id="5" name="Picture 4">
            <a:extLst>
              <a:ext uri="{FF2B5EF4-FFF2-40B4-BE49-F238E27FC236}">
                <a16:creationId xmlns:a16="http://schemas.microsoft.com/office/drawing/2014/main" id="{E60425D7-C422-DF4F-B7DD-5E7A66A8E6A9}"/>
              </a:ext>
            </a:extLst>
          </p:cNvPr>
          <p:cNvPicPr>
            <a:picLocks noChangeAspect="1"/>
          </p:cNvPicPr>
          <p:nvPr/>
        </p:nvPicPr>
        <p:blipFill>
          <a:blip r:embed="rId4"/>
          <a:stretch>
            <a:fillRect/>
          </a:stretch>
        </p:blipFill>
        <p:spPr>
          <a:xfrm>
            <a:off x="61910" y="6524842"/>
            <a:ext cx="1790700" cy="1066800"/>
          </a:xfrm>
          <a:prstGeom prst="rect">
            <a:avLst/>
          </a:prstGeom>
        </p:spPr>
      </p:pic>
    </p:spTree>
    <p:extLst>
      <p:ext uri="{BB962C8B-B14F-4D97-AF65-F5344CB8AC3E}">
        <p14:creationId xmlns:p14="http://schemas.microsoft.com/office/powerpoint/2010/main" val="246845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inecraft.mp4" descr="Minecraft.mp4">
            <a:hlinkClick r:id="" action="ppaction://media"/>
            <a:extLst>
              <a:ext uri="{FF2B5EF4-FFF2-40B4-BE49-F238E27FC236}">
                <a16:creationId xmlns:a16="http://schemas.microsoft.com/office/drawing/2014/main" id="{14A229B5-3DD0-6D41-BBF4-C300AEFA0F1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569BB72-9FF1-B94F-AA21-2F3F9CB28419}"/>
              </a:ext>
            </a:extLst>
          </p:cNvPr>
          <p:cNvSpPr txBox="1"/>
          <p:nvPr/>
        </p:nvSpPr>
        <p:spPr>
          <a:xfrm>
            <a:off x="3413823" y="2767280"/>
            <a:ext cx="5364354" cy="1323439"/>
          </a:xfrm>
          <a:prstGeom prst="rect">
            <a:avLst/>
          </a:prstGeom>
          <a:noFill/>
        </p:spPr>
        <p:txBody>
          <a:bodyPr wrap="square" rtlCol="0">
            <a:spAutoFit/>
          </a:bodyPr>
          <a:lstStyle/>
          <a:p>
            <a:r>
              <a:rPr lang="en-US" sz="8000" b="1" dirty="0">
                <a:solidFill>
                  <a:schemeClr val="bg1"/>
                </a:solidFill>
                <a:latin typeface="Avenir Black" panose="02000503020000020003" pitchFamily="2" charset="0"/>
              </a:rPr>
              <a:t>Scenario 2</a:t>
            </a:r>
          </a:p>
        </p:txBody>
      </p:sp>
    </p:spTree>
    <p:extLst>
      <p:ext uri="{BB962C8B-B14F-4D97-AF65-F5344CB8AC3E}">
        <p14:creationId xmlns:p14="http://schemas.microsoft.com/office/powerpoint/2010/main" val="421642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69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FFB6-1D4A-4538-AE8A-619B1BEC2973}"/>
              </a:ext>
            </a:extLst>
          </p:cNvPr>
          <p:cNvSpPr>
            <a:spLocks noGrp="1"/>
          </p:cNvSpPr>
          <p:nvPr>
            <p:ph type="title"/>
          </p:nvPr>
        </p:nvSpPr>
        <p:spPr>
          <a:xfrm>
            <a:off x="1001485" y="547094"/>
            <a:ext cx="8596668" cy="762000"/>
          </a:xfrm>
        </p:spPr>
        <p:txBody>
          <a:bodyPr>
            <a:normAutofit fontScale="90000"/>
          </a:bodyPr>
          <a:lstStyle/>
          <a:p>
            <a:r>
              <a:rPr lang="en-GB" sz="4900" b="1" dirty="0">
                <a:solidFill>
                  <a:srgbClr val="00B0F0"/>
                </a:solidFill>
                <a:latin typeface="Avenir Black" panose="02000503020000020003" pitchFamily="2" charset="0"/>
                <a:cs typeface="Aharoni" panose="02010803020104030203" pitchFamily="2" charset="-79"/>
              </a:rPr>
              <a:t>Scenario 2</a:t>
            </a:r>
            <a:endParaRPr lang="en-GB" sz="3200" b="1" i="1" dirty="0">
              <a:solidFill>
                <a:srgbClr val="00B0F0"/>
              </a:solidFill>
              <a:latin typeface="Avenir Black" panose="02000503020000020003" pitchFamily="2" charset="0"/>
              <a:cs typeface="Aharoni" panose="02010803020104030203" pitchFamily="2" charset="-79"/>
            </a:endParaRPr>
          </a:p>
        </p:txBody>
      </p:sp>
      <p:sp>
        <p:nvSpPr>
          <p:cNvPr id="3" name="Content Placeholder 2">
            <a:extLst>
              <a:ext uri="{FF2B5EF4-FFF2-40B4-BE49-F238E27FC236}">
                <a16:creationId xmlns:a16="http://schemas.microsoft.com/office/drawing/2014/main" id="{31CDF388-B387-4963-BF13-CB92152A1FF1}"/>
              </a:ext>
            </a:extLst>
          </p:cNvPr>
          <p:cNvSpPr>
            <a:spLocks noGrp="1"/>
          </p:cNvSpPr>
          <p:nvPr>
            <p:ph idx="1"/>
          </p:nvPr>
        </p:nvSpPr>
        <p:spPr>
          <a:xfrm>
            <a:off x="1001485" y="1654868"/>
            <a:ext cx="10302241" cy="3880773"/>
          </a:xfrm>
        </p:spPr>
        <p:txBody>
          <a:bodyPr>
            <a:noAutofit/>
          </a:bodyPr>
          <a:lstStyle/>
          <a:p>
            <a:pPr marL="0" indent="0" algn="just">
              <a:lnSpc>
                <a:spcPct val="100000"/>
              </a:lnSpc>
              <a:buNone/>
            </a:pPr>
            <a:r>
              <a:rPr lang="en-GB" dirty="0">
                <a:latin typeface="Avenir Light" panose="020B0402020203020204" pitchFamily="34" charset="77"/>
              </a:rPr>
              <a:t>David uploads a tutorial video on how to play Minecraft.</a:t>
            </a:r>
          </a:p>
          <a:p>
            <a:pPr marL="0" indent="0" algn="just">
              <a:lnSpc>
                <a:spcPct val="100000"/>
              </a:lnSpc>
              <a:buNone/>
            </a:pPr>
            <a:r>
              <a:rPr lang="en-GB" dirty="0">
                <a:latin typeface="Avenir Light" panose="020B0402020203020204" pitchFamily="34" charset="77"/>
              </a:rPr>
              <a:t>“Hey there. It’s David here. Today I’m going to show you how to find and mine Redstone in Minecraft.”</a:t>
            </a:r>
          </a:p>
          <a:p>
            <a:pPr marL="0" indent="0" algn="just">
              <a:lnSpc>
                <a:spcPct val="100000"/>
              </a:lnSpc>
              <a:buNone/>
            </a:pPr>
            <a:r>
              <a:rPr lang="en-GB" dirty="0">
                <a:latin typeface="Avenir Light" panose="020B0402020203020204" pitchFamily="34" charset="77"/>
              </a:rPr>
              <a:t>People begin to leave mean comments below his video. As well as this, the video gets more and more dislikes. He messages his friend Amir asking him if he has seen the comments.</a:t>
            </a:r>
          </a:p>
          <a:p>
            <a:pPr marL="0" indent="0" algn="just">
              <a:lnSpc>
                <a:spcPct val="120000"/>
              </a:lnSpc>
              <a:buNone/>
            </a:pPr>
            <a:r>
              <a:rPr lang="en-GB" b="1" i="1" dirty="0">
                <a:solidFill>
                  <a:srgbClr val="17AEE5"/>
                </a:solidFill>
                <a:latin typeface="Avenir Book" panose="02000503020000020003" pitchFamily="2" charset="0"/>
                <a:cs typeface="Aharoni" panose="02010803020104030203" pitchFamily="2" charset="-79"/>
              </a:rPr>
              <a:t>What would you do if this was your friend?</a:t>
            </a:r>
          </a:p>
        </p:txBody>
      </p:sp>
      <p:pic>
        <p:nvPicPr>
          <p:cNvPr id="8" name="Picture 7">
            <a:extLst>
              <a:ext uri="{FF2B5EF4-FFF2-40B4-BE49-F238E27FC236}">
                <a16:creationId xmlns:a16="http://schemas.microsoft.com/office/drawing/2014/main" id="{F1DDEDAF-E642-0943-A330-8158A3C2E1F5}"/>
              </a:ext>
            </a:extLst>
          </p:cNvPr>
          <p:cNvPicPr>
            <a:picLocks noChangeAspect="1"/>
          </p:cNvPicPr>
          <p:nvPr/>
        </p:nvPicPr>
        <p:blipFill>
          <a:blip r:embed="rId3"/>
          <a:stretch>
            <a:fillRect/>
          </a:stretch>
        </p:blipFill>
        <p:spPr>
          <a:xfrm>
            <a:off x="9725892" y="5827422"/>
            <a:ext cx="2197822" cy="791588"/>
          </a:xfrm>
          <a:prstGeom prst="rect">
            <a:avLst/>
          </a:prstGeom>
        </p:spPr>
      </p:pic>
      <p:pic>
        <p:nvPicPr>
          <p:cNvPr id="5" name="Picture 4">
            <a:extLst>
              <a:ext uri="{FF2B5EF4-FFF2-40B4-BE49-F238E27FC236}">
                <a16:creationId xmlns:a16="http://schemas.microsoft.com/office/drawing/2014/main" id="{DC107FD9-FEC0-164B-A7FB-65B3FA53B9F3}"/>
              </a:ext>
            </a:extLst>
          </p:cNvPr>
          <p:cNvPicPr>
            <a:picLocks noChangeAspect="1"/>
          </p:cNvPicPr>
          <p:nvPr/>
        </p:nvPicPr>
        <p:blipFill>
          <a:blip r:embed="rId4"/>
          <a:stretch>
            <a:fillRect/>
          </a:stretch>
        </p:blipFill>
        <p:spPr>
          <a:xfrm>
            <a:off x="61910" y="6524842"/>
            <a:ext cx="1790700" cy="1066800"/>
          </a:xfrm>
          <a:prstGeom prst="rect">
            <a:avLst/>
          </a:prstGeom>
        </p:spPr>
      </p:pic>
    </p:spTree>
    <p:extLst>
      <p:ext uri="{BB962C8B-B14F-4D97-AF65-F5344CB8AC3E}">
        <p14:creationId xmlns:p14="http://schemas.microsoft.com/office/powerpoint/2010/main" val="321392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ortnite.mp4" descr="fortnite.mp4">
            <a:hlinkClick r:id="" action="ppaction://media"/>
            <a:extLst>
              <a:ext uri="{FF2B5EF4-FFF2-40B4-BE49-F238E27FC236}">
                <a16:creationId xmlns:a16="http://schemas.microsoft.com/office/drawing/2014/main" id="{C63F3999-B175-AD42-82FA-0037EB5A05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58CAD06-4ADB-A649-BE8C-83789BF6BBDA}"/>
              </a:ext>
            </a:extLst>
          </p:cNvPr>
          <p:cNvSpPr txBox="1"/>
          <p:nvPr/>
        </p:nvSpPr>
        <p:spPr>
          <a:xfrm>
            <a:off x="3413823" y="2767280"/>
            <a:ext cx="5364354" cy="1323439"/>
          </a:xfrm>
          <a:prstGeom prst="rect">
            <a:avLst/>
          </a:prstGeom>
          <a:noFill/>
        </p:spPr>
        <p:txBody>
          <a:bodyPr wrap="square" rtlCol="0">
            <a:spAutoFit/>
          </a:bodyPr>
          <a:lstStyle/>
          <a:p>
            <a:r>
              <a:rPr lang="en-US" sz="8000" b="1" dirty="0">
                <a:solidFill>
                  <a:schemeClr val="bg1"/>
                </a:solidFill>
                <a:latin typeface="Avenir Black" panose="02000503020000020003" pitchFamily="2" charset="0"/>
              </a:rPr>
              <a:t>Scenario 3</a:t>
            </a:r>
          </a:p>
        </p:txBody>
      </p:sp>
    </p:spTree>
    <p:extLst>
      <p:ext uri="{BB962C8B-B14F-4D97-AF65-F5344CB8AC3E}">
        <p14:creationId xmlns:p14="http://schemas.microsoft.com/office/powerpoint/2010/main" val="140459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05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8715</TotalTime>
  <Words>526</Words>
  <Application>Microsoft Macintosh PowerPoint</Application>
  <PresentationFormat>Widescreen</PresentationFormat>
  <Paragraphs>59</Paragraphs>
  <Slides>13</Slides>
  <Notes>12</Notes>
  <HiddenSlides>3</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Aharoni</vt:lpstr>
      <vt:lpstr>Arial</vt:lpstr>
      <vt:lpstr>Avenir</vt:lpstr>
      <vt:lpstr>Avenir Black</vt:lpstr>
      <vt:lpstr>Avenir Black Oblique</vt:lpstr>
      <vt:lpstr>Avenir Book</vt:lpstr>
      <vt:lpstr>Avenir Light</vt:lpstr>
      <vt:lpstr>Calibri</vt:lpstr>
      <vt:lpstr>Calibri Light</vt:lpstr>
      <vt:lpstr>Wingdings</vt:lpstr>
      <vt:lpstr>Office Theme</vt:lpstr>
      <vt:lpstr>Online Bullying</vt:lpstr>
      <vt:lpstr>PowerPoint Presentation</vt:lpstr>
      <vt:lpstr>What is ‘Online Bullying’?</vt:lpstr>
      <vt:lpstr>PowerPoint Presentation</vt:lpstr>
      <vt:lpstr>PowerPoint Presentation</vt:lpstr>
      <vt:lpstr>Scenario 1</vt:lpstr>
      <vt:lpstr>PowerPoint Presentation</vt:lpstr>
      <vt:lpstr>Scenario 2</vt:lpstr>
      <vt:lpstr>PowerPoint Presentation</vt:lpstr>
      <vt:lpstr>Scenario 3</vt:lpstr>
      <vt:lpstr>Think, Pair, Share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Bullying</dc:title>
  <dc:creator>s__bill@outlook.com</dc:creator>
  <cp:lastModifiedBy>Susie Shaw</cp:lastModifiedBy>
  <cp:revision>115</cp:revision>
  <dcterms:created xsi:type="dcterms:W3CDTF">2019-09-09T10:51:09Z</dcterms:created>
  <dcterms:modified xsi:type="dcterms:W3CDTF">2020-05-27T10:24:28Z</dcterms:modified>
</cp:coreProperties>
</file>