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6" r:id="rId5"/>
    <p:sldMasterId id="2147483669" r:id="rId6"/>
    <p:sldMasterId id="2147483663" r:id="rId7"/>
  </p:sldMasterIdLst>
  <p:notesMasterIdLst>
    <p:notesMasterId r:id="rId19"/>
  </p:notesMasterIdLst>
  <p:handoutMasterIdLst>
    <p:handoutMasterId r:id="rId20"/>
  </p:handoutMasterIdLst>
  <p:sldIdLst>
    <p:sldId id="4565" r:id="rId8"/>
    <p:sldId id="4568" r:id="rId9"/>
    <p:sldId id="4556" r:id="rId10"/>
    <p:sldId id="4557" r:id="rId11"/>
    <p:sldId id="4567" r:id="rId12"/>
    <p:sldId id="4570" r:id="rId13"/>
    <p:sldId id="4572" r:id="rId14"/>
    <p:sldId id="4561" r:id="rId15"/>
    <p:sldId id="4562" r:id="rId16"/>
    <p:sldId id="4573" r:id="rId17"/>
    <p:sldId id="45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352D7E-4B02-FEA5-50EF-BD1531582C65}" name="Colin Stitt" initials="CJS" userId="Colin Stitt" providerId="None"/>
  <p188:author id="{AD26AAA4-AF50-C6F7-10AF-F02A55C80ACF}" name="Danielle McCreedy" initials="" userId="S::danielle@ineqe.com::6e08d5d3-b0df-43fa-b913-f915dac6f516" providerId="AD"/>
  <p188:author id="{E90273BA-6BE0-5BFC-E7D0-DB0D832C6C09}" name="Niamh Doran" initials="" userId="S::niamh.doran@ineqe.com::7c326496-c300-4085-acce-5456478440f7" providerId="AD"/>
  <p188:author id="{65D266D1-EF11-D4FC-8D3F-4E8598BC8FAA}" name="Rhianna John" initials="RJ" userId="S::rhianna@ineqe.com::52543dc0-a6d9-4f3e-91b0-b16f8ced001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101D"/>
    <a:srgbClr val="DA3632"/>
    <a:srgbClr val="0D1B30"/>
    <a:srgbClr val="69A0E7"/>
    <a:srgbClr val="E1E3E7"/>
    <a:srgbClr val="1E3043"/>
    <a:srgbClr val="FBD13D"/>
    <a:srgbClr val="2F9E43"/>
    <a:srgbClr val="222C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3"/>
    <p:restoredTop sz="65442"/>
  </p:normalViewPr>
  <p:slideViewPr>
    <p:cSldViewPr snapToGrid="0">
      <p:cViewPr varScale="1">
        <p:scale>
          <a:sx n="81" d="100"/>
          <a:sy n="81" d="100"/>
        </p:scale>
        <p:origin x="1368" y="-152"/>
      </p:cViewPr>
      <p:guideLst/>
    </p:cSldViewPr>
  </p:slideViewPr>
  <p:notesTextViewPr>
    <p:cViewPr>
      <p:scale>
        <a:sx n="175" d="100"/>
        <a:sy n="175" d="100"/>
      </p:scale>
      <p:origin x="0" y="0"/>
    </p:cViewPr>
  </p:notesTextViewPr>
  <p:sorterViewPr>
    <p:cViewPr>
      <p:scale>
        <a:sx n="200" d="100"/>
        <a:sy n="200" d="100"/>
      </p:scale>
      <p:origin x="0" y="0"/>
    </p:cViewPr>
  </p:sorterViewPr>
  <p:notesViewPr>
    <p:cSldViewPr snapToGrid="0">
      <p:cViewPr varScale="1">
        <p:scale>
          <a:sx n="171" d="100"/>
          <a:sy n="171" d="100"/>
        </p:scale>
        <p:origin x="534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65E5A3-A58E-8768-A0A1-FA642D2177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E79CAB-0CE0-B233-396C-9F1CD423E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572AA-E241-874D-88E7-EB909E723D4E}" type="datetimeFigureOut">
              <a:rPr lang="en-GB" smtClean="0"/>
              <a:t>18/03/2026</a:t>
            </a:fld>
            <a:endParaRPr lang="en-GB"/>
          </a:p>
        </p:txBody>
      </p:sp>
      <p:sp>
        <p:nvSpPr>
          <p:cNvPr id="4" name="Footer Placeholder 3">
            <a:extLst>
              <a:ext uri="{FF2B5EF4-FFF2-40B4-BE49-F238E27FC236}">
                <a16:creationId xmlns:a16="http://schemas.microsoft.com/office/drawing/2014/main" id="{F1D1952F-1D72-AF00-5172-4068A467DE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96E16A3-5D1F-9DCB-9D87-9B8BEB6B6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69FA36-4BBF-994B-95BA-FE6A1C1CAB08}" type="slidenum">
              <a:rPr lang="en-GB" smtClean="0"/>
              <a:t>‹#›</a:t>
            </a:fld>
            <a:endParaRPr lang="en-GB"/>
          </a:p>
        </p:txBody>
      </p:sp>
    </p:spTree>
    <p:extLst>
      <p:ext uri="{BB962C8B-B14F-4D97-AF65-F5344CB8AC3E}">
        <p14:creationId xmlns:p14="http://schemas.microsoft.com/office/powerpoint/2010/main" val="171689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A21D5-0E73-1A40-A4A6-A3922424CB4E}" type="datetimeFigureOut">
              <a:rPr lang="en-US" smtClean="0"/>
              <a:t>3/18/26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CD9BD-02D5-5249-8CDE-64AD3A327A0B}" type="slidenum">
              <a:rPr lang="en-US" smtClean="0"/>
              <a:t>‹#›</a:t>
            </a:fld>
            <a:endParaRPr lang="en-US"/>
          </a:p>
        </p:txBody>
      </p:sp>
    </p:spTree>
    <p:extLst>
      <p:ext uri="{BB962C8B-B14F-4D97-AF65-F5344CB8AC3E}">
        <p14:creationId xmlns:p14="http://schemas.microsoft.com/office/powerpoint/2010/main" val="20361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briefing includes speaker notes to support the key messages on each slide. These notes provide additional context and suggested points you may wish to highlight when sharing this information with staff. A printer-friendly version containing all notes is also available for those who would prefer to read the information separately.</a:t>
            </a:r>
          </a:p>
          <a:p>
            <a:endParaRPr lang="en-GB" dirty="0"/>
          </a:p>
          <a:p>
            <a:endParaRPr lang="en-GB" dirty="0"/>
          </a:p>
        </p:txBody>
      </p:sp>
      <p:sp>
        <p:nvSpPr>
          <p:cNvPr id="4" name="Slide Number Placeholder 3"/>
          <p:cNvSpPr>
            <a:spLocks noGrp="1"/>
          </p:cNvSpPr>
          <p:nvPr>
            <p:ph type="sldNum" sz="quarter" idx="5"/>
          </p:nvPr>
        </p:nvSpPr>
        <p:spPr/>
        <p:txBody>
          <a:bodyPr/>
          <a:lstStyle/>
          <a:p>
            <a:fld id="{BC7CD9BD-02D5-5249-8CDE-64AD3A327A0B}" type="slidenum">
              <a:rPr lang="en-US" smtClean="0"/>
              <a:t>1</a:t>
            </a:fld>
            <a:endParaRPr lang="en-US"/>
          </a:p>
        </p:txBody>
      </p:sp>
    </p:spTree>
    <p:extLst>
      <p:ext uri="{BB962C8B-B14F-4D97-AF65-F5344CB8AC3E}">
        <p14:creationId xmlns:p14="http://schemas.microsoft.com/office/powerpoint/2010/main" val="216127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BF1-6359-74FC-AC1B-CF501784D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AA65C-ADFB-76BC-BC7A-94F9B3B59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68C5A-CF24-E165-72AE-239C2563BCD6}"/>
              </a:ext>
            </a:extLst>
          </p:cNvPr>
          <p:cNvSpPr>
            <a:spLocks noGrp="1"/>
          </p:cNvSpPr>
          <p:nvPr>
            <p:ph type="body" idx="1"/>
          </p:nvPr>
        </p:nvSpPr>
        <p:spPr/>
        <p:txBody>
          <a:bodyPr/>
          <a:lstStyle/>
          <a:p>
            <a:r>
              <a:rPr lang="en-US" b="1" dirty="0"/>
              <a:t>Helpful Resources </a:t>
            </a:r>
          </a:p>
          <a:p>
            <a:endParaRPr lang="en-US" dirty="0"/>
          </a:p>
          <a:p>
            <a:r>
              <a:rPr lang="en-GB" b="1" dirty="0"/>
              <a:t>Our Safety Centre (</a:t>
            </a:r>
            <a:r>
              <a:rPr lang="en-GB" b="1" dirty="0" err="1"/>
              <a:t>oursafetycentre.co.uk</a:t>
            </a:r>
            <a:r>
              <a:rPr lang="en-GB" b="1" dirty="0"/>
              <a:t>):</a:t>
            </a:r>
            <a:r>
              <a:rPr lang="en-GB" dirty="0"/>
              <a:t> This is a digital library of ‘safety cards’ that provide step-by-step instructions on how to use the safety, privacy, and reporting features of popular social media apps, games, and streaming platforms. It is designed to empower users to take control of their digital footprint and provide them with information on how to quickly block or report harmful content.</a:t>
            </a:r>
          </a:p>
          <a:p>
            <a:endParaRPr lang="en-US" dirty="0"/>
          </a:p>
          <a:p>
            <a:r>
              <a:rPr lang="en-GB" b="1" dirty="0"/>
              <a:t>Report Remove (Childline):</a:t>
            </a:r>
            <a:r>
              <a:rPr lang="en-GB" dirty="0"/>
              <a:t> This is a confidential service for young people under 18 in the UK to report and request the removal of sexual images or videos of themselves that have been shared online. </a:t>
            </a:r>
          </a:p>
          <a:p>
            <a:endParaRPr lang="en-US" dirty="0"/>
          </a:p>
          <a:p>
            <a:r>
              <a:rPr lang="en-GB" b="1" dirty="0"/>
              <a:t>Safer Schools (Web and Mobile App):</a:t>
            </a:r>
            <a:r>
              <a:rPr lang="en-GB" dirty="0"/>
              <a:t> This platform provides a one-stop-shop for digital safeguarding information tailored specifically to your school community, including staff, parents, and pupils.</a:t>
            </a:r>
          </a:p>
          <a:p>
            <a:endParaRPr lang="en-US" dirty="0"/>
          </a:p>
          <a:p>
            <a:r>
              <a:rPr lang="en-GB" b="1" dirty="0"/>
              <a:t>Safer Schools Digital Proficiency Course:</a:t>
            </a:r>
            <a:r>
              <a:rPr lang="en-GB" dirty="0"/>
              <a:t> This is a series of interactive, video-led educational modules designed to build digital resilience and literacy across the entire school community. The courses cover essential topics like AI, grooming, and online bullying, culminating in a proficiency test and a certificate to evidence that the user has understood how to navigate the online world safely.</a:t>
            </a:r>
          </a:p>
        </p:txBody>
      </p:sp>
      <p:sp>
        <p:nvSpPr>
          <p:cNvPr id="4" name="Slide Number Placeholder 3">
            <a:extLst>
              <a:ext uri="{FF2B5EF4-FFF2-40B4-BE49-F238E27FC236}">
                <a16:creationId xmlns:a16="http://schemas.microsoft.com/office/drawing/2014/main" id="{A78C3663-45A4-1E80-A1DD-B91F8AB007F2}"/>
              </a:ext>
            </a:extLst>
          </p:cNvPr>
          <p:cNvSpPr>
            <a:spLocks noGrp="1"/>
          </p:cNvSpPr>
          <p:nvPr>
            <p:ph type="sldNum" sz="quarter" idx="5"/>
          </p:nvPr>
        </p:nvSpPr>
        <p:spPr/>
        <p:txBody>
          <a:bodyPr/>
          <a:lstStyle/>
          <a:p>
            <a:fld id="{BC7CD9BD-02D5-5249-8CDE-64AD3A327A0B}" type="slidenum">
              <a:rPr lang="en-US" smtClean="0"/>
              <a:t>10</a:t>
            </a:fld>
            <a:endParaRPr lang="en-US"/>
          </a:p>
        </p:txBody>
      </p:sp>
    </p:spTree>
    <p:extLst>
      <p:ext uri="{BB962C8B-B14F-4D97-AF65-F5344CB8AC3E}">
        <p14:creationId xmlns:p14="http://schemas.microsoft.com/office/powerpoint/2010/main" val="116112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7CD9BD-02D5-5249-8CDE-64AD3A327A0B}" type="slidenum">
              <a:rPr lang="en-US" smtClean="0"/>
              <a:t>11</a:t>
            </a:fld>
            <a:endParaRPr lang="en-US"/>
          </a:p>
        </p:txBody>
      </p:sp>
    </p:spTree>
    <p:extLst>
      <p:ext uri="{BB962C8B-B14F-4D97-AF65-F5344CB8AC3E}">
        <p14:creationId xmlns:p14="http://schemas.microsoft.com/office/powerpoint/2010/main" val="395852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Issue</a:t>
            </a:r>
          </a:p>
          <a:p>
            <a:endParaRPr lang="en-GB" dirty="0"/>
          </a:p>
          <a:p>
            <a:pPr marL="0" indent="0">
              <a:buFont typeface="Arial" panose="020B0604020202020204" pitchFamily="34" charset="0"/>
              <a:buNone/>
            </a:pPr>
            <a:r>
              <a:rPr lang="en-GB" b="0" dirty="0"/>
              <a:t>Staff should be aware that incidents involving AI-generated sexual images of peers are being reported in schools internationally and are becoming more common due to the rapid growth of publicly accessible AI tools.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Images that young people have easy access to, such as photos shared on social media, messaging apps, or sometimes publicly available images linked to school activities. This means any student with an online presence or visible on school websites could potentially be targeted.</a:t>
            </a:r>
            <a:endParaRPr lang="en-GB" sz="1200" b="0" dirty="0">
              <a:solidFill>
                <a:schemeClr val="bg1"/>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bg1"/>
              </a:solidFill>
              <a:latin typeface="Aptos" panose="020B0004020202020204" pitchFamily="34" charset="0"/>
              <a:cs typeface="Arial" panose="020B0604020202020204" pitchFamily="34" charset="0"/>
            </a:endParaRPr>
          </a:p>
          <a:p>
            <a:endParaRPr lang="en-GB" sz="1200" b="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C7CD9BD-02D5-5249-8CDE-64AD3A327A0B}" type="slidenum">
              <a:rPr lang="en-US" smtClean="0"/>
              <a:t>2</a:t>
            </a:fld>
            <a:endParaRPr lang="en-US"/>
          </a:p>
        </p:txBody>
      </p:sp>
    </p:spTree>
    <p:extLst>
      <p:ext uri="{BB962C8B-B14F-4D97-AF65-F5344CB8AC3E}">
        <p14:creationId xmlns:p14="http://schemas.microsoft.com/office/powerpoint/2010/main" val="204406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6D33B-4BA7-AACE-4C30-CACF0AB1F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69EE3-AA8B-6FB0-44AE-A96F30DE9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547C2-8315-FEA0-A62D-3421702ACE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Why young people may create  AI-generated sexualised imagery</a:t>
            </a:r>
          </a:p>
          <a:p>
            <a:pPr algn="l"/>
            <a:endParaRPr lang="en-GB" sz="1200" b="0" dirty="0">
              <a:solidFill>
                <a:schemeClr val="bg1"/>
              </a:solidFill>
              <a:latin typeface="Aptos" panose="020B0004020202020204" pitchFamily="34" charset="0"/>
              <a:cs typeface="Arial" panose="020B0604020202020204" pitchFamily="34" charset="0"/>
            </a:endParaRPr>
          </a:p>
          <a:p>
            <a:pPr algn="l"/>
            <a:r>
              <a:rPr lang="en-GB" sz="1200" b="1" dirty="0">
                <a:solidFill>
                  <a:schemeClr val="bg1"/>
                </a:solidFill>
                <a:latin typeface="Aptos" panose="020B0004020202020204" pitchFamily="34" charset="0"/>
                <a:cs typeface="Arial" panose="020B0604020202020204" pitchFamily="34" charset="0"/>
              </a:rPr>
              <a:t>Algorithm Exposure</a:t>
            </a:r>
          </a:p>
          <a:p>
            <a:pPr algn="l"/>
            <a:r>
              <a:rPr lang="en-GB" sz="1200" b="0" dirty="0">
                <a:solidFill>
                  <a:schemeClr val="bg1">
                    <a:alpha val="70000"/>
                  </a:schemeClr>
                </a:solidFill>
                <a:latin typeface="Aptos" panose="020B0004020202020204" pitchFamily="34" charset="0"/>
                <a:cs typeface="Arial" panose="020B0604020202020204" pitchFamily="34" charset="0"/>
              </a:rPr>
              <a:t>Online spaces that objectify women and girls can normalise rating, exposing or humiliating female bodies. Repeated exposure can reduce empathy and increase harmful behaviour.</a:t>
            </a: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algn="l"/>
            <a:r>
              <a:rPr lang="en-GB" sz="1200" b="1" dirty="0">
                <a:solidFill>
                  <a:schemeClr val="bg1"/>
                </a:solidFill>
                <a:latin typeface="Aptos" panose="020B0004020202020204" pitchFamily="34" charset="0"/>
                <a:cs typeface="Arial" panose="020B0604020202020204" pitchFamily="34" charset="0"/>
              </a:rPr>
              <a:t>Curiosity</a:t>
            </a:r>
          </a:p>
          <a:p>
            <a:pPr algn="l"/>
            <a:r>
              <a:rPr lang="en-GB" sz="1200" b="0" dirty="0">
                <a:solidFill>
                  <a:schemeClr val="bg1">
                    <a:alpha val="70000"/>
                  </a:schemeClr>
                </a:solidFill>
                <a:latin typeface="Aptos" panose="020B0004020202020204" pitchFamily="34" charset="0"/>
                <a:cs typeface="Arial" panose="020B0604020202020204" pitchFamily="34" charset="0"/>
              </a:rPr>
              <a:t>Highly accessible and easy to use AI tools can lead to experimentation without fully understanding the consequences.</a:t>
            </a: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algn="l"/>
            <a:r>
              <a:rPr lang="en-GB" sz="1200" b="1" dirty="0">
                <a:solidFill>
                  <a:schemeClr val="bg1"/>
                </a:solidFill>
                <a:latin typeface="Aptos" panose="020B0004020202020204" pitchFamily="34" charset="0"/>
                <a:cs typeface="Arial" panose="020B0604020202020204" pitchFamily="34" charset="0"/>
              </a:rPr>
              <a:t>Retaliation</a:t>
            </a:r>
          </a:p>
          <a:p>
            <a:pPr algn="l"/>
            <a:r>
              <a:rPr lang="en-GB" sz="1200" b="0" dirty="0">
                <a:solidFill>
                  <a:schemeClr val="bg1">
                    <a:alpha val="70000"/>
                  </a:schemeClr>
                </a:solidFill>
                <a:latin typeface="Aptos" panose="020B0004020202020204" pitchFamily="34" charset="0"/>
                <a:cs typeface="Arial" panose="020B0604020202020204" pitchFamily="34" charset="0"/>
              </a:rPr>
              <a:t>A young person may try to ‘get back’ at someone, including an ex-partner, or respond to an image created of them.</a:t>
            </a: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algn="l"/>
            <a:r>
              <a:rPr lang="en-GB" sz="1200" b="1" dirty="0">
                <a:solidFill>
                  <a:schemeClr val="bg1"/>
                </a:solidFill>
                <a:latin typeface="Aptos" panose="020B0004020202020204" pitchFamily="34" charset="0"/>
                <a:cs typeface="Arial" panose="020B0604020202020204" pitchFamily="34" charset="0"/>
              </a:rPr>
              <a:t>Wanting to Fit In</a:t>
            </a:r>
          </a:p>
          <a:p>
            <a:pPr algn="l"/>
            <a:r>
              <a:rPr lang="en-GB" sz="1200" b="0" dirty="0">
                <a:solidFill>
                  <a:schemeClr val="bg1">
                    <a:alpha val="70000"/>
                  </a:schemeClr>
                </a:solidFill>
                <a:latin typeface="Aptos" panose="020B0004020202020204" pitchFamily="34" charset="0"/>
                <a:cs typeface="Arial" panose="020B0604020202020204" pitchFamily="34" charset="0"/>
              </a:rPr>
              <a:t>If peers appear to be receiving or sharing nude images, young people may feel pressure to partake to gain status or approval.</a:t>
            </a: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algn="l"/>
            <a:r>
              <a:rPr lang="en-GB" sz="1200" b="1" dirty="0">
                <a:solidFill>
                  <a:schemeClr val="bg1"/>
                </a:solidFill>
                <a:latin typeface="Aptos" panose="020B0004020202020204" pitchFamily="34" charset="0"/>
                <a:cs typeface="Arial" panose="020B0604020202020204" pitchFamily="34" charset="0"/>
              </a:rPr>
              <a:t>Bullying</a:t>
            </a:r>
          </a:p>
          <a:p>
            <a:pPr algn="l"/>
            <a:r>
              <a:rPr lang="en-GB" sz="1200" b="0" dirty="0">
                <a:solidFill>
                  <a:schemeClr val="bg1">
                    <a:alpha val="70000"/>
                  </a:schemeClr>
                </a:solidFill>
                <a:latin typeface="Aptos" panose="020B0004020202020204" pitchFamily="34" charset="0"/>
                <a:cs typeface="Arial" panose="020B0604020202020204" pitchFamily="34" charset="0"/>
              </a:rPr>
              <a:t>Images may be created to shame, humiliate or damage someone’s reputation - including within same sex friendship groups.</a:t>
            </a: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algn="l"/>
            <a:r>
              <a:rPr lang="en-GB" sz="1200" b="1" dirty="0">
                <a:solidFill>
                  <a:schemeClr val="bg1"/>
                </a:solidFill>
                <a:latin typeface="Aptos" panose="020B0004020202020204" pitchFamily="34" charset="0"/>
                <a:cs typeface="Arial" panose="020B0604020202020204" pitchFamily="34" charset="0"/>
              </a:rPr>
              <a:t>“Just a Joke”</a:t>
            </a:r>
          </a:p>
          <a:p>
            <a:pPr algn="l"/>
            <a:r>
              <a:rPr lang="en-GB" sz="1200" b="0" dirty="0">
                <a:solidFill>
                  <a:schemeClr val="bg1">
                    <a:alpha val="70000"/>
                  </a:schemeClr>
                </a:solidFill>
                <a:latin typeface="Aptos" panose="020B0004020202020204" pitchFamily="34" charset="0"/>
                <a:cs typeface="Arial" panose="020B0604020202020204" pitchFamily="34" charset="0"/>
              </a:rPr>
              <a:t>Some may describe it as a joke or prank without understanding the legal or emotional harm it can cause.</a:t>
            </a: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algn="l"/>
            <a:endParaRPr lang="en-GB" sz="1200" b="0" dirty="0">
              <a:latin typeface="Aptos" panose="020B0004020202020204" pitchFamily="34" charset="0"/>
            </a:endParaRPr>
          </a:p>
        </p:txBody>
      </p:sp>
      <p:sp>
        <p:nvSpPr>
          <p:cNvPr id="4" name="Slide Number Placeholder 3">
            <a:extLst>
              <a:ext uri="{FF2B5EF4-FFF2-40B4-BE49-F238E27FC236}">
                <a16:creationId xmlns:a16="http://schemas.microsoft.com/office/drawing/2014/main" id="{BCBE0007-D7A7-899C-22CC-F2A3F91FDF94}"/>
              </a:ext>
            </a:extLst>
          </p:cNvPr>
          <p:cNvSpPr>
            <a:spLocks noGrp="1"/>
          </p:cNvSpPr>
          <p:nvPr>
            <p:ph type="sldNum" sz="quarter" idx="5"/>
          </p:nvPr>
        </p:nvSpPr>
        <p:spPr/>
        <p:txBody>
          <a:bodyPr/>
          <a:lstStyle/>
          <a:p>
            <a:fld id="{BC7CD9BD-02D5-5249-8CDE-64AD3A327A0B}" type="slidenum">
              <a:rPr lang="en-US" smtClean="0"/>
              <a:t>3</a:t>
            </a:fld>
            <a:endParaRPr lang="en-US"/>
          </a:p>
        </p:txBody>
      </p:sp>
    </p:spTree>
    <p:extLst>
      <p:ext uri="{BB962C8B-B14F-4D97-AF65-F5344CB8AC3E}">
        <p14:creationId xmlns:p14="http://schemas.microsoft.com/office/powerpoint/2010/main" val="276764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ptos" panose="020B0004020202020204" pitchFamily="34" charset="0"/>
                <a:cs typeface="Arial" panose="020B0604020202020204" pitchFamily="34" charset="0"/>
              </a:rPr>
              <a:t>The Legal Reality</a:t>
            </a:r>
            <a:r>
              <a:rPr lang="en-US" sz="1200" b="0" dirty="0">
                <a:solidFill>
                  <a:schemeClr val="bg1"/>
                </a:solidFill>
                <a:latin typeface="Aptos" panose="020B00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Aptos" panose="020B0004020202020204" pitchFamily="34" charset="0"/>
              <a:cs typeface="Arial" panose="020B0604020202020204" pitchFamily="34" charset="0"/>
            </a:endParaRPr>
          </a:p>
          <a:p>
            <a:r>
              <a:rPr lang="en-GB" dirty="0"/>
              <a:t>Some pupils may not understand that creating AI-generated sexual images of peers can be a </a:t>
            </a:r>
            <a:r>
              <a:rPr lang="en-GB" b="0" dirty="0"/>
              <a:t>criminal offence.</a:t>
            </a:r>
          </a:p>
          <a:p>
            <a:endParaRPr lang="en-GB" b="0" dirty="0"/>
          </a:p>
          <a:p>
            <a:r>
              <a:rPr lang="en-GB" dirty="0"/>
              <a:t>The law treats these images the same as other </a:t>
            </a:r>
            <a:r>
              <a:rPr lang="en-GB" b="0" dirty="0"/>
              <a:t>sexually explicit images of a child</a:t>
            </a:r>
            <a:r>
              <a:rPr lang="en-GB" dirty="0"/>
              <a:t>, even if they are artificially created.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that adults </a:t>
            </a:r>
            <a:r>
              <a:rPr lang="en-GB" b="0" dirty="0"/>
              <a:t>address this early and clearly </a:t>
            </a:r>
            <a:r>
              <a:rPr lang="en-GB" dirty="0"/>
              <a:t>with pupils </a:t>
            </a:r>
            <a:r>
              <a:rPr lang="en-GB" b="0" dirty="0"/>
              <a:t>before this behaviour occurs.</a:t>
            </a:r>
          </a:p>
        </p:txBody>
      </p:sp>
      <p:sp>
        <p:nvSpPr>
          <p:cNvPr id="4" name="Slide Number Placeholder 3"/>
          <p:cNvSpPr>
            <a:spLocks noGrp="1"/>
          </p:cNvSpPr>
          <p:nvPr>
            <p:ph type="sldNum" sz="quarter" idx="5"/>
          </p:nvPr>
        </p:nvSpPr>
        <p:spPr/>
        <p:txBody>
          <a:bodyPr/>
          <a:lstStyle/>
          <a:p>
            <a:fld id="{BC7CD9BD-02D5-5249-8CDE-64AD3A327A0B}" type="slidenum">
              <a:rPr lang="en-US" smtClean="0"/>
              <a:t>4</a:t>
            </a:fld>
            <a:endParaRPr lang="en-US"/>
          </a:p>
        </p:txBody>
      </p:sp>
    </p:spTree>
    <p:extLst>
      <p:ext uri="{BB962C8B-B14F-4D97-AF65-F5344CB8AC3E}">
        <p14:creationId xmlns:p14="http://schemas.microsoft.com/office/powerpoint/2010/main" val="412532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What the law means by…</a:t>
            </a:r>
            <a:endParaRPr lang="en-GB" sz="1200" b="1" dirty="0">
              <a:solidFill>
                <a:schemeClr val="bg1"/>
              </a:solidFill>
              <a:latin typeface="Aptos" panose="020B0004020202020204" pitchFamily="34" charset="0"/>
            </a:endParaRPr>
          </a:p>
          <a:p>
            <a:pPr>
              <a:spcAft>
                <a:spcPts val="600"/>
              </a:spcAft>
            </a:pPr>
            <a:endParaRPr lang="en-GB" sz="1200" b="0" dirty="0">
              <a:solidFill>
                <a:schemeClr val="bg1"/>
              </a:solidFill>
              <a:latin typeface="Aptos" panose="020B0004020202020204" pitchFamily="34" charset="0"/>
              <a:cs typeface="Arial" panose="020B0604020202020204" pitchFamily="34" charset="0"/>
            </a:endParaRPr>
          </a:p>
          <a:p>
            <a:pPr>
              <a:spcAft>
                <a:spcPts val="600"/>
              </a:spcAft>
            </a:pPr>
            <a:r>
              <a:rPr lang="en-GB" sz="1200" b="1" dirty="0">
                <a:solidFill>
                  <a:schemeClr val="bg1"/>
                </a:solidFill>
                <a:latin typeface="Aptos" panose="020B0004020202020204" pitchFamily="34" charset="0"/>
                <a:cs typeface="Arial" panose="020B0604020202020204" pitchFamily="34" charset="0"/>
              </a:rPr>
              <a:t>Making an indecent image can include:</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Taking a nude or semi-nude /sexual photo of a child</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Using an app to remove clothing from an image</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Editing or altering a photo to make it sexual</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Creating an AI generated nude image of a child</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Screenshotting an indecent image of a child</a:t>
            </a:r>
          </a:p>
          <a:p>
            <a:endParaRPr lang="en-US" sz="1200" b="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Distributing and image</a:t>
            </a:r>
            <a:r>
              <a:rPr lang="en-US" sz="1200" b="1" dirty="0">
                <a:solidFill>
                  <a:schemeClr val="tx1"/>
                </a:solidFill>
                <a:latin typeface="Aptos" panose="020B0004020202020204" pitchFamily="34" charset="0"/>
                <a:cs typeface="+mn-cs"/>
              </a:rPr>
              <a:t> </a:t>
            </a:r>
            <a:r>
              <a:rPr lang="en-GB" sz="1200" b="1" dirty="0">
                <a:solidFill>
                  <a:schemeClr val="bg1"/>
                </a:solidFill>
                <a:latin typeface="Aptos" panose="020B0004020202020204" pitchFamily="34" charset="0"/>
                <a:cs typeface="Arial" panose="020B0604020202020204" pitchFamily="34" charset="0"/>
              </a:rPr>
              <a:t>can include:</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Sending it via social media or gaming platforms</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Posting it online</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Forwarding an image that has been sent </a:t>
            </a:r>
            <a:br>
              <a:rPr lang="en-GB" sz="1200" b="0" dirty="0">
                <a:solidFill>
                  <a:schemeClr val="bg1"/>
                </a:solidFill>
                <a:latin typeface="Aptos" panose="020B0004020202020204" pitchFamily="34" charset="0"/>
                <a:cs typeface="Arial" panose="020B0604020202020204" pitchFamily="34" charset="0"/>
              </a:rPr>
            </a:br>
            <a:r>
              <a:rPr lang="en-GB" sz="1200" b="0" dirty="0">
                <a:solidFill>
                  <a:schemeClr val="bg1"/>
                </a:solidFill>
                <a:latin typeface="Aptos" panose="020B0004020202020204" pitchFamily="34" charset="0"/>
                <a:cs typeface="Arial" panose="020B0604020202020204" pitchFamily="34" charset="0"/>
              </a:rPr>
              <a:t>to you</a:t>
            </a:r>
          </a:p>
          <a:p>
            <a:pPr>
              <a:spcAft>
                <a:spcPts val="600"/>
              </a:spcAft>
            </a:pPr>
            <a:endParaRPr lang="en-GB" sz="1200" b="0" dirty="0">
              <a:solidFill>
                <a:schemeClr val="bg1"/>
              </a:solidFill>
              <a:latin typeface="Aptos" panose="020B0004020202020204" pitchFamily="34" charset="0"/>
              <a:cs typeface="Arial" panose="020B0604020202020204" pitchFamily="34" charset="0"/>
            </a:endParaRPr>
          </a:p>
          <a:p>
            <a:pPr>
              <a:spcAft>
                <a:spcPts val="600"/>
              </a:spcAft>
            </a:pPr>
            <a:r>
              <a:rPr lang="en-GB" sz="1200" b="1" dirty="0">
                <a:solidFill>
                  <a:schemeClr val="bg1"/>
                </a:solidFill>
                <a:latin typeface="Aptos" panose="020B0004020202020204" pitchFamily="34" charset="0"/>
                <a:cs typeface="Arial" panose="020B0604020202020204" pitchFamily="34" charset="0"/>
              </a:rPr>
              <a:t>Possessing an image can include:</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Saving it to your camera roll</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Keeping it in a messaging app (like WhatsApp or Snapchat) where you can still access it</a:t>
            </a:r>
          </a:p>
          <a:p>
            <a:pPr marL="285750" indent="-285750">
              <a:spcAft>
                <a:spcPts val="600"/>
              </a:spcAft>
              <a:buFont typeface="Arial" panose="020B0604020202020204" pitchFamily="34" charset="0"/>
              <a:buChar char="•"/>
            </a:pPr>
            <a:r>
              <a:rPr lang="en-GB" sz="1200" b="0" dirty="0">
                <a:solidFill>
                  <a:schemeClr val="bg1"/>
                </a:solidFill>
                <a:latin typeface="Aptos" panose="020B0004020202020204" pitchFamily="34" charset="0"/>
                <a:cs typeface="Arial" panose="020B0604020202020204" pitchFamily="34" charset="0"/>
              </a:rPr>
              <a:t>Storing it in cloud storage</a:t>
            </a:r>
          </a:p>
          <a:p>
            <a:endParaRPr lang="en-US" sz="1200" b="0" dirty="0">
              <a:latin typeface="Aptos" panose="020B0004020202020204" pitchFamily="34" charset="0"/>
            </a:endParaRPr>
          </a:p>
          <a:p>
            <a:endParaRPr lang="en-GB" sz="1200" b="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C7CD9BD-02D5-5249-8CDE-64AD3A327A0B}" type="slidenum">
              <a:rPr lang="en-US" smtClean="0"/>
              <a:t>5</a:t>
            </a:fld>
            <a:endParaRPr lang="en-US"/>
          </a:p>
        </p:txBody>
      </p:sp>
    </p:spTree>
    <p:extLst>
      <p:ext uri="{BB962C8B-B14F-4D97-AF65-F5344CB8AC3E}">
        <p14:creationId xmlns:p14="http://schemas.microsoft.com/office/powerpoint/2010/main" val="320129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20DF3-7281-4979-B06F-085B034BF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3E84C-F5FC-E885-2445-03DD0B24B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7DCE7-B013-2F20-E08F-D7BEED6239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ptos" panose="020B0004020202020204" pitchFamily="34" charset="0"/>
                <a:cs typeface="Arial" panose="020B0604020202020204" pitchFamily="34" charset="0"/>
              </a:rPr>
              <a:t>Further Offences</a:t>
            </a:r>
            <a:endParaRPr lang="en-GB" sz="1200" dirty="0">
              <a:solidFill>
                <a:schemeClr val="bg1"/>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alpha val="70000"/>
                </a:schemeClr>
              </a:solidFill>
              <a:latin typeface="Aptos" panose="020B0004020202020204" pitchFamily="34" charset="0"/>
              <a:cs typeface="Arial" panose="020B0604020202020204" pitchFamily="34" charset="0"/>
            </a:endParaRPr>
          </a:p>
          <a:p>
            <a:r>
              <a:rPr lang="en-GB" dirty="0"/>
              <a:t>Pupils should be aware that </a:t>
            </a:r>
            <a:r>
              <a:rPr lang="en-GB" b="0" dirty="0"/>
              <a:t>not only creating or sharing these images can be illegal, but advising, encouraging, or showing someone else how to create them </a:t>
            </a:r>
            <a:r>
              <a:rPr lang="en-GB" dirty="0"/>
              <a:t>may also be considered assisting an offence.</a:t>
            </a:r>
          </a:p>
          <a:p>
            <a:endParaRPr lang="en-GB" dirty="0"/>
          </a:p>
          <a:p>
            <a:r>
              <a:rPr lang="en-GB" dirty="0"/>
              <a:t>This could include </a:t>
            </a:r>
            <a:r>
              <a:rPr lang="en-GB" b="0" dirty="0"/>
              <a:t>sharing links to tools, giving instructions, or helping someone edit an image.</a:t>
            </a:r>
          </a:p>
          <a:p>
            <a:endParaRPr lang="en-GB" b="0" dirty="0"/>
          </a:p>
          <a:p>
            <a:r>
              <a:rPr lang="en-GB" dirty="0"/>
              <a:t>Some young people may believe they are not responsible if they </a:t>
            </a:r>
            <a:r>
              <a:rPr lang="en-GB" b="0" dirty="0"/>
              <a:t>didn’t create the image themselves</a:t>
            </a:r>
            <a:r>
              <a:rPr lang="en-GB" dirty="0"/>
              <a:t>, but encouraging the behaviour can still have </a:t>
            </a:r>
            <a:r>
              <a:rPr lang="en-GB" b="0" dirty="0"/>
              <a:t>serious legal consequences.</a:t>
            </a:r>
            <a:endParaRPr lang="en-GB" dirty="0"/>
          </a:p>
          <a:p>
            <a:endParaRPr lang="en-GB" sz="1200" dirty="0">
              <a:latin typeface="Aptos" panose="020B0004020202020204" pitchFamily="34" charset="0"/>
            </a:endParaRPr>
          </a:p>
          <a:p>
            <a:endParaRPr lang="en-GB" sz="12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818C9BFB-E266-94AA-E8DC-5D6AFDB2E9B5}"/>
              </a:ext>
            </a:extLst>
          </p:cNvPr>
          <p:cNvSpPr>
            <a:spLocks noGrp="1"/>
          </p:cNvSpPr>
          <p:nvPr>
            <p:ph type="sldNum" sz="quarter" idx="5"/>
          </p:nvPr>
        </p:nvSpPr>
        <p:spPr/>
        <p:txBody>
          <a:bodyPr/>
          <a:lstStyle/>
          <a:p>
            <a:fld id="{BC7CD9BD-02D5-5249-8CDE-64AD3A327A0B}" type="slidenum">
              <a:rPr lang="en-US" smtClean="0"/>
              <a:t>6</a:t>
            </a:fld>
            <a:endParaRPr lang="en-US"/>
          </a:p>
        </p:txBody>
      </p:sp>
    </p:spTree>
    <p:extLst>
      <p:ext uri="{BB962C8B-B14F-4D97-AF65-F5344CB8AC3E}">
        <p14:creationId xmlns:p14="http://schemas.microsoft.com/office/powerpoint/2010/main" val="121971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bg1"/>
                </a:solidFill>
                <a:latin typeface="Aptos" panose="020B0004020202020204" pitchFamily="34" charset="0"/>
                <a:cs typeface="Arial" panose="020B0604020202020204" pitchFamily="34" charset="0"/>
              </a:rPr>
              <a:t>Advice for Young People</a:t>
            </a:r>
            <a:endParaRPr lang="en-GB" sz="1200" dirty="0">
              <a:latin typeface="Aptos" panose="020B0004020202020204" pitchFamily="34" charset="0"/>
            </a:endParaRPr>
          </a:p>
          <a:p>
            <a:pPr algn="l"/>
            <a:endParaRPr lang="en-US" sz="1200" dirty="0">
              <a:latin typeface="Aptos" panose="020B0004020202020204" pitchFamily="34" charset="0"/>
            </a:endParaRPr>
          </a:p>
          <a:p>
            <a:pPr algn="l">
              <a:lnSpc>
                <a:spcPct val="80000"/>
              </a:lnSpc>
            </a:pPr>
            <a:r>
              <a:rPr lang="en-GB" sz="1200" b="1" dirty="0">
                <a:solidFill>
                  <a:schemeClr val="bg1"/>
                </a:solidFill>
                <a:latin typeface="Aptos" panose="020B0004020202020204" pitchFamily="34" charset="0"/>
                <a:cs typeface="Arial" panose="020B0604020202020204" pitchFamily="34" charset="0"/>
              </a:rPr>
              <a:t>Tell a trusted adult immediately</a:t>
            </a:r>
            <a:endParaRPr lang="en-GB" sz="1200" b="1" dirty="0">
              <a:solidFill>
                <a:schemeClr val="bg1">
                  <a:alpha val="70000"/>
                </a:schemeClr>
              </a:solidFill>
              <a:latin typeface="Aptos" panose="020B0004020202020204" pitchFamily="34" charset="0"/>
              <a:cs typeface="Arial" panose="020B0604020202020204" pitchFamily="34" charset="0"/>
            </a:endParaRPr>
          </a:p>
          <a:p>
            <a:pPr algn="l"/>
            <a:r>
              <a:rPr lang="en-GB" sz="1200" b="0" dirty="0">
                <a:solidFill>
                  <a:schemeClr val="bg1">
                    <a:alpha val="70000"/>
                  </a:schemeClr>
                </a:solidFill>
                <a:latin typeface="Aptos" panose="020B0004020202020204" pitchFamily="34" charset="0"/>
                <a:cs typeface="Arial" panose="020B0604020202020204" pitchFamily="34" charset="0"/>
              </a:rPr>
              <a:t>Encourage young people to report it straight away to a parent/carer, Safeguarding Lead or another trusted adult. Acting quickly helps limit the spread and shows they are not participating in the harm.</a:t>
            </a: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Never screenshot, save or forward the image</a:t>
            </a:r>
            <a:endParaRPr lang="en-GB" sz="1200" b="0" dirty="0">
              <a:solidFill>
                <a:schemeClr val="bg1">
                  <a:alpha val="70000"/>
                </a:schemeClr>
              </a:solidFill>
              <a:latin typeface="Aptos" panose="020B0004020202020204" pitchFamily="34" charset="0"/>
              <a:cs typeface="Arial" panose="020B0604020202020204" pitchFamily="34" charset="0"/>
            </a:endParaRPr>
          </a:p>
          <a:p>
            <a:pPr algn="l"/>
            <a:r>
              <a:rPr lang="en-GB" sz="1200" b="0" dirty="0">
                <a:solidFill>
                  <a:schemeClr val="bg1">
                    <a:alpha val="70000"/>
                  </a:schemeClr>
                </a:solidFill>
                <a:latin typeface="Aptos" panose="020B0004020202020204" pitchFamily="34" charset="0"/>
                <a:cs typeface="Arial" panose="020B0604020202020204" pitchFamily="34" charset="0"/>
              </a:rPr>
              <a:t>Young people should never recreate or share the image (even to show an adult). Creating or sharing sexual images of someone under 18 may be viewed as making or distributing indecent images. The safest action is always to tell a trusted adult first.</a:t>
            </a:r>
          </a:p>
          <a:p>
            <a:pPr algn="l"/>
            <a:endParaRPr lang="en-GB" sz="1200" b="0" dirty="0">
              <a:solidFill>
                <a:schemeClr val="bg1">
                  <a:alpha val="70000"/>
                </a:schemeClr>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Make them aware of </a:t>
            </a:r>
            <a:r>
              <a:rPr lang="en-GB" sz="1200" b="1" dirty="0" err="1">
                <a:solidFill>
                  <a:schemeClr val="bg1"/>
                </a:solidFill>
                <a:latin typeface="Aptos" panose="020B0004020202020204" pitchFamily="34" charset="0"/>
                <a:cs typeface="Arial" panose="020B0604020202020204" pitchFamily="34" charset="0"/>
              </a:rPr>
              <a:t>ReportRemove</a:t>
            </a:r>
            <a:endParaRPr lang="en-GB" sz="1200" b="0" dirty="0">
              <a:solidFill>
                <a:schemeClr val="bg1">
                  <a:alpha val="70000"/>
                </a:schemeClr>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alpha val="70000"/>
                  </a:schemeClr>
                </a:solidFill>
                <a:latin typeface="Aptos" panose="020B0004020202020204" pitchFamily="34" charset="0"/>
                <a:cs typeface="Arial" panose="020B0604020202020204" pitchFamily="34" charset="0"/>
              </a:rPr>
              <a:t>While you should encourage speaking to a trusted adult first, some may not feel able to. Make young people aware of Childline’s Report Remove service, which helps under 18s confidentially report sexual images of themselves. It is free and designed specifically to support young people. </a:t>
            </a:r>
          </a:p>
          <a:p>
            <a:pPr algn="l"/>
            <a:endParaRPr lang="en-US"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Delete the image</a:t>
            </a:r>
            <a:endParaRPr lang="en-US"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alpha val="70000"/>
                  </a:schemeClr>
                </a:solidFill>
                <a:latin typeface="Aptos" panose="020B0004020202020204" pitchFamily="34" charset="0"/>
                <a:cs typeface="Arial" panose="020B0604020202020204" pitchFamily="34" charset="0"/>
              </a:rPr>
              <a:t>Young people should not handle the situation alone. Once reported, a Safeguarding Lead, parent/carer or police will advise on next steps. In most cases, removing the image from their device protects them from being seen as in possession of an indecent image and reduces the risk of it being accidentally shared or causing any further harm.</a:t>
            </a:r>
          </a:p>
          <a:p>
            <a:pPr algn="l"/>
            <a:endParaRPr lang="en-US" sz="1200" dirty="0">
              <a:latin typeface="Aptos" panose="020B0004020202020204" pitchFamily="34" charset="0"/>
            </a:endParaRPr>
          </a:p>
          <a:p>
            <a:endParaRPr lang="en-GB" sz="1200" dirty="0">
              <a:latin typeface="Aptos" panose="020B0004020202020204" pitchFamily="34" charset="0"/>
            </a:endParaRPr>
          </a:p>
          <a:p>
            <a:endParaRPr lang="en-GB"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C7CD9BD-02D5-5249-8CDE-64AD3A327A0B}" type="slidenum">
              <a:rPr lang="en-US" smtClean="0"/>
              <a:t>7</a:t>
            </a:fld>
            <a:endParaRPr lang="en-US"/>
          </a:p>
        </p:txBody>
      </p:sp>
    </p:spTree>
    <p:extLst>
      <p:ext uri="{BB962C8B-B14F-4D97-AF65-F5344CB8AC3E}">
        <p14:creationId xmlns:p14="http://schemas.microsoft.com/office/powerpoint/2010/main" val="226367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AF64B-0F2F-93F5-5FB8-FE0C59ED1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48BBE-5FFB-C4A1-5300-8F7BB666E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8DA46-6B57-364B-EE25-8E83BAA723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ptos" panose="020B0004020202020204" pitchFamily="34" charset="0"/>
                <a:cs typeface="Arial" panose="020B0604020202020204" pitchFamily="34" charset="0"/>
              </a:rPr>
              <a:t>The Umbrella of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ptos" panose="020B0004020202020204" pitchFamily="34" charset="0"/>
                <a:cs typeface="Arial" panose="020B0604020202020204" pitchFamily="34" charset="0"/>
              </a:rPr>
              <a:t>The best way to safeguard our children and young people is to educate and empower them and the entire school community.</a:t>
            </a:r>
          </a:p>
          <a:p>
            <a:pPr algn="l"/>
            <a:endParaRPr lang="en-GB" sz="1200" b="1" dirty="0">
              <a:latin typeface="Aptos" panose="020B0004020202020204" pitchFamily="34" charset="0"/>
              <a:cs typeface="Arial" panose="020B0604020202020204" pitchFamily="34" charset="0"/>
            </a:endParaRPr>
          </a:p>
          <a:p>
            <a:pPr algn="l"/>
            <a:r>
              <a:rPr lang="en-GB" sz="1200" b="1" dirty="0">
                <a:latin typeface="Aptos" panose="020B0004020202020204" pitchFamily="34" charset="0"/>
                <a:cs typeface="Arial" panose="020B0604020202020204" pitchFamily="34" charset="0"/>
              </a:rPr>
              <a:t>Explain what a bystander is and what choices someone has when they witness harmful behaviour</a:t>
            </a:r>
            <a:endParaRPr lang="en-GB" sz="1200" b="1" dirty="0">
              <a:solidFill>
                <a:schemeClr val="bg1">
                  <a:alpha val="70000"/>
                </a:schemeClr>
              </a:solidFill>
              <a:latin typeface="Aptos" panose="020B0004020202020204" pitchFamily="34" charset="0"/>
              <a:cs typeface="Arial" panose="020B0604020202020204" pitchFamily="34" charset="0"/>
            </a:endParaRPr>
          </a:p>
          <a:p>
            <a:pPr algn="l"/>
            <a:r>
              <a:rPr lang="en-GB" sz="1200" b="0" dirty="0">
                <a:solidFill>
                  <a:schemeClr val="bg1">
                    <a:alpha val="70000"/>
                  </a:schemeClr>
                </a:solidFill>
                <a:latin typeface="Aptos" panose="020B0004020202020204" pitchFamily="34" charset="0"/>
                <a:cs typeface="Arial" panose="020B0604020202020204" pitchFamily="34" charset="0"/>
              </a:rPr>
              <a:t>Reinforce that children are not responsible for stopping harm to themselves, but that speaking up to a trusted </a:t>
            </a:r>
          </a:p>
          <a:p>
            <a:pPr algn="l"/>
            <a:r>
              <a:rPr lang="en-GB" sz="1200" b="0" dirty="0">
                <a:solidFill>
                  <a:schemeClr val="bg1">
                    <a:alpha val="70000"/>
                  </a:schemeClr>
                </a:solidFill>
                <a:latin typeface="Aptos" panose="020B0004020202020204" pitchFamily="34" charset="0"/>
                <a:cs typeface="Arial" panose="020B0604020202020204" pitchFamily="34" charset="0"/>
              </a:rPr>
              <a:t>adult can help keep everyone safer</a:t>
            </a:r>
            <a:r>
              <a:rPr lang="en-GB" sz="1200" b="0" dirty="0">
                <a:latin typeface="Aptos" panose="020B0004020202020204" pitchFamily="34" charset="0"/>
                <a:cs typeface="Arial" panose="020B0604020202020204" pitchFamily="34" charset="0"/>
              </a:rPr>
              <a:t>.</a:t>
            </a:r>
          </a:p>
          <a:p>
            <a:pPr algn="l"/>
            <a:endParaRPr lang="en-GB"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ptos" panose="020B0004020202020204" pitchFamily="34" charset="0"/>
                <a:cs typeface="Arial" panose="020B0604020202020204" pitchFamily="34" charset="0"/>
              </a:rPr>
              <a:t>Educate to prevent incidents from taking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alpha val="70000"/>
                  </a:schemeClr>
                </a:solidFill>
                <a:latin typeface="Aptos" panose="020B0004020202020204" pitchFamily="34" charset="0"/>
                <a:cs typeface="Arial" panose="020B0604020202020204" pitchFamily="34" charset="0"/>
              </a:rPr>
              <a:t>Integrate the topic into your curriculum before incidents occur, rather than only as a way of responding to harm.</a:t>
            </a:r>
          </a:p>
          <a:p>
            <a:endParaRPr lang="en-GB"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ptos" panose="020B0004020202020204" pitchFamily="34" charset="0"/>
                <a:cs typeface="Arial" panose="020B0604020202020204" pitchFamily="34" charset="0"/>
              </a:rPr>
              <a:t>Address the myth that AI-generated imagery is less serious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alpha val="70000"/>
                  </a:schemeClr>
                </a:solidFill>
                <a:latin typeface="Aptos" panose="020B0004020202020204" pitchFamily="34" charset="0"/>
                <a:cs typeface="Arial" panose="020B0604020202020204" pitchFamily="34" charset="0"/>
              </a:rPr>
              <a:t>Make it clear that AI generated sexual images can cause the same distress as a ‘real’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alpha val="70000"/>
                </a:schemeClr>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alpha val="70000"/>
                  </a:schemeClr>
                </a:solidFill>
                <a:latin typeface="Aptos" panose="020B0004020202020204" pitchFamily="34" charset="0"/>
                <a:cs typeface="Arial" panose="020B0604020202020204" pitchFamily="34" charset="0"/>
              </a:rPr>
              <a:t>Clarify the legal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pupils understand that creating, sharing, or encouraging the creation of AI-generated sexual images of someone under 18 is a criminal offence.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alpha val="70000"/>
                </a:schemeClr>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alpha val="70000"/>
                  </a:schemeClr>
                </a:solidFill>
                <a:latin typeface="Aptos" panose="020B0004020202020204" pitchFamily="34" charset="0"/>
                <a:cs typeface="Arial" panose="020B0604020202020204" pitchFamily="34" charset="0"/>
              </a:rPr>
              <a:t>Promote Childline’s Report Remove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alpha val="70000"/>
                  </a:schemeClr>
                </a:solidFill>
                <a:latin typeface="Aptos" panose="020B0004020202020204" pitchFamily="34" charset="0"/>
                <a:cs typeface="Arial" panose="020B0604020202020204" pitchFamily="34" charset="0"/>
              </a:rPr>
              <a:t>Ensure that Childline’s Report Remove tool is visible and understood within your school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alpha val="70000"/>
                </a:schemeClr>
              </a:solidFill>
              <a:latin typeface="Aptos" panose="020B0004020202020204" pitchFamily="34" charset="0"/>
              <a:cs typeface="Arial" panose="020B0604020202020204" pitchFamily="34" charset="0"/>
            </a:endParaRPr>
          </a:p>
          <a:p>
            <a:endParaRPr lang="en-GB" sz="12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B0797CC0-AC08-36CB-3564-2BFDD6A6869E}"/>
              </a:ext>
            </a:extLst>
          </p:cNvPr>
          <p:cNvSpPr>
            <a:spLocks noGrp="1"/>
          </p:cNvSpPr>
          <p:nvPr>
            <p:ph type="sldNum" sz="quarter" idx="5"/>
          </p:nvPr>
        </p:nvSpPr>
        <p:spPr/>
        <p:txBody>
          <a:bodyPr/>
          <a:lstStyle/>
          <a:p>
            <a:fld id="{BC7CD9BD-02D5-5249-8CDE-64AD3A327A0B}" type="slidenum">
              <a:rPr lang="en-US" smtClean="0"/>
              <a:t>8</a:t>
            </a:fld>
            <a:endParaRPr lang="en-US"/>
          </a:p>
        </p:txBody>
      </p:sp>
    </p:spTree>
    <p:extLst>
      <p:ext uri="{BB962C8B-B14F-4D97-AF65-F5344CB8AC3E}">
        <p14:creationId xmlns:p14="http://schemas.microsoft.com/office/powerpoint/2010/main" val="110275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ptos" panose="020B0004020202020204" pitchFamily="34" charset="0"/>
                <a:cs typeface="Arial" panose="020B0604020202020204" pitchFamily="34" charset="0"/>
              </a:rPr>
              <a:t>How can you prepare?</a:t>
            </a:r>
            <a:endParaRPr lang="en-GB" sz="1200" b="1" dirty="0">
              <a:solidFill>
                <a:schemeClr val="bg1"/>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Prepare policies</a:t>
            </a:r>
            <a:endParaRPr lang="en-GB" sz="1200" b="1" dirty="0">
              <a:solidFill>
                <a:schemeClr val="bg1">
                  <a:alpha val="80000"/>
                </a:schemeClr>
              </a:solidFill>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alpha val="80000"/>
                  </a:schemeClr>
                </a:solidFill>
                <a:latin typeface="Aptos" panose="020B0004020202020204" pitchFamily="34" charset="0"/>
                <a:cs typeface="Arial" panose="020B0604020202020204" pitchFamily="34" charset="0"/>
              </a:rPr>
              <a:t>Ensure your safeguarding, behaviour, anti-bullying and online safety policies explicitly reference AI-generated sexual images, </a:t>
            </a:r>
            <a:r>
              <a:rPr lang="en-GB" sz="1200" b="0" dirty="0" err="1">
                <a:solidFill>
                  <a:schemeClr val="bg1">
                    <a:alpha val="80000"/>
                  </a:schemeClr>
                </a:solidFill>
                <a:latin typeface="Aptos" panose="020B0004020202020204" pitchFamily="34" charset="0"/>
                <a:cs typeface="Arial" panose="020B0604020202020204" pitchFamily="34" charset="0"/>
              </a:rPr>
              <a:t>nudification</a:t>
            </a:r>
            <a:r>
              <a:rPr lang="en-GB" sz="1200" b="0" dirty="0">
                <a:solidFill>
                  <a:schemeClr val="bg1">
                    <a:alpha val="80000"/>
                  </a:schemeClr>
                </a:solidFill>
                <a:latin typeface="Aptos" panose="020B0004020202020204" pitchFamily="34" charset="0"/>
                <a:cs typeface="Arial" panose="020B0604020202020204" pitchFamily="34" charset="0"/>
              </a:rPr>
              <a:t> platforms and deepfake technology.</a:t>
            </a:r>
            <a:endParaRPr lang="en-GB" sz="1200" b="0" dirty="0">
              <a:solidFill>
                <a:schemeClr val="bg1">
                  <a:alpha val="80000"/>
                </a:schemeClr>
              </a:solidFill>
              <a:latin typeface="Aptos" panose="020B0004020202020204" pitchFamily="34" charset="0"/>
            </a:endParaRPr>
          </a:p>
          <a:p>
            <a:endParaRPr lang="en-US" sz="1200" dirty="0">
              <a:latin typeface="Aptos" panose="020B0004020202020204" pitchFamily="34" charset="0"/>
            </a:endParaRPr>
          </a:p>
          <a:p>
            <a:pPr>
              <a:lnSpc>
                <a:spcPct val="80000"/>
              </a:lnSpc>
            </a:pPr>
            <a:r>
              <a:rPr lang="en-GB" sz="1200" b="1" dirty="0">
                <a:solidFill>
                  <a:schemeClr val="bg1"/>
                </a:solidFill>
                <a:latin typeface="Aptos" panose="020B0004020202020204" pitchFamily="34" charset="0"/>
                <a:cs typeface="Arial" panose="020B0604020202020204" pitchFamily="34" charset="0"/>
              </a:rPr>
              <a:t>Don’t avoid the topic</a:t>
            </a:r>
            <a:endParaRPr lang="en-US"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alpha val="80000"/>
                  </a:schemeClr>
                </a:solidFill>
                <a:latin typeface="Aptos" panose="020B0004020202020204" pitchFamily="34" charset="0"/>
                <a:cs typeface="Arial" panose="020B0604020202020204" pitchFamily="34" charset="0"/>
              </a:rPr>
              <a:t>Address AI image misuse proactively. Avoiding the conversation for fear of introducing something new can leave students uninformed and unprotected.</a:t>
            </a:r>
          </a:p>
          <a:p>
            <a:endParaRPr lang="en-US"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Create safe reporting spaces</a:t>
            </a:r>
            <a:endParaRPr lang="en-US"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alpha val="80000"/>
                  </a:schemeClr>
                </a:solidFill>
                <a:latin typeface="Aptos" panose="020B0004020202020204" pitchFamily="34" charset="0"/>
                <a:cs typeface="Arial" panose="020B0604020202020204" pitchFamily="34" charset="0"/>
              </a:rPr>
              <a:t>Children may be reluctant to report incidents if they fear sanctions such as having their phone confiscated. Make it clear that reporting leads to support, not automatic punishment.</a:t>
            </a:r>
          </a:p>
          <a:p>
            <a:endParaRPr lang="en-US"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ptos" panose="020B0004020202020204" pitchFamily="34" charset="0"/>
                <a:cs typeface="Arial" panose="020B0604020202020204" pitchFamily="34" charset="0"/>
              </a:rPr>
              <a:t>Ensure both parents and staff understand your school’s stance</a:t>
            </a:r>
            <a:endParaRPr lang="en-US" sz="12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alpha val="80000"/>
                  </a:schemeClr>
                </a:solidFill>
                <a:latin typeface="Aptos" panose="020B0004020202020204" pitchFamily="34" charset="0"/>
                <a:cs typeface="Arial" panose="020B0604020202020204" pitchFamily="34" charset="0"/>
              </a:rPr>
              <a:t>Staff and parents should understand your school’s position, the potential legal implications, and how incidents will be managed. Do not minimise the harm because images are digitally created - the impact on the child can be just as significant.</a:t>
            </a:r>
          </a:p>
          <a:p>
            <a:endParaRPr lang="en-US"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C7CD9BD-02D5-5249-8CDE-64AD3A327A0B}" type="slidenum">
              <a:rPr lang="en-US" smtClean="0"/>
              <a:t>9</a:t>
            </a:fld>
            <a:endParaRPr lang="en-US"/>
          </a:p>
        </p:txBody>
      </p:sp>
    </p:spTree>
    <p:extLst>
      <p:ext uri="{BB962C8B-B14F-4D97-AF65-F5344CB8AC3E}">
        <p14:creationId xmlns:p14="http://schemas.microsoft.com/office/powerpoint/2010/main" val="138227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08FC-8094-A23F-AD6A-20F4FFD5DD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FEAFF02-538E-7C19-2172-AB070F1331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9E787A-DEB2-FFEB-6686-3EBFD9087C66}"/>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3/18/26</a:t>
            </a:fld>
            <a:endParaRPr lang="en-US"/>
          </a:p>
        </p:txBody>
      </p:sp>
      <p:sp>
        <p:nvSpPr>
          <p:cNvPr id="5" name="Footer Placeholder 4">
            <a:extLst>
              <a:ext uri="{FF2B5EF4-FFF2-40B4-BE49-F238E27FC236}">
                <a16:creationId xmlns:a16="http://schemas.microsoft.com/office/drawing/2014/main" id="{951619F0-C1E7-C274-0B53-AC12627E09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BF3687-B17C-95C2-E198-4CF467CF392A}"/>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99871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5C4-4598-4FA6-7AEA-CCDF159FB3D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0FF435-0E2D-C5F2-6A8A-E34F65C78D2B}"/>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498396-D325-31A0-800F-74A09CC2A87F}"/>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3/18/26</a:t>
            </a:fld>
            <a:endParaRPr lang="en-US"/>
          </a:p>
        </p:txBody>
      </p:sp>
      <p:sp>
        <p:nvSpPr>
          <p:cNvPr id="5" name="Footer Placeholder 4">
            <a:extLst>
              <a:ext uri="{FF2B5EF4-FFF2-40B4-BE49-F238E27FC236}">
                <a16:creationId xmlns:a16="http://schemas.microsoft.com/office/drawing/2014/main" id="{44C43028-4F65-C9FF-9BDA-93E4ED694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9CA474-36DE-51E7-66CC-16CEB68595F8}"/>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42191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08FC-8094-A23F-AD6A-20F4FFD5DD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FEAFF02-538E-7C19-2172-AB070F1331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9E787A-DEB2-FFEB-6686-3EBFD9087C66}"/>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3/18/26</a:t>
            </a:fld>
            <a:endParaRPr lang="en-US"/>
          </a:p>
        </p:txBody>
      </p:sp>
      <p:sp>
        <p:nvSpPr>
          <p:cNvPr id="5" name="Footer Placeholder 4">
            <a:extLst>
              <a:ext uri="{FF2B5EF4-FFF2-40B4-BE49-F238E27FC236}">
                <a16:creationId xmlns:a16="http://schemas.microsoft.com/office/drawing/2014/main" id="{951619F0-C1E7-C274-0B53-AC12627E09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BF3687-B17C-95C2-E198-4CF467CF392A}"/>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255941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5C4-4598-4FA6-7AEA-CCDF159FB3D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0FF435-0E2D-C5F2-6A8A-E34F65C78D2B}"/>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498396-D325-31A0-800F-74A09CC2A87F}"/>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3/18/26</a:t>
            </a:fld>
            <a:endParaRPr lang="en-US"/>
          </a:p>
        </p:txBody>
      </p:sp>
      <p:sp>
        <p:nvSpPr>
          <p:cNvPr id="5" name="Footer Placeholder 4">
            <a:extLst>
              <a:ext uri="{FF2B5EF4-FFF2-40B4-BE49-F238E27FC236}">
                <a16:creationId xmlns:a16="http://schemas.microsoft.com/office/drawing/2014/main" id="{44C43028-4F65-C9FF-9BDA-93E4ED694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9CA474-36DE-51E7-66CC-16CEB68595F8}"/>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81081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08FC-8094-A23F-AD6A-20F4FFD5DD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FEAFF02-538E-7C19-2172-AB070F1331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9E787A-DEB2-FFEB-6686-3EBFD9087C66}"/>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3/18/26</a:t>
            </a:fld>
            <a:endParaRPr lang="en-US"/>
          </a:p>
        </p:txBody>
      </p:sp>
      <p:sp>
        <p:nvSpPr>
          <p:cNvPr id="5" name="Footer Placeholder 4">
            <a:extLst>
              <a:ext uri="{FF2B5EF4-FFF2-40B4-BE49-F238E27FC236}">
                <a16:creationId xmlns:a16="http://schemas.microsoft.com/office/drawing/2014/main" id="{951619F0-C1E7-C274-0B53-AC12627E09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BF3687-B17C-95C2-E198-4CF467CF392A}"/>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115689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5C4-4598-4FA6-7AEA-CCDF159FB3D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0FF435-0E2D-C5F2-6A8A-E34F65C78D2B}"/>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498396-D325-31A0-800F-74A09CC2A87F}"/>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3/18/26</a:t>
            </a:fld>
            <a:endParaRPr lang="en-US"/>
          </a:p>
        </p:txBody>
      </p:sp>
      <p:sp>
        <p:nvSpPr>
          <p:cNvPr id="5" name="Footer Placeholder 4">
            <a:extLst>
              <a:ext uri="{FF2B5EF4-FFF2-40B4-BE49-F238E27FC236}">
                <a16:creationId xmlns:a16="http://schemas.microsoft.com/office/drawing/2014/main" id="{44C43028-4F65-C9FF-9BDA-93E4ED694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9CA474-36DE-51E7-66CC-16CEB68595F8}"/>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47342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08FC-8094-A23F-AD6A-20F4FFD5DD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FEAFF02-538E-7C19-2172-AB070F1331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9E787A-DEB2-FFEB-6686-3EBFD9087C66}"/>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3/18/26</a:t>
            </a:fld>
            <a:endParaRPr lang="en-US"/>
          </a:p>
        </p:txBody>
      </p:sp>
      <p:sp>
        <p:nvSpPr>
          <p:cNvPr id="5" name="Footer Placeholder 4">
            <a:extLst>
              <a:ext uri="{FF2B5EF4-FFF2-40B4-BE49-F238E27FC236}">
                <a16:creationId xmlns:a16="http://schemas.microsoft.com/office/drawing/2014/main" id="{951619F0-C1E7-C274-0B53-AC12627E09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BF3687-B17C-95C2-E198-4CF467CF392A}"/>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404187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5C4-4598-4FA6-7AEA-CCDF159FB3D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0FF435-0E2D-C5F2-6A8A-E34F65C78D2B}"/>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498396-D325-31A0-800F-74A09CC2A87F}"/>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3/18/26</a:t>
            </a:fld>
            <a:endParaRPr lang="en-US"/>
          </a:p>
        </p:txBody>
      </p:sp>
      <p:sp>
        <p:nvSpPr>
          <p:cNvPr id="5" name="Footer Placeholder 4">
            <a:extLst>
              <a:ext uri="{FF2B5EF4-FFF2-40B4-BE49-F238E27FC236}">
                <a16:creationId xmlns:a16="http://schemas.microsoft.com/office/drawing/2014/main" id="{44C43028-4F65-C9FF-9BDA-93E4ED694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9CA474-36DE-51E7-66CC-16CEB68595F8}"/>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833601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D1B30"/>
            </a:gs>
            <a:gs pos="74000">
              <a:srgbClr val="1E3043"/>
            </a:gs>
            <a:gs pos="83000">
              <a:srgbClr val="1E3043"/>
            </a:gs>
            <a:gs pos="99000">
              <a:srgbClr val="0D1B3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5719E2-DD1D-FBA2-C696-4A42BEF85656}"/>
              </a:ext>
            </a:extLst>
          </p:cNvPr>
          <p:cNvPicPr>
            <a:picLocks noChangeAspect="1"/>
          </p:cNvPicPr>
          <p:nvPr userDrawn="1"/>
        </p:nvPicPr>
        <p:blipFill>
          <a:blip r:embed="rId4" cstate="screen">
            <a:alphaModFix amt="71000"/>
            <a:extLst>
              <a:ext uri="{28A0092B-C50C-407E-A947-70E740481C1C}">
                <a14:useLocalDpi xmlns:a14="http://schemas.microsoft.com/office/drawing/2010/main"/>
              </a:ext>
            </a:extLst>
          </a:blip>
          <a:srcRect/>
          <a:stretch/>
        </p:blipFill>
        <p:spPr>
          <a:xfrm flipH="1">
            <a:off x="0" y="-496"/>
            <a:ext cx="12192000" cy="6858496"/>
          </a:xfrm>
          <a:prstGeom prst="rect">
            <a:avLst/>
          </a:prstGeom>
        </p:spPr>
      </p:pic>
      <p:sp>
        <p:nvSpPr>
          <p:cNvPr id="7" name="TextBox 6">
            <a:extLst>
              <a:ext uri="{FF2B5EF4-FFF2-40B4-BE49-F238E27FC236}">
                <a16:creationId xmlns:a16="http://schemas.microsoft.com/office/drawing/2014/main" id="{63977E85-3B1B-ECD1-7183-0593288CDD60}"/>
              </a:ext>
            </a:extLst>
          </p:cNvPr>
          <p:cNvSpPr txBox="1"/>
          <p:nvPr userDrawn="1"/>
        </p:nvSpPr>
        <p:spPr>
          <a:xfrm>
            <a:off x="78171" y="6458162"/>
            <a:ext cx="3605348" cy="246221"/>
          </a:xfrm>
          <a:prstGeom prst="rect">
            <a:avLst/>
          </a:prstGeom>
          <a:noFill/>
        </p:spPr>
        <p:txBody>
          <a:bodyPr wrap="square" rtlCol="0">
            <a:spAutoFit/>
          </a:bodyPr>
          <a:lstStyle/>
          <a:p>
            <a:r>
              <a:rPr lang="en-GB" sz="1000" dirty="0">
                <a:solidFill>
                  <a:schemeClr val="bg1">
                    <a:alpha val="50000"/>
                  </a:schemeClr>
                </a:solidFill>
                <a:latin typeface="Helvetica" pitchFamily="2" charset="0"/>
              </a:rPr>
              <a:t>© </a:t>
            </a:r>
            <a:r>
              <a:rPr lang="en-GB" sz="1000" dirty="0" err="1">
                <a:solidFill>
                  <a:schemeClr val="bg1">
                    <a:alpha val="50000"/>
                  </a:schemeClr>
                </a:solidFill>
                <a:latin typeface="Helvetica" pitchFamily="2" charset="0"/>
              </a:rPr>
              <a:t>Ineqe</a:t>
            </a:r>
            <a:r>
              <a:rPr lang="en-GB" sz="1000" dirty="0">
                <a:solidFill>
                  <a:schemeClr val="bg1">
                    <a:alpha val="50000"/>
                  </a:schemeClr>
                </a:solidFill>
                <a:latin typeface="Helvetica" pitchFamily="2" charset="0"/>
              </a:rPr>
              <a:t> Group Ltd 2026</a:t>
            </a:r>
          </a:p>
        </p:txBody>
      </p:sp>
      <p:pic>
        <p:nvPicPr>
          <p:cNvPr id="3" name="Picture 2">
            <a:extLst>
              <a:ext uri="{FF2B5EF4-FFF2-40B4-BE49-F238E27FC236}">
                <a16:creationId xmlns:a16="http://schemas.microsoft.com/office/drawing/2014/main" id="{9F756B4A-7C20-6577-1AFA-2BDB75EF1BDB}"/>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962798" y="181521"/>
            <a:ext cx="964240" cy="347290"/>
          </a:xfrm>
          <a:prstGeom prst="rect">
            <a:avLst/>
          </a:prstGeom>
        </p:spPr>
      </p:pic>
    </p:spTree>
    <p:extLst>
      <p:ext uri="{BB962C8B-B14F-4D97-AF65-F5344CB8AC3E}">
        <p14:creationId xmlns:p14="http://schemas.microsoft.com/office/powerpoint/2010/main" val="100930694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D1B30"/>
            </a:gs>
            <a:gs pos="74000">
              <a:srgbClr val="1E3043"/>
            </a:gs>
            <a:gs pos="83000">
              <a:srgbClr val="1E3043"/>
            </a:gs>
            <a:gs pos="99000">
              <a:srgbClr val="0D1B3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5719E2-DD1D-FBA2-C696-4A42BEF85656}"/>
              </a:ext>
            </a:extLst>
          </p:cNvPr>
          <p:cNvPicPr>
            <a:picLocks noChangeAspect="1"/>
          </p:cNvPicPr>
          <p:nvPr userDrawn="1"/>
        </p:nvPicPr>
        <p:blipFill>
          <a:blip r:embed="rId4" cstate="screen">
            <a:alphaModFix amt="71000"/>
            <a:extLst>
              <a:ext uri="{28A0092B-C50C-407E-A947-70E740481C1C}">
                <a14:useLocalDpi xmlns:a14="http://schemas.microsoft.com/office/drawing/2010/main"/>
              </a:ext>
            </a:extLst>
          </a:blip>
          <a:srcRect/>
          <a:stretch>
            <a:fillRect/>
          </a:stretch>
        </p:blipFill>
        <p:spPr>
          <a:xfrm flipH="1">
            <a:off x="0" y="-26561"/>
            <a:ext cx="12192000" cy="6911121"/>
          </a:xfrm>
          <a:prstGeom prst="rect">
            <a:avLst/>
          </a:prstGeom>
        </p:spPr>
      </p:pic>
      <p:sp>
        <p:nvSpPr>
          <p:cNvPr id="7" name="TextBox 6">
            <a:extLst>
              <a:ext uri="{FF2B5EF4-FFF2-40B4-BE49-F238E27FC236}">
                <a16:creationId xmlns:a16="http://schemas.microsoft.com/office/drawing/2014/main" id="{63977E85-3B1B-ECD1-7183-0593288CDD60}"/>
              </a:ext>
            </a:extLst>
          </p:cNvPr>
          <p:cNvSpPr txBox="1"/>
          <p:nvPr userDrawn="1"/>
        </p:nvSpPr>
        <p:spPr>
          <a:xfrm>
            <a:off x="78171" y="6458162"/>
            <a:ext cx="3605348" cy="246221"/>
          </a:xfrm>
          <a:prstGeom prst="rect">
            <a:avLst/>
          </a:prstGeom>
          <a:noFill/>
        </p:spPr>
        <p:txBody>
          <a:bodyPr wrap="square" rtlCol="0">
            <a:spAutoFit/>
          </a:bodyPr>
          <a:lstStyle/>
          <a:p>
            <a:r>
              <a:rPr lang="en-GB" sz="1000" dirty="0">
                <a:solidFill>
                  <a:schemeClr val="bg1">
                    <a:alpha val="50000"/>
                  </a:schemeClr>
                </a:solidFill>
                <a:latin typeface="Helvetica" pitchFamily="2" charset="0"/>
              </a:rPr>
              <a:t>© </a:t>
            </a:r>
            <a:r>
              <a:rPr lang="en-GB" sz="1000" dirty="0" err="1">
                <a:solidFill>
                  <a:schemeClr val="bg1">
                    <a:alpha val="50000"/>
                  </a:schemeClr>
                </a:solidFill>
                <a:latin typeface="Helvetica" pitchFamily="2" charset="0"/>
              </a:rPr>
              <a:t>Ineqe</a:t>
            </a:r>
            <a:r>
              <a:rPr lang="en-GB" sz="1000" dirty="0">
                <a:solidFill>
                  <a:schemeClr val="bg1">
                    <a:alpha val="50000"/>
                  </a:schemeClr>
                </a:solidFill>
                <a:latin typeface="Helvetica" pitchFamily="2" charset="0"/>
              </a:rPr>
              <a:t> Group Ltd 2026</a:t>
            </a:r>
          </a:p>
        </p:txBody>
      </p:sp>
      <p:pic>
        <p:nvPicPr>
          <p:cNvPr id="8" name="Picture 7">
            <a:extLst>
              <a:ext uri="{FF2B5EF4-FFF2-40B4-BE49-F238E27FC236}">
                <a16:creationId xmlns:a16="http://schemas.microsoft.com/office/drawing/2014/main" id="{19F8195C-17F2-CC09-18A8-E121797C8D08}"/>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962798" y="181521"/>
            <a:ext cx="964240" cy="347290"/>
          </a:xfrm>
          <a:prstGeom prst="rect">
            <a:avLst/>
          </a:prstGeom>
        </p:spPr>
      </p:pic>
    </p:spTree>
    <p:extLst>
      <p:ext uri="{BB962C8B-B14F-4D97-AF65-F5344CB8AC3E}">
        <p14:creationId xmlns:p14="http://schemas.microsoft.com/office/powerpoint/2010/main" val="1255848207"/>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D1B30"/>
            </a:gs>
            <a:gs pos="74000">
              <a:srgbClr val="1E3043"/>
            </a:gs>
            <a:gs pos="83000">
              <a:srgbClr val="1E3043"/>
            </a:gs>
            <a:gs pos="99000">
              <a:srgbClr val="0D1B3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5719E2-DD1D-FBA2-C696-4A42BEF85656}"/>
              </a:ext>
            </a:extLst>
          </p:cNvPr>
          <p:cNvPicPr>
            <a:picLocks noChangeAspect="1"/>
          </p:cNvPicPr>
          <p:nvPr userDrawn="1"/>
        </p:nvPicPr>
        <p:blipFill>
          <a:blip r:embed="rId4" cstate="screen">
            <a:alphaModFix amt="71000"/>
            <a:extLst>
              <a:ext uri="{28A0092B-C50C-407E-A947-70E740481C1C}">
                <a14:useLocalDpi xmlns:a14="http://schemas.microsoft.com/office/drawing/2010/main"/>
              </a:ext>
            </a:extLst>
          </a:blip>
          <a:srcRect/>
          <a:stretch>
            <a:fillRect/>
          </a:stretch>
        </p:blipFill>
        <p:spPr>
          <a:xfrm flipH="1">
            <a:off x="0" y="-26561"/>
            <a:ext cx="12192000" cy="6911121"/>
          </a:xfrm>
          <a:prstGeom prst="rect">
            <a:avLst/>
          </a:prstGeom>
        </p:spPr>
      </p:pic>
      <p:sp>
        <p:nvSpPr>
          <p:cNvPr id="7" name="TextBox 6">
            <a:extLst>
              <a:ext uri="{FF2B5EF4-FFF2-40B4-BE49-F238E27FC236}">
                <a16:creationId xmlns:a16="http://schemas.microsoft.com/office/drawing/2014/main" id="{63977E85-3B1B-ECD1-7183-0593288CDD60}"/>
              </a:ext>
            </a:extLst>
          </p:cNvPr>
          <p:cNvSpPr txBox="1"/>
          <p:nvPr userDrawn="1"/>
        </p:nvSpPr>
        <p:spPr>
          <a:xfrm>
            <a:off x="78171" y="6458162"/>
            <a:ext cx="3605348" cy="246221"/>
          </a:xfrm>
          <a:prstGeom prst="rect">
            <a:avLst/>
          </a:prstGeom>
          <a:noFill/>
        </p:spPr>
        <p:txBody>
          <a:bodyPr wrap="square" rtlCol="0">
            <a:spAutoFit/>
          </a:bodyPr>
          <a:lstStyle/>
          <a:p>
            <a:r>
              <a:rPr lang="en-GB" sz="1000" dirty="0">
                <a:solidFill>
                  <a:schemeClr val="bg1">
                    <a:alpha val="50000"/>
                  </a:schemeClr>
                </a:solidFill>
                <a:latin typeface="Helvetica" pitchFamily="2" charset="0"/>
              </a:rPr>
              <a:t>© </a:t>
            </a:r>
            <a:r>
              <a:rPr lang="en-GB" sz="1000" dirty="0" err="1">
                <a:solidFill>
                  <a:schemeClr val="bg1">
                    <a:alpha val="50000"/>
                  </a:schemeClr>
                </a:solidFill>
                <a:latin typeface="Helvetica" pitchFamily="2" charset="0"/>
              </a:rPr>
              <a:t>Ineqe</a:t>
            </a:r>
            <a:r>
              <a:rPr lang="en-GB" sz="1000" dirty="0">
                <a:solidFill>
                  <a:schemeClr val="bg1">
                    <a:alpha val="50000"/>
                  </a:schemeClr>
                </a:solidFill>
                <a:latin typeface="Helvetica" pitchFamily="2" charset="0"/>
              </a:rPr>
              <a:t> Group Ltd 2026</a:t>
            </a:r>
          </a:p>
        </p:txBody>
      </p:sp>
      <p:pic>
        <p:nvPicPr>
          <p:cNvPr id="8" name="Picture 7">
            <a:extLst>
              <a:ext uri="{FF2B5EF4-FFF2-40B4-BE49-F238E27FC236}">
                <a16:creationId xmlns:a16="http://schemas.microsoft.com/office/drawing/2014/main" id="{AABA41B4-673D-4357-5900-5BE6E2168F03}"/>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962798" y="181521"/>
            <a:ext cx="964240" cy="347290"/>
          </a:xfrm>
          <a:prstGeom prst="rect">
            <a:avLst/>
          </a:prstGeom>
        </p:spPr>
      </p:pic>
    </p:spTree>
    <p:extLst>
      <p:ext uri="{BB962C8B-B14F-4D97-AF65-F5344CB8AC3E}">
        <p14:creationId xmlns:p14="http://schemas.microsoft.com/office/powerpoint/2010/main" val="19041095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D1B30"/>
            </a:gs>
            <a:gs pos="74000">
              <a:srgbClr val="1E3043"/>
            </a:gs>
            <a:gs pos="83000">
              <a:srgbClr val="1E3043"/>
            </a:gs>
            <a:gs pos="99000">
              <a:srgbClr val="0D1B3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5719E2-DD1D-FBA2-C696-4A42BEF85656}"/>
              </a:ext>
            </a:extLst>
          </p:cNvPr>
          <p:cNvPicPr>
            <a:picLocks noChangeAspect="1"/>
          </p:cNvPicPr>
          <p:nvPr userDrawn="1"/>
        </p:nvPicPr>
        <p:blipFill>
          <a:blip r:embed="rId4" cstate="screen">
            <a:alphaModFix amt="71000"/>
            <a:extLst>
              <a:ext uri="{28A0092B-C50C-407E-A947-70E740481C1C}">
                <a14:useLocalDpi xmlns:a14="http://schemas.microsoft.com/office/drawing/2010/main"/>
              </a:ext>
            </a:extLst>
          </a:blip>
          <a:srcRect/>
          <a:stretch/>
        </p:blipFill>
        <p:spPr>
          <a:xfrm flipH="1">
            <a:off x="0" y="-496"/>
            <a:ext cx="12192000" cy="6858496"/>
          </a:xfrm>
          <a:prstGeom prst="rect">
            <a:avLst/>
          </a:prstGeom>
        </p:spPr>
      </p:pic>
      <p:sp>
        <p:nvSpPr>
          <p:cNvPr id="7" name="TextBox 6">
            <a:extLst>
              <a:ext uri="{FF2B5EF4-FFF2-40B4-BE49-F238E27FC236}">
                <a16:creationId xmlns:a16="http://schemas.microsoft.com/office/drawing/2014/main" id="{63977E85-3B1B-ECD1-7183-0593288CDD60}"/>
              </a:ext>
            </a:extLst>
          </p:cNvPr>
          <p:cNvSpPr txBox="1"/>
          <p:nvPr userDrawn="1"/>
        </p:nvSpPr>
        <p:spPr>
          <a:xfrm>
            <a:off x="78171" y="6458162"/>
            <a:ext cx="3605348" cy="246221"/>
          </a:xfrm>
          <a:prstGeom prst="rect">
            <a:avLst/>
          </a:prstGeom>
          <a:noFill/>
        </p:spPr>
        <p:txBody>
          <a:bodyPr wrap="square" rtlCol="0">
            <a:spAutoFit/>
          </a:bodyPr>
          <a:lstStyle/>
          <a:p>
            <a:r>
              <a:rPr lang="en-GB" sz="1000" dirty="0">
                <a:solidFill>
                  <a:schemeClr val="bg1">
                    <a:alpha val="50000"/>
                  </a:schemeClr>
                </a:solidFill>
                <a:latin typeface="Helvetica" pitchFamily="2" charset="0"/>
              </a:rPr>
              <a:t>© </a:t>
            </a:r>
            <a:r>
              <a:rPr lang="en-GB" sz="1000" dirty="0" err="1">
                <a:solidFill>
                  <a:schemeClr val="bg1">
                    <a:alpha val="50000"/>
                  </a:schemeClr>
                </a:solidFill>
                <a:latin typeface="Helvetica" pitchFamily="2" charset="0"/>
              </a:rPr>
              <a:t>Ineqe</a:t>
            </a:r>
            <a:r>
              <a:rPr lang="en-GB" sz="1000" dirty="0">
                <a:solidFill>
                  <a:schemeClr val="bg1">
                    <a:alpha val="50000"/>
                  </a:schemeClr>
                </a:solidFill>
                <a:latin typeface="Helvetica" pitchFamily="2" charset="0"/>
              </a:rPr>
              <a:t> Group Ltd 2026</a:t>
            </a:r>
          </a:p>
        </p:txBody>
      </p:sp>
    </p:spTree>
    <p:extLst>
      <p:ext uri="{BB962C8B-B14F-4D97-AF65-F5344CB8AC3E}">
        <p14:creationId xmlns:p14="http://schemas.microsoft.com/office/powerpoint/2010/main" val="240103789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png"/><Relationship Id="rId18" Type="http://schemas.microsoft.com/office/2007/relationships/hdphoto" Target="../media/hdphoto23.wdp"/><Relationship Id="rId3" Type="http://schemas.openxmlformats.org/officeDocument/2006/relationships/image" Target="../media/image58.png"/><Relationship Id="rId7" Type="http://schemas.openxmlformats.org/officeDocument/2006/relationships/image" Target="../media/image61.png"/><Relationship Id="rId12" Type="http://schemas.microsoft.com/office/2007/relationships/hdphoto" Target="../media/hdphoto21.wdp"/><Relationship Id="rId17" Type="http://schemas.openxmlformats.org/officeDocument/2006/relationships/image" Target="../media/image68.png"/><Relationship Id="rId2" Type="http://schemas.openxmlformats.org/officeDocument/2006/relationships/notesSlide" Target="../notesSlides/notesSlide10.xml"/><Relationship Id="rId16" Type="http://schemas.openxmlformats.org/officeDocument/2006/relationships/image" Target="../media/image67.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4.png"/><Relationship Id="rId5" Type="http://schemas.openxmlformats.org/officeDocument/2006/relationships/image" Target="../media/image59.png"/><Relationship Id="rId15" Type="http://schemas.microsoft.com/office/2007/relationships/hdphoto" Target="../media/hdphoto22.wdp"/><Relationship Id="rId10" Type="http://schemas.openxmlformats.org/officeDocument/2006/relationships/image" Target="../media/image63.png"/><Relationship Id="rId19" Type="http://schemas.openxmlformats.org/officeDocument/2006/relationships/image" Target="../media/image69.png"/><Relationship Id="rId4" Type="http://schemas.microsoft.com/office/2007/relationships/hdphoto" Target="../media/hdphoto19.wdp"/><Relationship Id="rId9" Type="http://schemas.microsoft.com/office/2007/relationships/hdphoto" Target="../media/hdphoto20.wdp"/><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svg"/><Relationship Id="rId10" Type="http://schemas.openxmlformats.org/officeDocument/2006/relationships/image" Target="../media/image12.svg"/><Relationship Id="rId4" Type="http://schemas.microsoft.com/office/2007/relationships/hdphoto" Target="../media/hdphoto2.wdp"/><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microsoft.com/office/2007/relationships/hdphoto" Target="../media/hdphoto6.wdp"/><Relationship Id="rId18" Type="http://schemas.openxmlformats.org/officeDocument/2006/relationships/image" Target="../media/image23.png"/><Relationship Id="rId3" Type="http://schemas.openxmlformats.org/officeDocument/2006/relationships/image" Target="../media/image13.png"/><Relationship Id="rId7" Type="http://schemas.microsoft.com/office/2007/relationships/hdphoto" Target="../media/hdphoto4.wdp"/><Relationship Id="rId12" Type="http://schemas.openxmlformats.org/officeDocument/2006/relationships/image" Target="../media/image19.png"/><Relationship Id="rId17" Type="http://schemas.openxmlformats.org/officeDocument/2006/relationships/image" Target="../media/image22.svg"/><Relationship Id="rId2" Type="http://schemas.openxmlformats.org/officeDocument/2006/relationships/notesSlide" Target="../notesSlides/notesSlide3.xml"/><Relationship Id="rId16" Type="http://schemas.microsoft.com/office/2007/relationships/hdphoto" Target="../media/hdphoto7.wdp"/><Relationship Id="rId20" Type="http://schemas.openxmlformats.org/officeDocument/2006/relationships/image" Target="../media/image24.sv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14.svg"/><Relationship Id="rId15" Type="http://schemas.openxmlformats.org/officeDocument/2006/relationships/image" Target="../media/image21.png"/><Relationship Id="rId10" Type="http://schemas.microsoft.com/office/2007/relationships/hdphoto" Target="../media/hdphoto5.wdp"/><Relationship Id="rId19" Type="http://schemas.microsoft.com/office/2007/relationships/hdphoto" Target="../media/hdphoto8.wdp"/><Relationship Id="rId4" Type="http://schemas.microsoft.com/office/2007/relationships/hdphoto" Target="../media/hdphoto3.wdp"/><Relationship Id="rId9" Type="http://schemas.openxmlformats.org/officeDocument/2006/relationships/image" Target="../media/image17.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25.svg"/><Relationship Id="rId7" Type="http://schemas.microsoft.com/office/2007/relationships/hdphoto" Target="../media/hdphoto10.wdp"/><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11" Type="http://schemas.microsoft.com/office/2007/relationships/hdphoto" Target="../media/hdphoto12.wdp"/><Relationship Id="rId5" Type="http://schemas.microsoft.com/office/2007/relationships/hdphoto" Target="../media/hdphoto9.wdp"/><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11.wdp"/><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svg"/><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42.png"/><Relationship Id="rId3" Type="http://schemas.openxmlformats.org/officeDocument/2006/relationships/image" Target="../media/image40.jpeg"/><Relationship Id="rId7" Type="http://schemas.microsoft.com/office/2007/relationships/hdphoto" Target="../media/hdphoto14.wdp"/><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41.jpe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5.xml"/><Relationship Id="rId7" Type="http://schemas.openxmlformats.org/officeDocument/2006/relationships/image" Target="../media/image45.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sv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56.svg"/><Relationship Id="rId3" Type="http://schemas.openxmlformats.org/officeDocument/2006/relationships/image" Target="../media/image50.png"/><Relationship Id="rId7" Type="http://schemas.openxmlformats.org/officeDocument/2006/relationships/image" Target="../media/image52.png"/><Relationship Id="rId12" Type="http://schemas.openxmlformats.org/officeDocument/2006/relationships/image" Target="../media/image55.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6.wdp"/><Relationship Id="rId11" Type="http://schemas.openxmlformats.org/officeDocument/2006/relationships/image" Target="../media/image54.svg"/><Relationship Id="rId5" Type="http://schemas.openxmlformats.org/officeDocument/2006/relationships/image" Target="../media/image51.png"/><Relationship Id="rId10" Type="http://schemas.microsoft.com/office/2007/relationships/hdphoto" Target="../media/hdphoto18.wdp"/><Relationship Id="rId4" Type="http://schemas.microsoft.com/office/2007/relationships/hdphoto" Target="../media/hdphoto15.wdp"/><Relationship Id="rId9" Type="http://schemas.openxmlformats.org/officeDocument/2006/relationships/image" Target="../media/image53.png"/><Relationship Id="rId14"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62A67CF-F380-5272-C6F5-495980DB8060}"/>
              </a:ext>
            </a:extLst>
          </p:cNvPr>
          <p:cNvSpPr/>
          <p:nvPr/>
        </p:nvSpPr>
        <p:spPr>
          <a:xfrm>
            <a:off x="2458441" y="1928812"/>
            <a:ext cx="7275116" cy="2935796"/>
          </a:xfrm>
          <a:custGeom>
            <a:avLst/>
            <a:gdLst>
              <a:gd name="csX0" fmla="*/ 341697 w 7275116"/>
              <a:gd name="csY0" fmla="*/ 0 h 2935796"/>
              <a:gd name="csX1" fmla="*/ 6933419 w 7275116"/>
              <a:gd name="csY1" fmla="*/ 0 h 2935796"/>
              <a:gd name="csX2" fmla="*/ 7275116 w 7275116"/>
              <a:gd name="csY2" fmla="*/ 341697 h 2935796"/>
              <a:gd name="csX3" fmla="*/ 7275116 w 7275116"/>
              <a:gd name="csY3" fmla="*/ 2594099 h 2935796"/>
              <a:gd name="csX4" fmla="*/ 6933419 w 7275116"/>
              <a:gd name="csY4" fmla="*/ 2935796 h 2935796"/>
              <a:gd name="csX5" fmla="*/ 5793475 w 7275116"/>
              <a:gd name="csY5" fmla="*/ 2935796 h 2935796"/>
              <a:gd name="csX6" fmla="*/ 5792449 w 7275116"/>
              <a:gd name="csY6" fmla="*/ 2925622 h 2935796"/>
              <a:gd name="csX7" fmla="*/ 5552061 w 7275116"/>
              <a:gd name="csY7" fmla="*/ 2729700 h 2935796"/>
              <a:gd name="csX8" fmla="*/ 1723055 w 7275116"/>
              <a:gd name="csY8" fmla="*/ 2729700 h 2935796"/>
              <a:gd name="csX9" fmla="*/ 1482667 w 7275116"/>
              <a:gd name="csY9" fmla="*/ 2925622 h 2935796"/>
              <a:gd name="csX10" fmla="*/ 1481642 w 7275116"/>
              <a:gd name="csY10" fmla="*/ 2935796 h 2935796"/>
              <a:gd name="csX11" fmla="*/ 341697 w 7275116"/>
              <a:gd name="csY11" fmla="*/ 2935796 h 2935796"/>
              <a:gd name="csX12" fmla="*/ 0 w 7275116"/>
              <a:gd name="csY12" fmla="*/ 2594099 h 2935796"/>
              <a:gd name="csX13" fmla="*/ 0 w 7275116"/>
              <a:gd name="csY13" fmla="*/ 341697 h 2935796"/>
              <a:gd name="csX14" fmla="*/ 341697 w 7275116"/>
              <a:gd name="csY14" fmla="*/ 0 h 29357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7275116" h="2935796">
                <a:moveTo>
                  <a:pt x="341697" y="0"/>
                </a:moveTo>
                <a:lnTo>
                  <a:pt x="6933419" y="0"/>
                </a:lnTo>
                <a:cubicBezTo>
                  <a:pt x="7122133" y="0"/>
                  <a:pt x="7275116" y="152983"/>
                  <a:pt x="7275116" y="341697"/>
                </a:cubicBezTo>
                <a:lnTo>
                  <a:pt x="7275116" y="2594099"/>
                </a:lnTo>
                <a:cubicBezTo>
                  <a:pt x="7275116" y="2782813"/>
                  <a:pt x="7122133" y="2935796"/>
                  <a:pt x="6933419" y="2935796"/>
                </a:cubicBezTo>
                <a:lnTo>
                  <a:pt x="5793475" y="2935796"/>
                </a:lnTo>
                <a:lnTo>
                  <a:pt x="5792449" y="2925622"/>
                </a:lnTo>
                <a:cubicBezTo>
                  <a:pt x="5769569" y="2813810"/>
                  <a:pt x="5670638" y="2729700"/>
                  <a:pt x="5552061" y="2729700"/>
                </a:cubicBezTo>
                <a:lnTo>
                  <a:pt x="1723055" y="2729700"/>
                </a:lnTo>
                <a:cubicBezTo>
                  <a:pt x="1604479" y="2729700"/>
                  <a:pt x="1505547" y="2813810"/>
                  <a:pt x="1482667" y="2925622"/>
                </a:cubicBezTo>
                <a:lnTo>
                  <a:pt x="1481642" y="2935796"/>
                </a:lnTo>
                <a:lnTo>
                  <a:pt x="341697" y="2935796"/>
                </a:lnTo>
                <a:cubicBezTo>
                  <a:pt x="152983" y="2935796"/>
                  <a:pt x="0" y="2782813"/>
                  <a:pt x="0" y="2594099"/>
                </a:cubicBezTo>
                <a:lnTo>
                  <a:pt x="0" y="341697"/>
                </a:lnTo>
                <a:cubicBezTo>
                  <a:pt x="0" y="152983"/>
                  <a:pt x="152983" y="0"/>
                  <a:pt x="341697" y="0"/>
                </a:cubicBezTo>
                <a:close/>
              </a:path>
            </a:pathLst>
          </a:custGeom>
          <a:gradFill flip="none" rotWithShape="1">
            <a:gsLst>
              <a:gs pos="0">
                <a:srgbClr val="08101D">
                  <a:alpha val="0"/>
                </a:srgbClr>
              </a:gs>
              <a:gs pos="35000">
                <a:srgbClr val="08101D">
                  <a:alpha val="10888"/>
                </a:srgbClr>
              </a:gs>
              <a:gs pos="100000">
                <a:srgbClr val="08101D">
                  <a:alpha val="54257"/>
                </a:srgb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a:extLst>
              <a:ext uri="{FF2B5EF4-FFF2-40B4-BE49-F238E27FC236}">
                <a16:creationId xmlns:a16="http://schemas.microsoft.com/office/drawing/2014/main" id="{7BB13DE3-413C-9312-4498-E57168AC7208}"/>
              </a:ext>
            </a:extLst>
          </p:cNvPr>
          <p:cNvPicPr>
            <a:picLocks noChangeAspect="1"/>
          </p:cNvPicPr>
          <p:nvPr/>
        </p:nvPicPr>
        <p:blipFill>
          <a:blip r:embed="rId3" cstate="screen">
            <a:alphaModFix amt="0"/>
            <a:extLst>
              <a:ext uri="{BEBA8EAE-BF5A-486C-A8C5-ECC9F3942E4B}">
                <a14:imgProps xmlns:a14="http://schemas.microsoft.com/office/drawing/2010/main">
                  <a14:imgLayer r:embed="rId4">
                    <a14:imgEffect>
                      <a14:artisticBlur radius="43"/>
                    </a14:imgEffect>
                  </a14:imgLayer>
                </a14:imgProps>
              </a:ext>
              <a:ext uri="{28A0092B-C50C-407E-A947-70E740481C1C}">
                <a14:useLocalDpi xmlns:a14="http://schemas.microsoft.com/office/drawing/2010/main"/>
              </a:ext>
            </a:extLst>
          </a:blip>
          <a:srcRect/>
          <a:stretch>
            <a:fillRect/>
          </a:stretch>
        </p:blipFill>
        <p:spPr>
          <a:xfrm>
            <a:off x="3941379" y="4675747"/>
            <a:ext cx="4319752" cy="490746"/>
          </a:xfrm>
          <a:prstGeom prst="roundRect">
            <a:avLst>
              <a:gd name="adj" fmla="val 50000"/>
            </a:avLst>
          </a:prstGeom>
          <a:noFill/>
          <a:ln w="22225">
            <a:gradFill>
              <a:gsLst>
                <a:gs pos="0">
                  <a:schemeClr val="accent1">
                    <a:lumMod val="5000"/>
                    <a:lumOff val="95000"/>
                    <a:alpha val="25871"/>
                  </a:schemeClr>
                </a:gs>
                <a:gs pos="73000">
                  <a:schemeClr val="bg1">
                    <a:alpha val="53000"/>
                  </a:schemeClr>
                </a:gs>
                <a:gs pos="83000">
                  <a:schemeClr val="bg1"/>
                </a:gs>
                <a:gs pos="99000">
                  <a:schemeClr val="accent1">
                    <a:lumMod val="30000"/>
                    <a:lumOff val="70000"/>
                    <a:alpha val="22000"/>
                  </a:schemeClr>
                </a:gs>
              </a:gsLst>
              <a:lin ang="2400000" scaled="0"/>
            </a:gradFill>
          </a:ln>
          <a:effectLst/>
        </p:spPr>
      </p:pic>
      <p:sp>
        <p:nvSpPr>
          <p:cNvPr id="5" name="Subtitle 2">
            <a:extLst>
              <a:ext uri="{FF2B5EF4-FFF2-40B4-BE49-F238E27FC236}">
                <a16:creationId xmlns:a16="http://schemas.microsoft.com/office/drawing/2014/main" id="{2991932A-10E5-7189-5307-14AFD12DCDEE}"/>
              </a:ext>
            </a:extLst>
          </p:cNvPr>
          <p:cNvSpPr>
            <a:spLocks noGrp="1"/>
          </p:cNvSpPr>
          <p:nvPr>
            <p:ph type="subTitle" idx="1"/>
          </p:nvPr>
        </p:nvSpPr>
        <p:spPr>
          <a:xfrm>
            <a:off x="3684985" y="4711772"/>
            <a:ext cx="4822031" cy="490746"/>
          </a:xfrm>
        </p:spPr>
        <p:txBody>
          <a:bodyPr>
            <a:normAutofit/>
          </a:bodyPr>
          <a:lstStyle/>
          <a:p>
            <a:r>
              <a:rPr lang="en-US" b="1" dirty="0">
                <a:gradFill>
                  <a:gsLst>
                    <a:gs pos="0">
                      <a:schemeClr val="accent1">
                        <a:lumMod val="5000"/>
                        <a:lumOff val="95000"/>
                        <a:alpha val="76207"/>
                      </a:schemeClr>
                    </a:gs>
                    <a:gs pos="73000">
                      <a:schemeClr val="bg1">
                        <a:alpha val="53000"/>
                      </a:schemeClr>
                    </a:gs>
                    <a:gs pos="83000">
                      <a:schemeClr val="bg1"/>
                    </a:gs>
                    <a:gs pos="99000">
                      <a:schemeClr val="accent1">
                        <a:lumMod val="30000"/>
                        <a:lumOff val="70000"/>
                        <a:alpha val="22000"/>
                      </a:schemeClr>
                    </a:gs>
                  </a:gsLst>
                  <a:lin ang="2400000" scaled="0"/>
                </a:gradFill>
                <a:latin typeface="Arial" panose="020B0604020202020204" pitchFamily="34" charset="0"/>
                <a:cs typeface="Arial" panose="020B0604020202020204" pitchFamily="34" charset="0"/>
              </a:rPr>
              <a:t>STAFFROOM BRIEFING</a:t>
            </a:r>
          </a:p>
        </p:txBody>
      </p:sp>
      <p:sp>
        <p:nvSpPr>
          <p:cNvPr id="6" name="TextBox 5">
            <a:extLst>
              <a:ext uri="{FF2B5EF4-FFF2-40B4-BE49-F238E27FC236}">
                <a16:creationId xmlns:a16="http://schemas.microsoft.com/office/drawing/2014/main" id="{1C834B54-4CC3-29F9-E372-9BC31FC58E7F}"/>
              </a:ext>
            </a:extLst>
          </p:cNvPr>
          <p:cNvSpPr txBox="1"/>
          <p:nvPr/>
        </p:nvSpPr>
        <p:spPr>
          <a:xfrm>
            <a:off x="1963510" y="2353347"/>
            <a:ext cx="8126244" cy="2086725"/>
          </a:xfrm>
          <a:prstGeom prst="rect">
            <a:avLst/>
          </a:prstGeom>
          <a:noFill/>
        </p:spPr>
        <p:txBody>
          <a:bodyPr wrap="square">
            <a:spAutoFit/>
          </a:bodyPr>
          <a:lstStyle/>
          <a:p>
            <a:pPr algn="ctr">
              <a:lnSpc>
                <a:spcPct val="80000"/>
              </a:lnSpc>
            </a:pPr>
            <a:r>
              <a:rPr lang="en-GB" sz="5400" b="1" dirty="0">
                <a:solidFill>
                  <a:schemeClr val="bg1"/>
                </a:solidFill>
                <a:latin typeface="Arial" panose="020B0604020202020204" pitchFamily="34" charset="0"/>
                <a:cs typeface="Arial" panose="020B0604020202020204" pitchFamily="34" charset="0"/>
              </a:rPr>
              <a:t>Student Use of AI </a:t>
            </a:r>
          </a:p>
          <a:p>
            <a:pPr algn="ctr">
              <a:lnSpc>
                <a:spcPct val="80000"/>
              </a:lnSpc>
            </a:pPr>
            <a:r>
              <a:rPr lang="en-GB" sz="5400" b="1" dirty="0">
                <a:solidFill>
                  <a:schemeClr val="bg1"/>
                </a:solidFill>
                <a:latin typeface="Arial" panose="020B0604020202020204" pitchFamily="34" charset="0"/>
                <a:cs typeface="Arial" panose="020B0604020202020204" pitchFamily="34" charset="0"/>
              </a:rPr>
              <a:t>to Create Sexual </a:t>
            </a:r>
          </a:p>
          <a:p>
            <a:pPr algn="ctr">
              <a:lnSpc>
                <a:spcPct val="80000"/>
              </a:lnSpc>
            </a:pPr>
            <a:r>
              <a:rPr lang="en-GB" sz="5400" b="1" dirty="0">
                <a:solidFill>
                  <a:schemeClr val="bg1"/>
                </a:solidFill>
                <a:latin typeface="Arial" panose="020B0604020202020204" pitchFamily="34" charset="0"/>
                <a:cs typeface="Arial" panose="020B0604020202020204" pitchFamily="34" charset="0"/>
              </a:rPr>
              <a:t>Images of Peers</a:t>
            </a:r>
            <a:endParaRPr lang="en-GB" sz="5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320719B-1DD6-B928-915E-95560BBE73C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934600" y="873283"/>
            <a:ext cx="2322798" cy="836601"/>
          </a:xfrm>
          <a:prstGeom prst="rect">
            <a:avLst/>
          </a:prstGeom>
        </p:spPr>
      </p:pic>
    </p:spTree>
    <p:extLst>
      <p:ext uri="{BB962C8B-B14F-4D97-AF65-F5344CB8AC3E}">
        <p14:creationId xmlns:p14="http://schemas.microsoft.com/office/powerpoint/2010/main" val="222945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271AE-8364-C7D7-9F6A-BC9F2E701AC3}"/>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9AA78197-15D1-F1C1-F635-63673DEF6F0B}"/>
              </a:ext>
            </a:extLst>
          </p:cNvPr>
          <p:cNvSpPr/>
          <p:nvPr/>
        </p:nvSpPr>
        <p:spPr>
          <a:xfrm>
            <a:off x="3290772" y="1270833"/>
            <a:ext cx="5507059" cy="791431"/>
          </a:xfrm>
          <a:prstGeom prst="roundRect">
            <a:avLst>
              <a:gd name="adj" fmla="val 29417"/>
            </a:avLst>
          </a:prstGeom>
          <a:solidFill>
            <a:srgbClr val="0D1B30"/>
          </a:solidFill>
          <a:ln>
            <a:gradFill>
              <a:gsLst>
                <a:gs pos="0">
                  <a:schemeClr val="accent1">
                    <a:lumMod val="5000"/>
                    <a:lumOff val="95000"/>
                    <a:alpha val="27000"/>
                  </a:schemeClr>
                </a:gs>
                <a:gs pos="74000">
                  <a:schemeClr val="bg1">
                    <a:alpha val="56000"/>
                  </a:schemeClr>
                </a:gs>
                <a:gs pos="83000">
                  <a:schemeClr val="bg1"/>
                </a:gs>
                <a:gs pos="99000">
                  <a:schemeClr val="bg1">
                    <a:alpha val="2233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endParaRPr>
          </a:p>
        </p:txBody>
      </p:sp>
      <p:sp>
        <p:nvSpPr>
          <p:cNvPr id="9" name="Title 1">
            <a:extLst>
              <a:ext uri="{FF2B5EF4-FFF2-40B4-BE49-F238E27FC236}">
                <a16:creationId xmlns:a16="http://schemas.microsoft.com/office/drawing/2014/main" id="{3E4C5E48-2A99-1D2F-B9CB-00AAAFE6C3DD}"/>
              </a:ext>
            </a:extLst>
          </p:cNvPr>
          <p:cNvSpPr txBox="1">
            <a:spLocks/>
          </p:cNvSpPr>
          <p:nvPr/>
        </p:nvSpPr>
        <p:spPr>
          <a:xfrm>
            <a:off x="3371731" y="1438119"/>
            <a:ext cx="5345140" cy="517142"/>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60000"/>
              </a:lnSpc>
            </a:pPr>
            <a:r>
              <a:rPr lang="en-US" sz="4000" b="1" dirty="0">
                <a:solidFill>
                  <a:schemeClr val="bg1"/>
                </a:solidFill>
                <a:latin typeface="Arial" panose="020B0604020202020204" pitchFamily="34" charset="0"/>
                <a:cs typeface="Arial" panose="020B0604020202020204" pitchFamily="34" charset="0"/>
              </a:rPr>
              <a:t>Helpful Resources</a:t>
            </a:r>
          </a:p>
        </p:txBody>
      </p:sp>
      <p:pic>
        <p:nvPicPr>
          <p:cNvPr id="10" name="Picture 9" descr="A blue planet with dots and lines&#10;&#10;AI-generated content may be incorrect.">
            <a:extLst>
              <a:ext uri="{FF2B5EF4-FFF2-40B4-BE49-F238E27FC236}">
                <a16:creationId xmlns:a16="http://schemas.microsoft.com/office/drawing/2014/main" id="{DB385D22-C017-4D86-2104-89E662246B31}"/>
              </a:ext>
            </a:extLst>
          </p:cNvPr>
          <p:cNvPicPr>
            <a:picLocks noChangeAspect="1"/>
          </p:cNvPicPr>
          <p:nvPr/>
        </p:nvPicPr>
        <p:blipFill>
          <a:blip r:embed="rId3" cstate="screen">
            <a:alphaModFix amt="37000"/>
            <a:extLst>
              <a:ext uri="{BEBA8EAE-BF5A-486C-A8C5-ECC9F3942E4B}">
                <a14:imgProps xmlns:a14="http://schemas.microsoft.com/office/drawing/2010/main">
                  <a14:imgLayer r:embed="rId4">
                    <a14:imgEffect>
                      <a14:artisticBlur radius="43"/>
                    </a14:imgEffect>
                  </a14:imgLayer>
                </a14:imgProps>
              </a:ext>
              <a:ext uri="{28A0092B-C50C-407E-A947-70E740481C1C}">
                <a14:useLocalDpi xmlns:a14="http://schemas.microsoft.com/office/drawing/2010/main"/>
              </a:ext>
            </a:extLst>
          </a:blip>
          <a:srcRect/>
          <a:stretch>
            <a:fillRect/>
          </a:stretch>
        </p:blipFill>
        <p:spPr>
          <a:xfrm>
            <a:off x="328803" y="4813665"/>
            <a:ext cx="11611882" cy="1119586"/>
          </a:xfrm>
          <a:prstGeom prst="roundRect">
            <a:avLst>
              <a:gd name="adj" fmla="val 19434"/>
            </a:avLst>
          </a:prstGeom>
          <a:solidFill>
            <a:srgbClr val="0D1B30"/>
          </a:solidFill>
          <a:ln w="22225">
            <a:gradFill>
              <a:gsLst>
                <a:gs pos="0">
                  <a:schemeClr val="accent1">
                    <a:lumMod val="5000"/>
                    <a:lumOff val="95000"/>
                    <a:alpha val="9000"/>
                  </a:schemeClr>
                </a:gs>
                <a:gs pos="74000">
                  <a:schemeClr val="bg1"/>
                </a:gs>
                <a:gs pos="83000">
                  <a:schemeClr val="bg1"/>
                </a:gs>
                <a:gs pos="100000">
                  <a:schemeClr val="accent1">
                    <a:lumMod val="30000"/>
                    <a:lumOff val="70000"/>
                    <a:alpha val="9000"/>
                  </a:schemeClr>
                </a:gs>
              </a:gsLst>
              <a:lin ang="0" scaled="0"/>
            </a:gradFill>
          </a:ln>
          <a:effectLst/>
        </p:spPr>
      </p:pic>
      <p:pic>
        <p:nvPicPr>
          <p:cNvPr id="12" name="Picture 11" descr="A black and white sign with white text&#10;&#10;AI-generated content may be incorrect.">
            <a:extLst>
              <a:ext uri="{FF2B5EF4-FFF2-40B4-BE49-F238E27FC236}">
                <a16:creationId xmlns:a16="http://schemas.microsoft.com/office/drawing/2014/main" id="{2E24EB70-5579-F480-3052-5DB7503593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2708" y="5073421"/>
            <a:ext cx="2181368" cy="646331"/>
          </a:xfrm>
          <a:prstGeom prst="rect">
            <a:avLst/>
          </a:prstGeom>
        </p:spPr>
      </p:pic>
      <p:sp>
        <p:nvSpPr>
          <p:cNvPr id="13" name="TextBox 12">
            <a:extLst>
              <a:ext uri="{FF2B5EF4-FFF2-40B4-BE49-F238E27FC236}">
                <a16:creationId xmlns:a16="http://schemas.microsoft.com/office/drawing/2014/main" id="{92A509C4-8F4E-3B18-78FD-653EE6AB737C}"/>
              </a:ext>
            </a:extLst>
          </p:cNvPr>
          <p:cNvSpPr txBox="1"/>
          <p:nvPr/>
        </p:nvSpPr>
        <p:spPr>
          <a:xfrm>
            <a:off x="755722" y="5073422"/>
            <a:ext cx="3594927" cy="646331"/>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ACCESS YOUR APP</a:t>
            </a:r>
          </a:p>
          <a:p>
            <a:r>
              <a:rPr lang="en-GB" sz="1600" b="1" i="1" dirty="0">
                <a:solidFill>
                  <a:schemeClr val="bg1"/>
                </a:solidFill>
                <a:latin typeface="Arial" panose="020B0604020202020204" pitchFamily="34" charset="0"/>
                <a:cs typeface="Arial" panose="020B0604020202020204" pitchFamily="34" charset="0"/>
              </a:rPr>
              <a:t>Any device, any time, everywhere</a:t>
            </a:r>
            <a:r>
              <a:rPr lang="en-GB" sz="1600" b="1" dirty="0">
                <a:solidFill>
                  <a:schemeClr val="bg1"/>
                </a:solidFill>
                <a:latin typeface="Arial" panose="020B0604020202020204" pitchFamily="34" charset="0"/>
                <a:cs typeface="Arial" panose="020B0604020202020204" pitchFamily="34" charset="0"/>
              </a:rPr>
              <a:t> </a:t>
            </a:r>
          </a:p>
        </p:txBody>
      </p:sp>
      <p:pic>
        <p:nvPicPr>
          <p:cNvPr id="14" name="Picture 13" descr="A black and white sign with white text&#10;&#10;AI-generated content may be incorrect.">
            <a:extLst>
              <a:ext uri="{FF2B5EF4-FFF2-40B4-BE49-F238E27FC236}">
                <a16:creationId xmlns:a16="http://schemas.microsoft.com/office/drawing/2014/main" id="{C40598FC-8013-D2DB-7CFC-A6E0C38995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33039" y="5069339"/>
            <a:ext cx="1939184" cy="646394"/>
          </a:xfrm>
          <a:prstGeom prst="rect">
            <a:avLst/>
          </a:prstGeom>
        </p:spPr>
      </p:pic>
      <p:pic>
        <p:nvPicPr>
          <p:cNvPr id="15" name="Picture 14" descr="A black and white sign with white text&#10;&#10;AI-generated content may be incorrect.">
            <a:extLst>
              <a:ext uri="{FF2B5EF4-FFF2-40B4-BE49-F238E27FC236}">
                <a16:creationId xmlns:a16="http://schemas.microsoft.com/office/drawing/2014/main" id="{B0DCA1AA-4F5C-4390-0802-78C6F6AD06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11187" y="5069339"/>
            <a:ext cx="2181367" cy="650668"/>
          </a:xfrm>
          <a:prstGeom prst="rect">
            <a:avLst/>
          </a:prstGeom>
        </p:spPr>
      </p:pic>
      <p:pic>
        <p:nvPicPr>
          <p:cNvPr id="16" name="Picture 15" descr="A blue planet with dots and lines&#10;&#10;AI-generated content may be incorrect.">
            <a:extLst>
              <a:ext uri="{FF2B5EF4-FFF2-40B4-BE49-F238E27FC236}">
                <a16:creationId xmlns:a16="http://schemas.microsoft.com/office/drawing/2014/main" id="{38A0219C-D857-03C2-B83D-8D27550BE51D}"/>
              </a:ext>
            </a:extLst>
          </p:cNvPr>
          <p:cNvPicPr>
            <a:picLocks noChangeAspect="1"/>
          </p:cNvPicPr>
          <p:nvPr/>
        </p:nvPicPr>
        <p:blipFill>
          <a:blip r:embed="rId8" cstate="screen">
            <a:alphaModFix amt="37000"/>
            <a:extLst>
              <a:ext uri="{BEBA8EAE-BF5A-486C-A8C5-ECC9F3942E4B}">
                <a14:imgProps xmlns:a14="http://schemas.microsoft.com/office/drawing/2010/main">
                  <a14:imgLayer r:embed="rId9">
                    <a14:imgEffect>
                      <a14:artisticBlur radius="43"/>
                    </a14:imgEffect>
                  </a14:imgLayer>
                </a14:imgProps>
              </a:ext>
              <a:ext uri="{28A0092B-C50C-407E-A947-70E740481C1C}">
                <a14:useLocalDpi xmlns:a14="http://schemas.microsoft.com/office/drawing/2010/main"/>
              </a:ext>
            </a:extLst>
          </a:blip>
          <a:srcRect/>
          <a:stretch>
            <a:fillRect/>
          </a:stretch>
        </p:blipFill>
        <p:spPr>
          <a:xfrm>
            <a:off x="6172490" y="2381272"/>
            <a:ext cx="2196825" cy="2283350"/>
          </a:xfrm>
          <a:prstGeom prst="roundRect">
            <a:avLst>
              <a:gd name="adj" fmla="val 11542"/>
            </a:avLst>
          </a:prstGeom>
          <a:solidFill>
            <a:srgbClr val="0D1B30"/>
          </a:solidFill>
          <a:ln w="22225">
            <a:gradFill>
              <a:gsLst>
                <a:gs pos="0">
                  <a:schemeClr val="accent1">
                    <a:lumMod val="5000"/>
                    <a:lumOff val="95000"/>
                    <a:alpha val="8665"/>
                  </a:schemeClr>
                </a:gs>
                <a:gs pos="74000">
                  <a:schemeClr val="bg1"/>
                </a:gs>
                <a:gs pos="83000">
                  <a:schemeClr val="bg1"/>
                </a:gs>
                <a:gs pos="100000">
                  <a:schemeClr val="accent1">
                    <a:lumMod val="30000"/>
                    <a:lumOff val="70000"/>
                    <a:alpha val="2000"/>
                  </a:schemeClr>
                </a:gs>
              </a:gsLst>
              <a:lin ang="0" scaled="0"/>
            </a:gradFill>
          </a:ln>
          <a:effectLst/>
        </p:spPr>
      </p:pic>
      <p:sp>
        <p:nvSpPr>
          <p:cNvPr id="17" name="TextBox 16">
            <a:extLst>
              <a:ext uri="{FF2B5EF4-FFF2-40B4-BE49-F238E27FC236}">
                <a16:creationId xmlns:a16="http://schemas.microsoft.com/office/drawing/2014/main" id="{09375D2D-D55F-F6C6-09B0-3AC7BD1CBC73}"/>
              </a:ext>
            </a:extLst>
          </p:cNvPr>
          <p:cNvSpPr txBox="1"/>
          <p:nvPr/>
        </p:nvSpPr>
        <p:spPr>
          <a:xfrm>
            <a:off x="6236325" y="3599293"/>
            <a:ext cx="2196825" cy="840423"/>
          </a:xfrm>
          <a:prstGeom prst="rect">
            <a:avLst/>
          </a:prstGeom>
          <a:noFill/>
        </p:spPr>
        <p:txBody>
          <a:bodyPr wrap="square">
            <a:spAutoFit/>
          </a:bodyPr>
          <a:lstStyle/>
          <a:p>
            <a:pPr>
              <a:lnSpc>
                <a:spcPct val="80000"/>
              </a:lnSpc>
            </a:pPr>
            <a:r>
              <a:rPr lang="en-GB" sz="2000" b="1" dirty="0">
                <a:solidFill>
                  <a:schemeClr val="bg1"/>
                </a:solidFill>
                <a:latin typeface="Arial" panose="020B0604020202020204" pitchFamily="34" charset="0"/>
                <a:cs typeface="Arial" panose="020B0604020202020204" pitchFamily="34" charset="0"/>
              </a:rPr>
              <a:t>Safer Schools</a:t>
            </a:r>
            <a:br>
              <a:rPr lang="en-GB" sz="2000" b="1" dirty="0">
                <a:solidFill>
                  <a:schemeClr val="bg1"/>
                </a:solidFill>
                <a:latin typeface="Arial" panose="020B0604020202020204" pitchFamily="34" charset="0"/>
                <a:cs typeface="Arial" panose="020B0604020202020204" pitchFamily="34" charset="0"/>
              </a:rPr>
            </a:br>
            <a:r>
              <a:rPr lang="en-GB" sz="2000" b="1" dirty="0">
                <a:solidFill>
                  <a:schemeClr val="bg1"/>
                </a:solidFill>
                <a:latin typeface="Arial" panose="020B0604020202020204" pitchFamily="34" charset="0"/>
                <a:cs typeface="Arial" panose="020B0604020202020204" pitchFamily="34" charset="0"/>
              </a:rPr>
              <a:t>Website </a:t>
            </a:r>
            <a:br>
              <a:rPr lang="en-GB" sz="2000" b="1" dirty="0">
                <a:solidFill>
                  <a:schemeClr val="bg1"/>
                </a:solidFill>
                <a:latin typeface="Arial" panose="020B0604020202020204" pitchFamily="34" charset="0"/>
                <a:cs typeface="Arial" panose="020B0604020202020204" pitchFamily="34" charset="0"/>
              </a:rPr>
            </a:br>
            <a:endParaRPr lang="en-GB" sz="2000" dirty="0">
              <a:solidFill>
                <a:schemeClr val="bg1"/>
              </a:solidFill>
            </a:endParaRPr>
          </a:p>
        </p:txBody>
      </p:sp>
      <p:sp>
        <p:nvSpPr>
          <p:cNvPr id="18" name="TextBox 17">
            <a:extLst>
              <a:ext uri="{FF2B5EF4-FFF2-40B4-BE49-F238E27FC236}">
                <a16:creationId xmlns:a16="http://schemas.microsoft.com/office/drawing/2014/main" id="{0E96D715-42C1-12AE-2492-E11D6DA3D41E}"/>
              </a:ext>
            </a:extLst>
          </p:cNvPr>
          <p:cNvSpPr txBox="1"/>
          <p:nvPr/>
        </p:nvSpPr>
        <p:spPr>
          <a:xfrm>
            <a:off x="6236325" y="4359170"/>
            <a:ext cx="2486933" cy="215444"/>
          </a:xfrm>
          <a:prstGeom prst="rect">
            <a:avLst/>
          </a:prstGeom>
          <a:noFill/>
        </p:spPr>
        <p:txBody>
          <a:bodyPr wrap="square">
            <a:spAutoFit/>
          </a:bodyPr>
          <a:lstStyle/>
          <a:p>
            <a:r>
              <a:rPr lang="en-GB" sz="800" dirty="0" err="1">
                <a:solidFill>
                  <a:schemeClr val="bg1"/>
                </a:solidFill>
                <a:latin typeface="Arial" panose="020B0604020202020204" pitchFamily="34" charset="0"/>
                <a:cs typeface="Arial" panose="020B0604020202020204" pitchFamily="34" charset="0"/>
              </a:rPr>
              <a:t>www.saferschools.co.uk</a:t>
            </a:r>
            <a:endParaRPr lang="en-GB" sz="8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F0D4197-6AD8-9E76-AC87-65AAE893EEF9}"/>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6172490" y="2377508"/>
            <a:ext cx="2196825" cy="1119586"/>
          </a:xfrm>
          <a:prstGeom prst="roundRect">
            <a:avLst>
              <a:gd name="adj" fmla="val 24754"/>
            </a:avLst>
          </a:prstGeom>
          <a:solidFill>
            <a:srgbClr val="FFFFFF">
              <a:shade val="85000"/>
            </a:srgbClr>
          </a:solidFill>
          <a:ln>
            <a:noFill/>
          </a:ln>
          <a:effectLst/>
        </p:spPr>
      </p:pic>
      <p:pic>
        <p:nvPicPr>
          <p:cNvPr id="20" name="Picture 19" descr="A blue planet with dots and lines&#10;&#10;AI-generated content may be incorrect.">
            <a:extLst>
              <a:ext uri="{FF2B5EF4-FFF2-40B4-BE49-F238E27FC236}">
                <a16:creationId xmlns:a16="http://schemas.microsoft.com/office/drawing/2014/main" id="{0E5599C4-B855-72B6-94BE-9FF087FD79C4}"/>
              </a:ext>
            </a:extLst>
          </p:cNvPr>
          <p:cNvPicPr>
            <a:picLocks noChangeAspect="1"/>
          </p:cNvPicPr>
          <p:nvPr/>
        </p:nvPicPr>
        <p:blipFill>
          <a:blip r:embed="rId11" cstate="screen">
            <a:alphaModFix amt="37000"/>
            <a:extLst>
              <a:ext uri="{BEBA8EAE-BF5A-486C-A8C5-ECC9F3942E4B}">
                <a14:imgProps xmlns:a14="http://schemas.microsoft.com/office/drawing/2010/main">
                  <a14:imgLayer r:embed="rId12">
                    <a14:imgEffect>
                      <a14:artisticBlur radius="43"/>
                    </a14:imgEffect>
                  </a14:imgLayer>
                </a14:imgProps>
              </a:ext>
              <a:ext uri="{28A0092B-C50C-407E-A947-70E740481C1C}">
                <a14:useLocalDpi xmlns:a14="http://schemas.microsoft.com/office/drawing/2010/main"/>
              </a:ext>
            </a:extLst>
          </a:blip>
          <a:srcRect/>
          <a:stretch>
            <a:fillRect/>
          </a:stretch>
        </p:blipFill>
        <p:spPr>
          <a:xfrm>
            <a:off x="3858067" y="2381272"/>
            <a:ext cx="2177080" cy="2283350"/>
          </a:xfrm>
          <a:prstGeom prst="roundRect">
            <a:avLst>
              <a:gd name="adj" fmla="val 11542"/>
            </a:avLst>
          </a:prstGeom>
          <a:solidFill>
            <a:srgbClr val="0D1B30"/>
          </a:solidFill>
          <a:ln w="22225">
            <a:gradFill>
              <a:gsLst>
                <a:gs pos="0">
                  <a:schemeClr val="accent1">
                    <a:lumMod val="5000"/>
                    <a:lumOff val="95000"/>
                    <a:alpha val="8665"/>
                  </a:schemeClr>
                </a:gs>
                <a:gs pos="74000">
                  <a:schemeClr val="bg1"/>
                </a:gs>
                <a:gs pos="83000">
                  <a:schemeClr val="bg1"/>
                </a:gs>
                <a:gs pos="100000">
                  <a:schemeClr val="accent1">
                    <a:lumMod val="30000"/>
                    <a:lumOff val="70000"/>
                    <a:alpha val="2000"/>
                  </a:schemeClr>
                </a:gs>
              </a:gsLst>
              <a:lin ang="0" scaled="0"/>
            </a:gradFill>
          </a:ln>
          <a:effectLst/>
        </p:spPr>
      </p:pic>
      <p:sp>
        <p:nvSpPr>
          <p:cNvPr id="21" name="TextBox 20">
            <a:extLst>
              <a:ext uri="{FF2B5EF4-FFF2-40B4-BE49-F238E27FC236}">
                <a16:creationId xmlns:a16="http://schemas.microsoft.com/office/drawing/2014/main" id="{304A361C-9708-9A77-A328-27FC92C5C8EF}"/>
              </a:ext>
            </a:extLst>
          </p:cNvPr>
          <p:cNvSpPr txBox="1"/>
          <p:nvPr/>
        </p:nvSpPr>
        <p:spPr>
          <a:xfrm>
            <a:off x="3984300" y="3599293"/>
            <a:ext cx="1550054" cy="591444"/>
          </a:xfrm>
          <a:prstGeom prst="rect">
            <a:avLst/>
          </a:prstGeom>
          <a:noFill/>
        </p:spPr>
        <p:txBody>
          <a:bodyPr wrap="square">
            <a:spAutoFit/>
          </a:bodyPr>
          <a:lstStyle/>
          <a:p>
            <a:pPr>
              <a:lnSpc>
                <a:spcPct val="80000"/>
              </a:lnSpc>
            </a:pPr>
            <a:r>
              <a:rPr lang="en-GB" sz="2000" b="1" dirty="0">
                <a:solidFill>
                  <a:schemeClr val="bg1"/>
                </a:solidFill>
                <a:latin typeface="Arial" panose="020B0604020202020204" pitchFamily="34" charset="0"/>
                <a:cs typeface="Arial" panose="020B0604020202020204" pitchFamily="34" charset="0"/>
              </a:rPr>
              <a:t>Our Safety Centre</a:t>
            </a:r>
            <a:endParaRPr lang="en-GB" sz="2000" dirty="0">
              <a:solidFill>
                <a:schemeClr val="bg1"/>
              </a:solidFill>
            </a:endParaRPr>
          </a:p>
        </p:txBody>
      </p:sp>
      <p:sp>
        <p:nvSpPr>
          <p:cNvPr id="22" name="TextBox 21">
            <a:extLst>
              <a:ext uri="{FF2B5EF4-FFF2-40B4-BE49-F238E27FC236}">
                <a16:creationId xmlns:a16="http://schemas.microsoft.com/office/drawing/2014/main" id="{91A3620F-6417-D672-468D-6ADA8A51E0CF}"/>
              </a:ext>
            </a:extLst>
          </p:cNvPr>
          <p:cNvSpPr txBox="1"/>
          <p:nvPr/>
        </p:nvSpPr>
        <p:spPr>
          <a:xfrm>
            <a:off x="4024443" y="4359170"/>
            <a:ext cx="1700501" cy="215444"/>
          </a:xfrm>
          <a:prstGeom prst="rect">
            <a:avLst/>
          </a:prstGeom>
          <a:noFill/>
        </p:spPr>
        <p:txBody>
          <a:bodyPr wrap="square">
            <a:spAutoFit/>
          </a:bodyPr>
          <a:lstStyle/>
          <a:p>
            <a:r>
              <a:rPr lang="en-GB" sz="800" dirty="0" err="1">
                <a:solidFill>
                  <a:schemeClr val="bg1"/>
                </a:solidFill>
                <a:latin typeface="Arial" panose="020B0604020202020204" pitchFamily="34" charset="0"/>
                <a:cs typeface="Arial" panose="020B0604020202020204" pitchFamily="34" charset="0"/>
              </a:rPr>
              <a:t>oursafetycentre.co.uk</a:t>
            </a:r>
            <a:endParaRPr lang="en-GB" sz="800" dirty="0">
              <a:solidFill>
                <a:schemeClr val="bg1"/>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CACD547E-1796-B0FE-E634-815BF34AF596}"/>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3865161" y="2377508"/>
            <a:ext cx="2169985" cy="1119586"/>
          </a:xfrm>
          <a:prstGeom prst="roundRect">
            <a:avLst>
              <a:gd name="adj" fmla="val 24754"/>
            </a:avLst>
          </a:prstGeom>
          <a:solidFill>
            <a:srgbClr val="FFFFFF">
              <a:shade val="85000"/>
            </a:srgbClr>
          </a:solidFill>
          <a:ln>
            <a:noFill/>
          </a:ln>
          <a:effectLst/>
        </p:spPr>
      </p:pic>
      <p:pic>
        <p:nvPicPr>
          <p:cNvPr id="24" name="Picture 23" descr="A blue planet with dots and lines&#10;&#10;AI-generated content may be incorrect.">
            <a:extLst>
              <a:ext uri="{FF2B5EF4-FFF2-40B4-BE49-F238E27FC236}">
                <a16:creationId xmlns:a16="http://schemas.microsoft.com/office/drawing/2014/main" id="{9A91A5A1-5F20-B25A-7960-56B2AD6B8DEF}"/>
              </a:ext>
            </a:extLst>
          </p:cNvPr>
          <p:cNvPicPr>
            <a:picLocks noChangeAspect="1"/>
          </p:cNvPicPr>
          <p:nvPr/>
        </p:nvPicPr>
        <p:blipFill>
          <a:blip r:embed="rId14" cstate="screen">
            <a:alphaModFix amt="37000"/>
            <a:extLst>
              <a:ext uri="{BEBA8EAE-BF5A-486C-A8C5-ECC9F3942E4B}">
                <a14:imgProps xmlns:a14="http://schemas.microsoft.com/office/drawing/2010/main">
                  <a14:imgLayer r:embed="rId15">
                    <a14:imgEffect>
                      <a14:artisticBlur radius="43"/>
                    </a14:imgEffect>
                  </a14:imgLayer>
                </a14:imgProps>
              </a:ext>
              <a:ext uri="{28A0092B-C50C-407E-A947-70E740481C1C}">
                <a14:useLocalDpi xmlns:a14="http://schemas.microsoft.com/office/drawing/2010/main"/>
              </a:ext>
            </a:extLst>
          </a:blip>
          <a:srcRect/>
          <a:stretch>
            <a:fillRect/>
          </a:stretch>
        </p:blipFill>
        <p:spPr>
          <a:xfrm>
            <a:off x="8553382" y="2381272"/>
            <a:ext cx="2162891" cy="2283350"/>
          </a:xfrm>
          <a:prstGeom prst="roundRect">
            <a:avLst>
              <a:gd name="adj" fmla="val 11542"/>
            </a:avLst>
          </a:prstGeom>
          <a:solidFill>
            <a:srgbClr val="0D1B30"/>
          </a:solidFill>
          <a:ln w="22225">
            <a:gradFill>
              <a:gsLst>
                <a:gs pos="0">
                  <a:schemeClr val="accent1">
                    <a:lumMod val="5000"/>
                    <a:lumOff val="95000"/>
                    <a:alpha val="8665"/>
                  </a:schemeClr>
                </a:gs>
                <a:gs pos="74000">
                  <a:schemeClr val="bg1"/>
                </a:gs>
                <a:gs pos="83000">
                  <a:schemeClr val="bg1"/>
                </a:gs>
                <a:gs pos="100000">
                  <a:schemeClr val="accent1">
                    <a:lumMod val="30000"/>
                    <a:lumOff val="70000"/>
                    <a:alpha val="2000"/>
                  </a:schemeClr>
                </a:gs>
              </a:gsLst>
              <a:lin ang="0" scaled="0"/>
            </a:gradFill>
          </a:ln>
          <a:effectLst/>
        </p:spPr>
      </p:pic>
      <p:sp>
        <p:nvSpPr>
          <p:cNvPr id="25" name="TextBox 24">
            <a:extLst>
              <a:ext uri="{FF2B5EF4-FFF2-40B4-BE49-F238E27FC236}">
                <a16:creationId xmlns:a16="http://schemas.microsoft.com/office/drawing/2014/main" id="{5D0463D9-97B7-3C4B-9DFF-3E6717CBECC3}"/>
              </a:ext>
            </a:extLst>
          </p:cNvPr>
          <p:cNvSpPr txBox="1"/>
          <p:nvPr/>
        </p:nvSpPr>
        <p:spPr>
          <a:xfrm>
            <a:off x="8716871" y="3599293"/>
            <a:ext cx="2579039" cy="837665"/>
          </a:xfrm>
          <a:prstGeom prst="rect">
            <a:avLst/>
          </a:prstGeom>
          <a:noFill/>
        </p:spPr>
        <p:txBody>
          <a:bodyPr wrap="square">
            <a:spAutoFit/>
          </a:bodyPr>
          <a:lstStyle/>
          <a:p>
            <a:pPr>
              <a:lnSpc>
                <a:spcPct val="80000"/>
              </a:lnSpc>
            </a:pPr>
            <a:r>
              <a:rPr lang="en-GB" sz="2000" b="1" dirty="0">
                <a:solidFill>
                  <a:schemeClr val="bg1"/>
                </a:solidFill>
                <a:latin typeface="Arial" panose="020B0604020202020204" pitchFamily="34" charset="0"/>
                <a:cs typeface="Arial" panose="020B0604020202020204" pitchFamily="34" charset="0"/>
              </a:rPr>
              <a:t>Digital </a:t>
            </a:r>
          </a:p>
          <a:p>
            <a:pPr>
              <a:lnSpc>
                <a:spcPct val="80000"/>
              </a:lnSpc>
            </a:pPr>
            <a:r>
              <a:rPr lang="en-GB" sz="2000" b="1" dirty="0">
                <a:solidFill>
                  <a:schemeClr val="bg1"/>
                </a:solidFill>
                <a:latin typeface="Arial" panose="020B0604020202020204" pitchFamily="34" charset="0"/>
                <a:cs typeface="Arial" panose="020B0604020202020204" pitchFamily="34" charset="0"/>
              </a:rPr>
              <a:t>Proficiency </a:t>
            </a:r>
            <a:br>
              <a:rPr lang="en-GB" sz="2000" b="1" dirty="0">
                <a:solidFill>
                  <a:schemeClr val="bg1"/>
                </a:solidFill>
                <a:latin typeface="Arial" panose="020B0604020202020204" pitchFamily="34" charset="0"/>
                <a:cs typeface="Arial" panose="020B0604020202020204" pitchFamily="34" charset="0"/>
              </a:rPr>
            </a:br>
            <a:r>
              <a:rPr lang="en-GB" sz="2000" b="1" dirty="0">
                <a:solidFill>
                  <a:schemeClr val="bg1"/>
                </a:solidFill>
                <a:latin typeface="Arial" panose="020B0604020202020204" pitchFamily="34" charset="0"/>
                <a:cs typeface="Arial" panose="020B0604020202020204" pitchFamily="34" charset="0"/>
              </a:rPr>
              <a:t>Course</a:t>
            </a:r>
            <a:endParaRPr lang="en-GB" sz="2000" dirty="0">
              <a:solidFill>
                <a:schemeClr val="bg1"/>
              </a:solidFill>
            </a:endParaRPr>
          </a:p>
        </p:txBody>
      </p:sp>
      <p:sp>
        <p:nvSpPr>
          <p:cNvPr id="26" name="TextBox 25">
            <a:extLst>
              <a:ext uri="{FF2B5EF4-FFF2-40B4-BE49-F238E27FC236}">
                <a16:creationId xmlns:a16="http://schemas.microsoft.com/office/drawing/2014/main" id="{67C0B20A-8EAA-B6B9-40B8-C593B1DE43C2}"/>
              </a:ext>
            </a:extLst>
          </p:cNvPr>
          <p:cNvSpPr txBox="1"/>
          <p:nvPr/>
        </p:nvSpPr>
        <p:spPr>
          <a:xfrm>
            <a:off x="8716871" y="4359170"/>
            <a:ext cx="2504211" cy="215444"/>
          </a:xfrm>
          <a:prstGeom prst="rect">
            <a:avLst/>
          </a:prstGeom>
          <a:noFill/>
        </p:spPr>
        <p:txBody>
          <a:bodyPr wrap="square">
            <a:spAutoFit/>
          </a:bodyPr>
          <a:lstStyle/>
          <a:p>
            <a:r>
              <a:rPr lang="en-GB" sz="800" dirty="0" err="1">
                <a:solidFill>
                  <a:schemeClr val="bg1"/>
                </a:solidFill>
                <a:latin typeface="Arial" panose="020B0604020202020204" pitchFamily="34" charset="0"/>
                <a:cs typeface="Arial" panose="020B0604020202020204" pitchFamily="34" charset="0"/>
              </a:rPr>
              <a:t>oursaferschools.co.uk</a:t>
            </a:r>
            <a:r>
              <a:rPr lang="en-GB" sz="800" dirty="0">
                <a:solidFill>
                  <a:schemeClr val="bg1"/>
                </a:solidFill>
                <a:latin typeface="Arial" panose="020B0604020202020204" pitchFamily="34" charset="0"/>
                <a:cs typeface="Arial" panose="020B0604020202020204" pitchFamily="34" charset="0"/>
              </a:rPr>
              <a:t>/</a:t>
            </a:r>
            <a:r>
              <a:rPr lang="en-GB" sz="800" dirty="0" err="1">
                <a:solidFill>
                  <a:schemeClr val="bg1"/>
                </a:solidFill>
                <a:latin typeface="Arial" panose="020B0604020202020204" pitchFamily="34" charset="0"/>
                <a:cs typeface="Arial" panose="020B0604020202020204" pitchFamily="34" charset="0"/>
              </a:rPr>
              <a:t>digitalproficiency</a:t>
            </a:r>
            <a:endParaRPr lang="en-GB" sz="8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8E49F55E-0D68-349B-48AB-FA449294D442}"/>
              </a:ext>
            </a:extLst>
          </p:cNvPr>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a:xfrm>
            <a:off x="8567573" y="2377508"/>
            <a:ext cx="2148700" cy="1119586"/>
          </a:xfrm>
          <a:prstGeom prst="roundRect">
            <a:avLst>
              <a:gd name="adj" fmla="val 24754"/>
            </a:avLst>
          </a:prstGeom>
          <a:solidFill>
            <a:srgbClr val="FFFFFF">
              <a:shade val="85000"/>
            </a:srgbClr>
          </a:solidFill>
          <a:ln>
            <a:noFill/>
          </a:ln>
          <a:effectLst/>
        </p:spPr>
      </p:pic>
      <p:pic>
        <p:nvPicPr>
          <p:cNvPr id="28" name="Picture 27" descr="A blue planet with dots and lines&#10;&#10;AI-generated content may be incorrect.">
            <a:extLst>
              <a:ext uri="{FF2B5EF4-FFF2-40B4-BE49-F238E27FC236}">
                <a16:creationId xmlns:a16="http://schemas.microsoft.com/office/drawing/2014/main" id="{5627303D-59C8-5189-20B0-5AA1CF51948F}"/>
              </a:ext>
            </a:extLst>
          </p:cNvPr>
          <p:cNvPicPr>
            <a:picLocks noChangeAspect="1"/>
          </p:cNvPicPr>
          <p:nvPr/>
        </p:nvPicPr>
        <p:blipFill>
          <a:blip r:embed="rId17" cstate="screen">
            <a:alphaModFix amt="37000"/>
            <a:extLst>
              <a:ext uri="{BEBA8EAE-BF5A-486C-A8C5-ECC9F3942E4B}">
                <a14:imgProps xmlns:a14="http://schemas.microsoft.com/office/drawing/2010/main">
                  <a14:imgLayer r:embed="rId18">
                    <a14:imgEffect>
                      <a14:artisticBlur radius="43"/>
                    </a14:imgEffect>
                  </a14:imgLayer>
                </a14:imgProps>
              </a:ext>
              <a:ext uri="{28A0092B-C50C-407E-A947-70E740481C1C}">
                <a14:useLocalDpi xmlns:a14="http://schemas.microsoft.com/office/drawing/2010/main"/>
              </a:ext>
            </a:extLst>
          </a:blip>
          <a:srcRect/>
          <a:stretch>
            <a:fillRect/>
          </a:stretch>
        </p:blipFill>
        <p:spPr>
          <a:xfrm>
            <a:off x="1503706" y="2391833"/>
            <a:ext cx="2196826" cy="2283350"/>
          </a:xfrm>
          <a:prstGeom prst="roundRect">
            <a:avLst>
              <a:gd name="adj" fmla="val 11542"/>
            </a:avLst>
          </a:prstGeom>
          <a:solidFill>
            <a:srgbClr val="0D1B30"/>
          </a:solidFill>
          <a:ln w="22225">
            <a:gradFill>
              <a:gsLst>
                <a:gs pos="0">
                  <a:schemeClr val="accent1">
                    <a:lumMod val="5000"/>
                    <a:lumOff val="95000"/>
                    <a:alpha val="8665"/>
                  </a:schemeClr>
                </a:gs>
                <a:gs pos="74000">
                  <a:schemeClr val="bg1"/>
                </a:gs>
                <a:gs pos="83000">
                  <a:schemeClr val="bg1"/>
                </a:gs>
                <a:gs pos="100000">
                  <a:schemeClr val="accent1">
                    <a:lumMod val="30000"/>
                    <a:lumOff val="70000"/>
                    <a:alpha val="2000"/>
                  </a:schemeClr>
                </a:gs>
              </a:gsLst>
              <a:lin ang="0" scaled="0"/>
            </a:gradFill>
          </a:ln>
          <a:effectLst/>
        </p:spPr>
      </p:pic>
      <p:sp>
        <p:nvSpPr>
          <p:cNvPr id="29" name="TextBox 28">
            <a:extLst>
              <a:ext uri="{FF2B5EF4-FFF2-40B4-BE49-F238E27FC236}">
                <a16:creationId xmlns:a16="http://schemas.microsoft.com/office/drawing/2014/main" id="{74EBD0A9-A2A2-59AC-4455-23DD98210ACA}"/>
              </a:ext>
            </a:extLst>
          </p:cNvPr>
          <p:cNvSpPr txBox="1"/>
          <p:nvPr/>
        </p:nvSpPr>
        <p:spPr>
          <a:xfrm>
            <a:off x="1611296" y="3609854"/>
            <a:ext cx="2521226" cy="594202"/>
          </a:xfrm>
          <a:prstGeom prst="rect">
            <a:avLst/>
          </a:prstGeom>
          <a:noFill/>
        </p:spPr>
        <p:txBody>
          <a:bodyPr wrap="square">
            <a:spAutoFit/>
          </a:bodyPr>
          <a:lstStyle/>
          <a:p>
            <a:pPr>
              <a:lnSpc>
                <a:spcPct val="80000"/>
              </a:lnSpc>
            </a:pPr>
            <a:r>
              <a:rPr lang="en-GB" sz="2000" b="1" dirty="0">
                <a:solidFill>
                  <a:schemeClr val="bg1"/>
                </a:solidFill>
                <a:latin typeface="Arial" panose="020B0604020202020204" pitchFamily="34" charset="0"/>
                <a:cs typeface="Arial" panose="020B0604020202020204" pitchFamily="34" charset="0"/>
              </a:rPr>
              <a:t>Report Remove</a:t>
            </a:r>
            <a:br>
              <a:rPr lang="en-GB" sz="2000" b="1" dirty="0">
                <a:solidFill>
                  <a:schemeClr val="bg1"/>
                </a:solidFill>
                <a:latin typeface="Arial" panose="020B0604020202020204" pitchFamily="34" charset="0"/>
                <a:cs typeface="Arial" panose="020B0604020202020204" pitchFamily="34" charset="0"/>
              </a:rPr>
            </a:br>
            <a:r>
              <a:rPr lang="en-GB" sz="2000" b="1" dirty="0">
                <a:solidFill>
                  <a:schemeClr val="bg1"/>
                </a:solidFill>
                <a:latin typeface="Arial" panose="020B0604020202020204" pitchFamily="34" charset="0"/>
                <a:cs typeface="Arial" panose="020B0604020202020204" pitchFamily="34" charset="0"/>
              </a:rPr>
              <a:t>Childline</a:t>
            </a:r>
            <a:endParaRPr lang="en-GB" sz="2000" dirty="0">
              <a:solidFill>
                <a:schemeClr val="bg1"/>
              </a:solidFill>
            </a:endParaRPr>
          </a:p>
        </p:txBody>
      </p:sp>
      <p:sp>
        <p:nvSpPr>
          <p:cNvPr id="30" name="TextBox 29">
            <a:extLst>
              <a:ext uri="{FF2B5EF4-FFF2-40B4-BE49-F238E27FC236}">
                <a16:creationId xmlns:a16="http://schemas.microsoft.com/office/drawing/2014/main" id="{FCAE369E-A3C6-83C3-DE38-11167E490CB6}"/>
              </a:ext>
            </a:extLst>
          </p:cNvPr>
          <p:cNvSpPr txBox="1"/>
          <p:nvPr/>
        </p:nvSpPr>
        <p:spPr>
          <a:xfrm>
            <a:off x="1611296" y="4359170"/>
            <a:ext cx="2044214" cy="215444"/>
          </a:xfrm>
          <a:prstGeom prst="rect">
            <a:avLst/>
          </a:prstGeom>
          <a:noFill/>
        </p:spPr>
        <p:txBody>
          <a:bodyPr wrap="square">
            <a:spAutoFit/>
          </a:bodyPr>
          <a:lstStyle/>
          <a:p>
            <a:r>
              <a:rPr lang="en-GB" sz="800" dirty="0">
                <a:solidFill>
                  <a:schemeClr val="bg1"/>
                </a:solidFill>
                <a:latin typeface="Arial" panose="020B0604020202020204" pitchFamily="34" charset="0"/>
                <a:cs typeface="Arial" panose="020B0604020202020204" pitchFamily="34" charset="0"/>
              </a:rPr>
              <a:t>https://</a:t>
            </a:r>
            <a:r>
              <a:rPr lang="en-GB" sz="800" dirty="0" err="1">
                <a:solidFill>
                  <a:schemeClr val="bg1"/>
                </a:solidFill>
                <a:latin typeface="Arial" panose="020B0604020202020204" pitchFamily="34" charset="0"/>
                <a:cs typeface="Arial" panose="020B0604020202020204" pitchFamily="34" charset="0"/>
              </a:rPr>
              <a:t>www.childline.org.uk</a:t>
            </a:r>
            <a:r>
              <a:rPr lang="en-GB" sz="800" dirty="0">
                <a:solidFill>
                  <a:schemeClr val="bg1"/>
                </a:solidFill>
                <a:latin typeface="Arial" panose="020B0604020202020204" pitchFamily="34" charset="0"/>
                <a:cs typeface="Arial" panose="020B0604020202020204" pitchFamily="34" charset="0"/>
              </a:rPr>
              <a:t>/</a:t>
            </a:r>
          </a:p>
        </p:txBody>
      </p:sp>
      <p:pic>
        <p:nvPicPr>
          <p:cNvPr id="31" name="Picture 30">
            <a:extLst>
              <a:ext uri="{FF2B5EF4-FFF2-40B4-BE49-F238E27FC236}">
                <a16:creationId xmlns:a16="http://schemas.microsoft.com/office/drawing/2014/main" id="{037C4714-5677-8F18-114E-4B70533D6D64}"/>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1503706" y="2388069"/>
            <a:ext cx="2196825" cy="1119586"/>
          </a:xfrm>
          <a:prstGeom prst="roundRect">
            <a:avLst>
              <a:gd name="adj" fmla="val 24754"/>
            </a:avLst>
          </a:prstGeom>
          <a:solidFill>
            <a:srgbClr val="FFFFFF">
              <a:shade val="85000"/>
            </a:srgbClr>
          </a:solidFill>
          <a:ln>
            <a:noFill/>
          </a:ln>
          <a:effectLst/>
        </p:spPr>
      </p:pic>
      <p:pic>
        <p:nvPicPr>
          <p:cNvPr id="36" name="Picture 35">
            <a:extLst>
              <a:ext uri="{FF2B5EF4-FFF2-40B4-BE49-F238E27FC236}">
                <a16:creationId xmlns:a16="http://schemas.microsoft.com/office/drawing/2014/main" id="{11A1AB49-D2A9-E573-E55A-BED59962BE15}"/>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5076802" y="388956"/>
            <a:ext cx="1804042" cy="649761"/>
          </a:xfrm>
          <a:prstGeom prst="rect">
            <a:avLst/>
          </a:prstGeom>
        </p:spPr>
      </p:pic>
    </p:spTree>
    <p:extLst>
      <p:ext uri="{BB962C8B-B14F-4D97-AF65-F5344CB8AC3E}">
        <p14:creationId xmlns:p14="http://schemas.microsoft.com/office/powerpoint/2010/main" val="51301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E92A7-7470-C125-93CF-4C664F3450E3}"/>
            </a:ext>
          </a:extLst>
        </p:cNvPr>
        <p:cNvGrpSpPr/>
        <p:nvPr/>
      </p:nvGrpSpPr>
      <p:grpSpPr>
        <a:xfrm>
          <a:off x="0" y="0"/>
          <a:ext cx="0" cy="0"/>
          <a:chOff x="0" y="0"/>
          <a:chExt cx="0" cy="0"/>
        </a:xfrm>
      </p:grpSpPr>
      <p:sp>
        <p:nvSpPr>
          <p:cNvPr id="31" name="Freeform 30">
            <a:extLst>
              <a:ext uri="{FF2B5EF4-FFF2-40B4-BE49-F238E27FC236}">
                <a16:creationId xmlns:a16="http://schemas.microsoft.com/office/drawing/2014/main" id="{7D83F2CE-F000-AFED-6393-32895194D9F7}"/>
              </a:ext>
            </a:extLst>
          </p:cNvPr>
          <p:cNvSpPr/>
          <p:nvPr/>
        </p:nvSpPr>
        <p:spPr>
          <a:xfrm>
            <a:off x="945202" y="2577166"/>
            <a:ext cx="10301592" cy="1536970"/>
          </a:xfrm>
          <a:custGeom>
            <a:avLst/>
            <a:gdLst>
              <a:gd name="csX0" fmla="*/ 256167 w 10301592"/>
              <a:gd name="csY0" fmla="*/ 0 h 1536970"/>
              <a:gd name="csX1" fmla="*/ 10045425 w 10301592"/>
              <a:gd name="csY1" fmla="*/ 0 h 1536970"/>
              <a:gd name="csX2" fmla="*/ 10301592 w 10301592"/>
              <a:gd name="csY2" fmla="*/ 256167 h 1536970"/>
              <a:gd name="csX3" fmla="*/ 10301592 w 10301592"/>
              <a:gd name="csY3" fmla="*/ 1280803 h 1536970"/>
              <a:gd name="csX4" fmla="*/ 10045425 w 10301592"/>
              <a:gd name="csY4" fmla="*/ 1536970 h 1536970"/>
              <a:gd name="csX5" fmla="*/ 7314977 w 10301592"/>
              <a:gd name="csY5" fmla="*/ 1536970 h 1536970"/>
              <a:gd name="csX6" fmla="*/ 7315928 w 10301592"/>
              <a:gd name="csY6" fmla="*/ 1527535 h 1536970"/>
              <a:gd name="csX7" fmla="*/ 7039848 w 10301592"/>
              <a:gd name="csY7" fmla="*/ 1251455 h 1536970"/>
              <a:gd name="csX8" fmla="*/ 3241027 w 10301592"/>
              <a:gd name="csY8" fmla="*/ 1251455 h 1536970"/>
              <a:gd name="csX9" fmla="*/ 2964947 w 10301592"/>
              <a:gd name="csY9" fmla="*/ 1527535 h 1536970"/>
              <a:gd name="csX10" fmla="*/ 2965898 w 10301592"/>
              <a:gd name="csY10" fmla="*/ 1536970 h 1536970"/>
              <a:gd name="csX11" fmla="*/ 256167 w 10301592"/>
              <a:gd name="csY11" fmla="*/ 1536970 h 1536970"/>
              <a:gd name="csX12" fmla="*/ 0 w 10301592"/>
              <a:gd name="csY12" fmla="*/ 1280803 h 1536970"/>
              <a:gd name="csX13" fmla="*/ 0 w 10301592"/>
              <a:gd name="csY13" fmla="*/ 256167 h 1536970"/>
              <a:gd name="csX14" fmla="*/ 256167 w 10301592"/>
              <a:gd name="csY14" fmla="*/ 0 h 153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0301592" h="1536970">
                <a:moveTo>
                  <a:pt x="256167" y="0"/>
                </a:moveTo>
                <a:lnTo>
                  <a:pt x="10045425" y="0"/>
                </a:lnTo>
                <a:cubicBezTo>
                  <a:pt x="10186902" y="0"/>
                  <a:pt x="10301592" y="114690"/>
                  <a:pt x="10301592" y="256167"/>
                </a:cubicBezTo>
                <a:lnTo>
                  <a:pt x="10301592" y="1280803"/>
                </a:lnTo>
                <a:cubicBezTo>
                  <a:pt x="10301592" y="1422280"/>
                  <a:pt x="10186902" y="1536970"/>
                  <a:pt x="10045425" y="1536970"/>
                </a:cubicBezTo>
                <a:lnTo>
                  <a:pt x="7314977" y="1536970"/>
                </a:lnTo>
                <a:lnTo>
                  <a:pt x="7315928" y="1527535"/>
                </a:lnTo>
                <a:cubicBezTo>
                  <a:pt x="7315928" y="1375060"/>
                  <a:pt x="7192323" y="1251455"/>
                  <a:pt x="7039848" y="1251455"/>
                </a:cubicBezTo>
                <a:lnTo>
                  <a:pt x="3241027" y="1251455"/>
                </a:lnTo>
                <a:cubicBezTo>
                  <a:pt x="3088552" y="1251455"/>
                  <a:pt x="2964947" y="1375060"/>
                  <a:pt x="2964947" y="1527535"/>
                </a:cubicBezTo>
                <a:lnTo>
                  <a:pt x="2965898" y="1536970"/>
                </a:lnTo>
                <a:lnTo>
                  <a:pt x="256167" y="1536970"/>
                </a:lnTo>
                <a:cubicBezTo>
                  <a:pt x="114690" y="1536970"/>
                  <a:pt x="0" y="1422280"/>
                  <a:pt x="0" y="1280803"/>
                </a:cubicBezTo>
                <a:lnTo>
                  <a:pt x="0" y="256167"/>
                </a:lnTo>
                <a:cubicBezTo>
                  <a:pt x="0" y="114690"/>
                  <a:pt x="114690" y="0"/>
                  <a:pt x="256167" y="0"/>
                </a:cubicBezTo>
                <a:close/>
              </a:path>
            </a:pathLst>
          </a:custGeom>
          <a:gradFill flip="none" rotWithShape="1">
            <a:gsLst>
              <a:gs pos="0">
                <a:srgbClr val="08101D">
                  <a:alpha val="0"/>
                </a:srgbClr>
              </a:gs>
              <a:gs pos="35000">
                <a:srgbClr val="08101D">
                  <a:alpha val="10888"/>
                </a:srgbClr>
              </a:gs>
              <a:gs pos="100000">
                <a:srgbClr val="08101D">
                  <a:alpha val="54257"/>
                </a:srgb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1C1ABBB3-1C73-BAC5-111C-82A99E4550DC}"/>
              </a:ext>
            </a:extLst>
          </p:cNvPr>
          <p:cNvSpPr txBox="1"/>
          <p:nvPr/>
        </p:nvSpPr>
        <p:spPr>
          <a:xfrm>
            <a:off x="1568194" y="3083479"/>
            <a:ext cx="9055611" cy="535531"/>
          </a:xfrm>
          <a:prstGeom prst="rect">
            <a:avLst/>
          </a:prstGeom>
          <a:noFill/>
        </p:spPr>
        <p:txBody>
          <a:bodyPr wrap="square">
            <a:spAutoFit/>
          </a:bodyPr>
          <a:lstStyle/>
          <a:p>
            <a:pPr algn="ctr">
              <a:lnSpc>
                <a:spcPct val="80000"/>
              </a:lnSpc>
            </a:pPr>
            <a:r>
              <a:rPr lang="en-GB" sz="3600" b="1" dirty="0">
                <a:solidFill>
                  <a:schemeClr val="bg1"/>
                </a:solidFill>
                <a:latin typeface="Arial" panose="020B0604020202020204" pitchFamily="34" charset="0"/>
                <a:cs typeface="Arial" panose="020B0604020202020204" pitchFamily="34" charset="0"/>
              </a:rPr>
              <a:t>EDUCATE  |  EMPOWER  |  PROTECT</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B9A9E07-840B-08A8-8FA4-6C2536CBEE59}"/>
              </a:ext>
            </a:extLst>
          </p:cNvPr>
          <p:cNvPicPr>
            <a:picLocks noChangeAspect="1"/>
          </p:cNvPicPr>
          <p:nvPr/>
        </p:nvPicPr>
        <p:blipFill>
          <a:blip r:embed="rId3" cstate="screen">
            <a:alphaModFix amt="0"/>
            <a:extLst>
              <a:ext uri="{BEBA8EAE-BF5A-486C-A8C5-ECC9F3942E4B}">
                <a14:imgProps xmlns:a14="http://schemas.microsoft.com/office/drawing/2010/main">
                  <a14:imgLayer r:embed="rId4">
                    <a14:imgEffect>
                      <a14:artisticBlur radius="43"/>
                    </a14:imgEffect>
                  </a14:imgLayer>
                </a14:imgProps>
              </a:ext>
              <a:ext uri="{28A0092B-C50C-407E-A947-70E740481C1C}">
                <a14:useLocalDpi xmlns:a14="http://schemas.microsoft.com/office/drawing/2010/main"/>
              </a:ext>
            </a:extLst>
          </a:blip>
          <a:srcRect/>
          <a:stretch>
            <a:fillRect/>
          </a:stretch>
        </p:blipFill>
        <p:spPr>
          <a:xfrm>
            <a:off x="3941379" y="3868763"/>
            <a:ext cx="4319752" cy="490746"/>
          </a:xfrm>
          <a:prstGeom prst="roundRect">
            <a:avLst>
              <a:gd name="adj" fmla="val 50000"/>
            </a:avLst>
          </a:prstGeom>
          <a:noFill/>
          <a:ln w="22225">
            <a:gradFill>
              <a:gsLst>
                <a:gs pos="0">
                  <a:schemeClr val="accent1">
                    <a:lumMod val="5000"/>
                    <a:lumOff val="95000"/>
                    <a:alpha val="25871"/>
                  </a:schemeClr>
                </a:gs>
                <a:gs pos="73000">
                  <a:schemeClr val="bg1">
                    <a:alpha val="53000"/>
                  </a:schemeClr>
                </a:gs>
                <a:gs pos="83000">
                  <a:schemeClr val="bg1"/>
                </a:gs>
                <a:gs pos="99000">
                  <a:schemeClr val="accent1">
                    <a:lumMod val="30000"/>
                    <a:lumOff val="70000"/>
                    <a:alpha val="22000"/>
                  </a:schemeClr>
                </a:gs>
              </a:gsLst>
              <a:lin ang="2400000" scaled="0"/>
            </a:gradFill>
          </a:ln>
          <a:effectLst/>
        </p:spPr>
      </p:pic>
      <p:sp>
        <p:nvSpPr>
          <p:cNvPr id="10" name="Subtitle 2">
            <a:extLst>
              <a:ext uri="{FF2B5EF4-FFF2-40B4-BE49-F238E27FC236}">
                <a16:creationId xmlns:a16="http://schemas.microsoft.com/office/drawing/2014/main" id="{820BA076-0039-3870-29C9-1778A8A8F28C}"/>
              </a:ext>
            </a:extLst>
          </p:cNvPr>
          <p:cNvSpPr txBox="1">
            <a:spLocks/>
          </p:cNvSpPr>
          <p:nvPr/>
        </p:nvSpPr>
        <p:spPr>
          <a:xfrm>
            <a:off x="3684985" y="3904788"/>
            <a:ext cx="4822031" cy="49074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gradFill>
                  <a:gsLst>
                    <a:gs pos="0">
                      <a:schemeClr val="accent1">
                        <a:lumMod val="5000"/>
                        <a:lumOff val="95000"/>
                        <a:alpha val="76207"/>
                      </a:schemeClr>
                    </a:gs>
                    <a:gs pos="73000">
                      <a:schemeClr val="bg1">
                        <a:alpha val="53000"/>
                      </a:schemeClr>
                    </a:gs>
                    <a:gs pos="83000">
                      <a:schemeClr val="bg1"/>
                    </a:gs>
                    <a:gs pos="99000">
                      <a:schemeClr val="accent1">
                        <a:lumMod val="30000"/>
                        <a:lumOff val="70000"/>
                        <a:alpha val="22000"/>
                      </a:schemeClr>
                    </a:gs>
                  </a:gsLst>
                  <a:lin ang="2400000" scaled="0"/>
                </a:gradFill>
                <a:latin typeface="Arial" panose="020B0604020202020204" pitchFamily="34" charset="0"/>
                <a:cs typeface="Arial" panose="020B0604020202020204" pitchFamily="34" charset="0"/>
              </a:rPr>
              <a:t>STAFFROOM BRIEFING</a:t>
            </a:r>
          </a:p>
        </p:txBody>
      </p:sp>
      <p:pic>
        <p:nvPicPr>
          <p:cNvPr id="12" name="Picture 11">
            <a:extLst>
              <a:ext uri="{FF2B5EF4-FFF2-40B4-BE49-F238E27FC236}">
                <a16:creationId xmlns:a16="http://schemas.microsoft.com/office/drawing/2014/main" id="{83AC8C3B-C070-E878-BDC2-22E3680818E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746769" y="1531217"/>
            <a:ext cx="2510629" cy="904252"/>
          </a:xfrm>
          <a:prstGeom prst="rect">
            <a:avLst/>
          </a:prstGeom>
        </p:spPr>
      </p:pic>
    </p:spTree>
    <p:extLst>
      <p:ext uri="{BB962C8B-B14F-4D97-AF65-F5344CB8AC3E}">
        <p14:creationId xmlns:p14="http://schemas.microsoft.com/office/powerpoint/2010/main" val="179652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61347B-49FB-B8B7-F312-55A8B756E705}"/>
              </a:ext>
            </a:extLst>
          </p:cNvPr>
          <p:cNvPicPr>
            <a:picLocks noChangeAspect="1"/>
          </p:cNvPicPr>
          <p:nvPr/>
        </p:nvPicPr>
        <p:blipFill>
          <a:blip r:embed="rId3" cstate="screen">
            <a:alphaModFix amt="27000"/>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535370" y="2373780"/>
            <a:ext cx="11204701" cy="3788822"/>
          </a:xfrm>
          <a:prstGeom prst="roundRect">
            <a:avLst>
              <a:gd name="adj" fmla="val 5460"/>
            </a:avLst>
          </a:prstGeom>
          <a:solidFill>
            <a:srgbClr val="0D1B30"/>
          </a:solidFill>
          <a:ln w="25400">
            <a:noFill/>
          </a:ln>
          <a:effectLst/>
        </p:spPr>
      </p:pic>
      <p:sp>
        <p:nvSpPr>
          <p:cNvPr id="5" name="Rounded Rectangle 4">
            <a:extLst>
              <a:ext uri="{FF2B5EF4-FFF2-40B4-BE49-F238E27FC236}">
                <a16:creationId xmlns:a16="http://schemas.microsoft.com/office/drawing/2014/main" id="{01348289-3B99-1620-EB89-DEA142FE68E6}"/>
              </a:ext>
            </a:extLst>
          </p:cNvPr>
          <p:cNvSpPr/>
          <p:nvPr/>
        </p:nvSpPr>
        <p:spPr>
          <a:xfrm>
            <a:off x="535369" y="903738"/>
            <a:ext cx="11204701" cy="1470042"/>
          </a:xfrm>
          <a:prstGeom prst="roundRect">
            <a:avLst>
              <a:gd name="adj" fmla="val 13657"/>
            </a:avLst>
          </a:prstGeom>
          <a:solidFill>
            <a:srgbClr val="0D1B30"/>
          </a:solidFill>
          <a:ln>
            <a:gradFill>
              <a:gsLst>
                <a:gs pos="0">
                  <a:srgbClr val="C00000">
                    <a:alpha val="27000"/>
                  </a:srgbClr>
                </a:gs>
                <a:gs pos="74000">
                  <a:srgbClr val="C00000">
                    <a:alpha val="56000"/>
                  </a:srgbClr>
                </a:gs>
                <a:gs pos="83000">
                  <a:srgbClr val="C00000"/>
                </a:gs>
                <a:gs pos="99000">
                  <a:srgbClr val="C00000">
                    <a:alpha val="22000"/>
                  </a:srgbClr>
                </a:gs>
              </a:gsLst>
              <a:lin ang="912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endParaRPr>
          </a:p>
        </p:txBody>
      </p:sp>
      <p:sp>
        <p:nvSpPr>
          <p:cNvPr id="6" name="Title 1">
            <a:extLst>
              <a:ext uri="{FF2B5EF4-FFF2-40B4-BE49-F238E27FC236}">
                <a16:creationId xmlns:a16="http://schemas.microsoft.com/office/drawing/2014/main" id="{D2D44810-DC83-F312-DA0D-30D6FA625404}"/>
              </a:ext>
            </a:extLst>
          </p:cNvPr>
          <p:cNvSpPr txBox="1">
            <a:spLocks/>
          </p:cNvSpPr>
          <p:nvPr/>
        </p:nvSpPr>
        <p:spPr>
          <a:xfrm>
            <a:off x="1820501" y="1053415"/>
            <a:ext cx="1744724" cy="1069593"/>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60000"/>
              </a:lnSpc>
            </a:pPr>
            <a:r>
              <a:rPr lang="en-US" sz="4000" b="1" dirty="0">
                <a:solidFill>
                  <a:schemeClr val="bg1"/>
                </a:solidFill>
                <a:latin typeface="Arial" panose="020B0604020202020204" pitchFamily="34" charset="0"/>
                <a:cs typeface="Arial" panose="020B0604020202020204" pitchFamily="34" charset="0"/>
              </a:rPr>
              <a:t>The Issue</a:t>
            </a:r>
          </a:p>
        </p:txBody>
      </p:sp>
      <p:pic>
        <p:nvPicPr>
          <p:cNvPr id="7" name="Graphic 6">
            <a:extLst>
              <a:ext uri="{FF2B5EF4-FFF2-40B4-BE49-F238E27FC236}">
                <a16:creationId xmlns:a16="http://schemas.microsoft.com/office/drawing/2014/main" id="{61FEA31C-4A3E-7E4B-0962-663B4E983894}"/>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01953" y="1028934"/>
            <a:ext cx="1151964" cy="1151964"/>
          </a:xfrm>
          <a:prstGeom prst="rect">
            <a:avLst/>
          </a:prstGeom>
        </p:spPr>
      </p:pic>
      <p:sp>
        <p:nvSpPr>
          <p:cNvPr id="8" name="Content Placeholder 2">
            <a:extLst>
              <a:ext uri="{FF2B5EF4-FFF2-40B4-BE49-F238E27FC236}">
                <a16:creationId xmlns:a16="http://schemas.microsoft.com/office/drawing/2014/main" id="{516A77E4-CF8A-A29C-8CA2-658E3EB5F766}"/>
              </a:ext>
            </a:extLst>
          </p:cNvPr>
          <p:cNvSpPr txBox="1">
            <a:spLocks/>
          </p:cNvSpPr>
          <p:nvPr/>
        </p:nvSpPr>
        <p:spPr>
          <a:xfrm>
            <a:off x="3641657" y="1134908"/>
            <a:ext cx="7840644" cy="953824"/>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b="1" dirty="0">
                <a:solidFill>
                  <a:schemeClr val="bg1"/>
                </a:solidFill>
                <a:latin typeface="Arial" panose="020B0604020202020204" pitchFamily="34" charset="0"/>
                <a:cs typeface="Arial" panose="020B0604020202020204" pitchFamily="34" charset="0"/>
              </a:rPr>
              <a:t>Students are using widely available AI apps and chatbots to take ordinary photos (from social media or school websites) and generate nude images by digitally removing the clothing.</a:t>
            </a:r>
            <a:endParaRPr lang="en-GB" sz="1400" b="1" dirty="0">
              <a:solidFill>
                <a:schemeClr val="bg1"/>
              </a:solidFill>
              <a:latin typeface="Arial" panose="020B0604020202020204" pitchFamily="34" charset="0"/>
              <a:ea typeface="Aptos" panose="020B00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F00A965C-3461-BB46-12F2-4B711C12C89E}"/>
              </a:ext>
            </a:extLst>
          </p:cNvPr>
          <p:cNvSpPr txBox="1">
            <a:spLocks/>
          </p:cNvSpPr>
          <p:nvPr/>
        </p:nvSpPr>
        <p:spPr>
          <a:xfrm>
            <a:off x="7123661" y="6261522"/>
            <a:ext cx="4992126" cy="477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GB" sz="800" dirty="0">
                <a:solidFill>
                  <a:schemeClr val="bg1"/>
                </a:solidFill>
                <a:latin typeface="Arial" panose="020B0604020202020204" pitchFamily="34" charset="0"/>
                <a:cs typeface="Arial" panose="020B0604020202020204" pitchFamily="34" charset="0"/>
              </a:rPr>
              <a:t>*Children’s Commissioner for England, </a:t>
            </a:r>
            <a:r>
              <a:rPr lang="en-GB" sz="800" i="1" dirty="0">
                <a:solidFill>
                  <a:schemeClr val="bg1"/>
                </a:solidFill>
                <a:latin typeface="Arial" panose="020B0604020202020204" pitchFamily="34" charset="0"/>
                <a:cs typeface="Arial" panose="020B0604020202020204" pitchFamily="34" charset="0"/>
              </a:rPr>
              <a:t>Children, </a:t>
            </a:r>
            <a:r>
              <a:rPr lang="en-GB" sz="800" i="1" dirty="0" err="1">
                <a:solidFill>
                  <a:schemeClr val="bg1"/>
                </a:solidFill>
                <a:latin typeface="Arial" panose="020B0604020202020204" pitchFamily="34" charset="0"/>
                <a:cs typeface="Arial" panose="020B0604020202020204" pitchFamily="34" charset="0"/>
              </a:rPr>
              <a:t>Nudification</a:t>
            </a:r>
            <a:r>
              <a:rPr lang="en-GB" sz="800" i="1" dirty="0">
                <a:solidFill>
                  <a:schemeClr val="bg1"/>
                </a:solidFill>
                <a:latin typeface="Arial" panose="020B0604020202020204" pitchFamily="34" charset="0"/>
                <a:cs typeface="Arial" panose="020B0604020202020204" pitchFamily="34" charset="0"/>
              </a:rPr>
              <a:t> Tools and Sexually Explicit Deepfakes</a:t>
            </a:r>
            <a:r>
              <a:rPr lang="en-GB" sz="800" dirty="0">
                <a:solidFill>
                  <a:schemeClr val="bg1"/>
                </a:solidFill>
                <a:latin typeface="Arial" panose="020B0604020202020204" pitchFamily="34" charset="0"/>
                <a:cs typeface="Arial" panose="020B0604020202020204" pitchFamily="34" charset="0"/>
              </a:rPr>
              <a:t> (2025); Internet Matters, </a:t>
            </a:r>
            <a:r>
              <a:rPr lang="en-GB" sz="800" i="1" dirty="0">
                <a:solidFill>
                  <a:schemeClr val="bg1"/>
                </a:solidFill>
                <a:latin typeface="Arial" panose="020B0604020202020204" pitchFamily="34" charset="0"/>
                <a:cs typeface="Arial" panose="020B0604020202020204" pitchFamily="34" charset="0"/>
              </a:rPr>
              <a:t>The New Face of Digital Abuse: Children’s Experience of Deep Fakes</a:t>
            </a:r>
            <a:r>
              <a:rPr lang="en-GB" sz="800" dirty="0">
                <a:solidFill>
                  <a:schemeClr val="bg1"/>
                </a:solidFill>
                <a:latin typeface="Arial" panose="020B0604020202020204" pitchFamily="34" charset="0"/>
                <a:cs typeface="Arial" panose="020B0604020202020204" pitchFamily="34" charset="0"/>
              </a:rPr>
              <a:t> (2024)</a:t>
            </a:r>
            <a:endParaRPr lang="en-GB" sz="800" i="1" dirty="0">
              <a:solidFill>
                <a:schemeClr val="bg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0BD01B2B-93FF-C451-2A82-2F92F8DAFA03}"/>
              </a:ext>
            </a:extLst>
          </p:cNvPr>
          <p:cNvGrpSpPr/>
          <p:nvPr/>
        </p:nvGrpSpPr>
        <p:grpSpPr>
          <a:xfrm>
            <a:off x="697926" y="2585587"/>
            <a:ext cx="6610033" cy="761569"/>
            <a:chOff x="697926" y="2439672"/>
            <a:chExt cx="6610033" cy="761569"/>
          </a:xfrm>
        </p:grpSpPr>
        <p:sp>
          <p:nvSpPr>
            <p:cNvPr id="11" name="Rounded Rectangle 10">
              <a:extLst>
                <a:ext uri="{FF2B5EF4-FFF2-40B4-BE49-F238E27FC236}">
                  <a16:creationId xmlns:a16="http://schemas.microsoft.com/office/drawing/2014/main" id="{8CF11671-845C-FF9F-CE69-6D9626B835A1}"/>
                </a:ext>
              </a:extLst>
            </p:cNvPr>
            <p:cNvSpPr/>
            <p:nvPr/>
          </p:nvSpPr>
          <p:spPr>
            <a:xfrm>
              <a:off x="697926" y="2439672"/>
              <a:ext cx="6263179" cy="761569"/>
            </a:xfrm>
            <a:prstGeom prst="roundRect">
              <a:avLst/>
            </a:prstGeom>
            <a:solidFill>
              <a:schemeClr val="tx1">
                <a:alpha val="13469"/>
              </a:schemeClr>
            </a:solidFill>
            <a:ln w="12700">
              <a:gradFill>
                <a:gsLst>
                  <a:gs pos="0">
                    <a:srgbClr val="C00000">
                      <a:alpha val="13000"/>
                    </a:srgbClr>
                  </a:gs>
                  <a:gs pos="74000">
                    <a:srgbClr val="C00000">
                      <a:alpha val="57000"/>
                    </a:srgbClr>
                  </a:gs>
                  <a:gs pos="83000">
                    <a:srgbClr val="C00000">
                      <a:alpha val="75000"/>
                    </a:srgbClr>
                  </a:gs>
                  <a:gs pos="100000">
                    <a:srgbClr val="C00000">
                      <a:alpha val="7833"/>
                    </a:srgbClr>
                  </a:gs>
                </a:gsLst>
                <a:lin ang="912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53E3B11B-B0C9-9050-EC72-0C87D7F28A44}"/>
                </a:ext>
              </a:extLst>
            </p:cNvPr>
            <p:cNvSpPr txBox="1">
              <a:spLocks/>
            </p:cNvSpPr>
            <p:nvPr/>
          </p:nvSpPr>
          <p:spPr>
            <a:xfrm>
              <a:off x="1338015" y="2527293"/>
              <a:ext cx="5969944" cy="319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GB" sz="1500" b="1" dirty="0">
                  <a:solidFill>
                    <a:schemeClr val="bg1"/>
                  </a:solidFill>
                  <a:latin typeface="Arial" panose="020B0604020202020204" pitchFamily="34" charset="0"/>
                  <a:cs typeface="Arial" panose="020B0604020202020204" pitchFamily="34" charset="0"/>
                </a:rPr>
                <a:t>Artificial intelligence has provided tools to generate such imagery within a few seconds – no technical skill required.</a:t>
              </a:r>
            </a:p>
          </p:txBody>
        </p:sp>
        <p:pic>
          <p:nvPicPr>
            <p:cNvPr id="13" name="Graphic 12">
              <a:extLst>
                <a:ext uri="{FF2B5EF4-FFF2-40B4-BE49-F238E27FC236}">
                  <a16:creationId xmlns:a16="http://schemas.microsoft.com/office/drawing/2014/main" id="{1C62F5F7-34BC-874B-73CF-E3BE24A0966B}"/>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832009" y="2546824"/>
              <a:ext cx="485365" cy="485365"/>
            </a:xfrm>
            <a:prstGeom prst="rect">
              <a:avLst/>
            </a:prstGeom>
          </p:spPr>
        </p:pic>
      </p:grpSp>
      <p:grpSp>
        <p:nvGrpSpPr>
          <p:cNvPr id="14" name="Group 13">
            <a:extLst>
              <a:ext uri="{FF2B5EF4-FFF2-40B4-BE49-F238E27FC236}">
                <a16:creationId xmlns:a16="http://schemas.microsoft.com/office/drawing/2014/main" id="{1585EBB0-80AC-460F-F99B-14C32F4447B1}"/>
              </a:ext>
            </a:extLst>
          </p:cNvPr>
          <p:cNvGrpSpPr/>
          <p:nvPr/>
        </p:nvGrpSpPr>
        <p:grpSpPr>
          <a:xfrm>
            <a:off x="697926" y="3494987"/>
            <a:ext cx="6263179" cy="1013956"/>
            <a:chOff x="697926" y="3349072"/>
            <a:chExt cx="6263179" cy="1013956"/>
          </a:xfrm>
        </p:grpSpPr>
        <p:sp>
          <p:nvSpPr>
            <p:cNvPr id="15" name="Rounded Rectangle 14">
              <a:extLst>
                <a:ext uri="{FF2B5EF4-FFF2-40B4-BE49-F238E27FC236}">
                  <a16:creationId xmlns:a16="http://schemas.microsoft.com/office/drawing/2014/main" id="{11BE0C6C-A784-0F5A-AD5D-3F2193C08A78}"/>
                </a:ext>
              </a:extLst>
            </p:cNvPr>
            <p:cNvSpPr/>
            <p:nvPr/>
          </p:nvSpPr>
          <p:spPr>
            <a:xfrm>
              <a:off x="697926" y="3349072"/>
              <a:ext cx="6263179" cy="1013956"/>
            </a:xfrm>
            <a:prstGeom prst="roundRect">
              <a:avLst/>
            </a:prstGeom>
            <a:solidFill>
              <a:schemeClr val="tx1">
                <a:alpha val="13469"/>
              </a:schemeClr>
            </a:solidFill>
            <a:ln w="12700">
              <a:gradFill>
                <a:gsLst>
                  <a:gs pos="0">
                    <a:srgbClr val="C00000">
                      <a:alpha val="13000"/>
                    </a:srgbClr>
                  </a:gs>
                  <a:gs pos="74000">
                    <a:srgbClr val="C00000">
                      <a:alpha val="57000"/>
                    </a:srgbClr>
                  </a:gs>
                  <a:gs pos="83000">
                    <a:srgbClr val="C00000">
                      <a:alpha val="75000"/>
                    </a:srgbClr>
                  </a:gs>
                  <a:gs pos="100000">
                    <a:srgbClr val="C00000">
                      <a:alpha val="7833"/>
                    </a:srgbClr>
                  </a:gs>
                </a:gsLst>
                <a:lin ang="912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74B992E7-11D6-EEF8-AC83-396889FB5C29}"/>
                </a:ext>
              </a:extLst>
            </p:cNvPr>
            <p:cNvSpPr txBox="1">
              <a:spLocks/>
            </p:cNvSpPr>
            <p:nvPr/>
          </p:nvSpPr>
          <p:spPr>
            <a:xfrm>
              <a:off x="1338015" y="3391161"/>
              <a:ext cx="5528625" cy="481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500" b="1" dirty="0">
                  <a:solidFill>
                    <a:schemeClr val="bg1"/>
                  </a:solidFill>
                  <a:latin typeface="Arial" panose="020B0604020202020204" pitchFamily="34" charset="0"/>
                  <a:cs typeface="Arial" panose="020B0604020202020204" pitchFamily="34" charset="0"/>
                </a:rPr>
                <a:t>What some young people view as a prank, banter or bullying, is a serious criminal offence. The law classifies this as Child Sexual Abuse Material (CSAM).</a:t>
              </a:r>
            </a:p>
          </p:txBody>
        </p:sp>
        <p:pic>
          <p:nvPicPr>
            <p:cNvPr id="17" name="Graphic 16">
              <a:extLst>
                <a:ext uri="{FF2B5EF4-FFF2-40B4-BE49-F238E27FC236}">
                  <a16:creationId xmlns:a16="http://schemas.microsoft.com/office/drawing/2014/main" id="{3A920D15-7201-72F1-D24A-1C0FDD8D0381}"/>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832009" y="3425854"/>
              <a:ext cx="485365" cy="485365"/>
            </a:xfrm>
            <a:prstGeom prst="rect">
              <a:avLst/>
            </a:prstGeom>
          </p:spPr>
        </p:pic>
      </p:grpSp>
      <p:grpSp>
        <p:nvGrpSpPr>
          <p:cNvPr id="18" name="Group 17">
            <a:extLst>
              <a:ext uri="{FF2B5EF4-FFF2-40B4-BE49-F238E27FC236}">
                <a16:creationId xmlns:a16="http://schemas.microsoft.com/office/drawing/2014/main" id="{93CB9AAF-870E-B28B-8EA9-4D9960902739}"/>
              </a:ext>
            </a:extLst>
          </p:cNvPr>
          <p:cNvGrpSpPr/>
          <p:nvPr/>
        </p:nvGrpSpPr>
        <p:grpSpPr>
          <a:xfrm>
            <a:off x="697926" y="4689673"/>
            <a:ext cx="6263179" cy="1262131"/>
            <a:chOff x="697926" y="4543758"/>
            <a:chExt cx="6263179" cy="1262131"/>
          </a:xfrm>
        </p:grpSpPr>
        <p:sp>
          <p:nvSpPr>
            <p:cNvPr id="19" name="Rounded Rectangle 18">
              <a:extLst>
                <a:ext uri="{FF2B5EF4-FFF2-40B4-BE49-F238E27FC236}">
                  <a16:creationId xmlns:a16="http://schemas.microsoft.com/office/drawing/2014/main" id="{1703ABC0-DC71-866F-78E8-D22158CF9D16}"/>
                </a:ext>
              </a:extLst>
            </p:cNvPr>
            <p:cNvSpPr/>
            <p:nvPr/>
          </p:nvSpPr>
          <p:spPr>
            <a:xfrm>
              <a:off x="697926" y="4543758"/>
              <a:ext cx="6263179" cy="1262131"/>
            </a:xfrm>
            <a:prstGeom prst="roundRect">
              <a:avLst>
                <a:gd name="adj" fmla="val 12303"/>
              </a:avLst>
            </a:prstGeom>
            <a:solidFill>
              <a:schemeClr val="tx1">
                <a:alpha val="13469"/>
              </a:schemeClr>
            </a:solidFill>
            <a:ln w="12700">
              <a:gradFill>
                <a:gsLst>
                  <a:gs pos="0">
                    <a:srgbClr val="C00000">
                      <a:alpha val="13000"/>
                    </a:srgbClr>
                  </a:gs>
                  <a:gs pos="74000">
                    <a:srgbClr val="C00000">
                      <a:alpha val="57000"/>
                    </a:srgbClr>
                  </a:gs>
                  <a:gs pos="83000">
                    <a:srgbClr val="C00000">
                      <a:alpha val="75000"/>
                    </a:srgbClr>
                  </a:gs>
                  <a:gs pos="100000">
                    <a:srgbClr val="C00000">
                      <a:alpha val="7833"/>
                    </a:srgbClr>
                  </a:gs>
                </a:gsLst>
                <a:lin ang="912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a:extLst>
                <a:ext uri="{FF2B5EF4-FFF2-40B4-BE49-F238E27FC236}">
                  <a16:creationId xmlns:a16="http://schemas.microsoft.com/office/drawing/2014/main" id="{58B7E3A7-2FD9-2EF9-9317-8C9C7B2D263A}"/>
                </a:ext>
              </a:extLst>
            </p:cNvPr>
            <p:cNvSpPr txBox="1">
              <a:spLocks/>
            </p:cNvSpPr>
            <p:nvPr/>
          </p:nvSpPr>
          <p:spPr>
            <a:xfrm>
              <a:off x="1338016" y="4565131"/>
              <a:ext cx="5623089" cy="485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GB" sz="1500" b="1" dirty="0">
                  <a:solidFill>
                    <a:schemeClr val="bg1"/>
                  </a:solidFill>
                  <a:latin typeface="Arial" panose="020B0604020202020204" pitchFamily="34" charset="0"/>
                  <a:cs typeface="Arial" panose="020B0604020202020204" pitchFamily="34" charset="0"/>
                </a:rPr>
                <a:t>Girls are disproportionately targeted. Research shows that some are more concerned about featuring in a deepfake image due to its non-consensual nature, the anonymity of the creator, and fears that others will believe it is real*.</a:t>
              </a:r>
            </a:p>
          </p:txBody>
        </p:sp>
        <p:pic>
          <p:nvPicPr>
            <p:cNvPr id="21" name="Graphic 20">
              <a:extLst>
                <a:ext uri="{FF2B5EF4-FFF2-40B4-BE49-F238E27FC236}">
                  <a16:creationId xmlns:a16="http://schemas.microsoft.com/office/drawing/2014/main" id="{7AD953C2-1E42-7C7E-56E5-B70676B6E9E8}"/>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741994" y="4710837"/>
              <a:ext cx="665395" cy="665395"/>
            </a:xfrm>
            <a:prstGeom prst="rect">
              <a:avLst/>
            </a:prstGeom>
          </p:spPr>
        </p:pic>
      </p:grpSp>
      <p:grpSp>
        <p:nvGrpSpPr>
          <p:cNvPr id="22" name="Group 21">
            <a:extLst>
              <a:ext uri="{FF2B5EF4-FFF2-40B4-BE49-F238E27FC236}">
                <a16:creationId xmlns:a16="http://schemas.microsoft.com/office/drawing/2014/main" id="{768661B3-29D4-6503-1746-8A2EC7B0D0B3}"/>
              </a:ext>
            </a:extLst>
          </p:cNvPr>
          <p:cNvGrpSpPr/>
          <p:nvPr/>
        </p:nvGrpSpPr>
        <p:grpSpPr>
          <a:xfrm>
            <a:off x="7123661" y="2585588"/>
            <a:ext cx="4424357" cy="1738198"/>
            <a:chOff x="7123661" y="2439673"/>
            <a:chExt cx="4424357" cy="1738198"/>
          </a:xfrm>
        </p:grpSpPr>
        <p:sp>
          <p:nvSpPr>
            <p:cNvPr id="23" name="Rounded Rectangle 22">
              <a:extLst>
                <a:ext uri="{FF2B5EF4-FFF2-40B4-BE49-F238E27FC236}">
                  <a16:creationId xmlns:a16="http://schemas.microsoft.com/office/drawing/2014/main" id="{89CEDCF0-7697-3137-765E-A9126C92D19F}"/>
                </a:ext>
              </a:extLst>
            </p:cNvPr>
            <p:cNvSpPr/>
            <p:nvPr/>
          </p:nvSpPr>
          <p:spPr>
            <a:xfrm>
              <a:off x="7123661" y="2439673"/>
              <a:ext cx="4424357" cy="1738198"/>
            </a:xfrm>
            <a:prstGeom prst="roundRect">
              <a:avLst>
                <a:gd name="adj" fmla="val 12303"/>
              </a:avLst>
            </a:prstGeom>
            <a:solidFill>
              <a:schemeClr val="tx1">
                <a:alpha val="13469"/>
              </a:schemeClr>
            </a:solidFill>
            <a:ln w="12700">
              <a:gradFill>
                <a:gsLst>
                  <a:gs pos="0">
                    <a:srgbClr val="C00000">
                      <a:alpha val="13000"/>
                    </a:srgbClr>
                  </a:gs>
                  <a:gs pos="74000">
                    <a:srgbClr val="C00000">
                      <a:alpha val="57000"/>
                    </a:srgbClr>
                  </a:gs>
                  <a:gs pos="83000">
                    <a:srgbClr val="C00000">
                      <a:alpha val="75000"/>
                    </a:srgbClr>
                  </a:gs>
                  <a:gs pos="100000">
                    <a:srgbClr val="C00000">
                      <a:alpha val="7833"/>
                    </a:srgbClr>
                  </a:gs>
                </a:gsLst>
                <a:lin ang="912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a:extLst>
                <a:ext uri="{FF2B5EF4-FFF2-40B4-BE49-F238E27FC236}">
                  <a16:creationId xmlns:a16="http://schemas.microsoft.com/office/drawing/2014/main" id="{90D595F9-FBEB-B02A-C35D-B3C13564EF55}"/>
                </a:ext>
              </a:extLst>
            </p:cNvPr>
            <p:cNvSpPr txBox="1">
              <a:spLocks/>
            </p:cNvSpPr>
            <p:nvPr/>
          </p:nvSpPr>
          <p:spPr>
            <a:xfrm>
              <a:off x="8092507" y="2585133"/>
              <a:ext cx="3420090" cy="43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GB" sz="1500" b="1" dirty="0">
                  <a:solidFill>
                    <a:schemeClr val="bg1"/>
                  </a:solidFill>
                  <a:latin typeface="Arial" panose="020B0604020202020204" pitchFamily="34" charset="0"/>
                  <a:cs typeface="Arial" panose="020B0604020202020204" pitchFamily="34" charset="0"/>
                </a:rPr>
                <a:t>Some platforms have been banned in the UK, but this is being easily bypassed by the use a VPN - in some cases the homepages of the platforms encourage this.</a:t>
              </a:r>
            </a:p>
          </p:txBody>
        </p:sp>
        <p:pic>
          <p:nvPicPr>
            <p:cNvPr id="25" name="Graphic 24">
              <a:extLst>
                <a:ext uri="{FF2B5EF4-FFF2-40B4-BE49-F238E27FC236}">
                  <a16:creationId xmlns:a16="http://schemas.microsoft.com/office/drawing/2014/main" id="{1259F1A0-D47D-EBF4-0085-8020E827BE46}"/>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325840" y="2538593"/>
              <a:ext cx="646687" cy="646687"/>
            </a:xfrm>
            <a:prstGeom prst="rect">
              <a:avLst/>
            </a:prstGeom>
          </p:spPr>
        </p:pic>
      </p:grpSp>
      <p:grpSp>
        <p:nvGrpSpPr>
          <p:cNvPr id="26" name="Group 25">
            <a:extLst>
              <a:ext uri="{FF2B5EF4-FFF2-40B4-BE49-F238E27FC236}">
                <a16:creationId xmlns:a16="http://schemas.microsoft.com/office/drawing/2014/main" id="{7FFEF864-C1CC-AC6A-8EFB-518890685BDE}"/>
              </a:ext>
            </a:extLst>
          </p:cNvPr>
          <p:cNvGrpSpPr/>
          <p:nvPr/>
        </p:nvGrpSpPr>
        <p:grpSpPr>
          <a:xfrm>
            <a:off x="7135027" y="4537704"/>
            <a:ext cx="4514671" cy="1499307"/>
            <a:chOff x="7135027" y="4391789"/>
            <a:chExt cx="4514671" cy="1499307"/>
          </a:xfrm>
        </p:grpSpPr>
        <p:sp>
          <p:nvSpPr>
            <p:cNvPr id="27" name="Rounded Rectangle 26">
              <a:extLst>
                <a:ext uri="{FF2B5EF4-FFF2-40B4-BE49-F238E27FC236}">
                  <a16:creationId xmlns:a16="http://schemas.microsoft.com/office/drawing/2014/main" id="{BFF437B8-543A-FB82-AF5E-B1F451DF945B}"/>
                </a:ext>
              </a:extLst>
            </p:cNvPr>
            <p:cNvSpPr/>
            <p:nvPr/>
          </p:nvSpPr>
          <p:spPr>
            <a:xfrm>
              <a:off x="7135027" y="4391789"/>
              <a:ext cx="4424357" cy="1414100"/>
            </a:xfrm>
            <a:prstGeom prst="roundRect">
              <a:avLst>
                <a:gd name="adj" fmla="val 12303"/>
              </a:avLst>
            </a:prstGeom>
            <a:solidFill>
              <a:schemeClr val="tx1">
                <a:alpha val="13469"/>
              </a:schemeClr>
            </a:solidFill>
            <a:ln w="12700">
              <a:gradFill>
                <a:gsLst>
                  <a:gs pos="0">
                    <a:srgbClr val="C00000">
                      <a:alpha val="13000"/>
                    </a:srgbClr>
                  </a:gs>
                  <a:gs pos="74000">
                    <a:srgbClr val="C00000">
                      <a:alpha val="57000"/>
                    </a:srgbClr>
                  </a:gs>
                  <a:gs pos="83000">
                    <a:srgbClr val="C00000">
                      <a:alpha val="75000"/>
                    </a:srgbClr>
                  </a:gs>
                  <a:gs pos="100000">
                    <a:srgbClr val="C00000">
                      <a:alpha val="7833"/>
                    </a:srgbClr>
                  </a:gs>
                </a:gsLst>
                <a:lin ang="912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ontent Placeholder 2">
              <a:extLst>
                <a:ext uri="{FF2B5EF4-FFF2-40B4-BE49-F238E27FC236}">
                  <a16:creationId xmlns:a16="http://schemas.microsoft.com/office/drawing/2014/main" id="{230919D7-1762-FCEA-50DF-ACF40A14F599}"/>
                </a:ext>
              </a:extLst>
            </p:cNvPr>
            <p:cNvSpPr txBox="1">
              <a:spLocks/>
            </p:cNvSpPr>
            <p:nvPr/>
          </p:nvSpPr>
          <p:spPr>
            <a:xfrm>
              <a:off x="8092506" y="4476995"/>
              <a:ext cx="3557192" cy="141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GB" sz="1500" b="1" dirty="0">
                  <a:solidFill>
                    <a:schemeClr val="bg1"/>
                  </a:solidFill>
                  <a:latin typeface="Arial" panose="020B0604020202020204" pitchFamily="34" charset="0"/>
                  <a:cs typeface="Arial" panose="020B0604020202020204" pitchFamily="34" charset="0"/>
                </a:rPr>
                <a:t>Children who create these images are committing offences, but they are also children who may need safeguarding support.</a:t>
              </a:r>
            </a:p>
          </p:txBody>
        </p:sp>
        <p:pic>
          <p:nvPicPr>
            <p:cNvPr id="29" name="Graphic 28">
              <a:extLst>
                <a:ext uri="{FF2B5EF4-FFF2-40B4-BE49-F238E27FC236}">
                  <a16:creationId xmlns:a16="http://schemas.microsoft.com/office/drawing/2014/main" id="{095B6152-C1A2-F19B-4671-85A99AC4BCCB}"/>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7325841" y="4537358"/>
              <a:ext cx="646687" cy="646687"/>
            </a:xfrm>
            <a:prstGeom prst="rect">
              <a:avLst/>
            </a:prstGeom>
          </p:spPr>
        </p:pic>
      </p:grpSp>
    </p:spTree>
    <p:extLst>
      <p:ext uri="{BB962C8B-B14F-4D97-AF65-F5344CB8AC3E}">
        <p14:creationId xmlns:p14="http://schemas.microsoft.com/office/powerpoint/2010/main" val="411429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391D6-8452-93CD-7BED-53BEAB0A6EF6}"/>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id="{C3E6D20A-9BD1-9833-EBC9-E6C2EAC79C20}"/>
              </a:ext>
            </a:extLst>
          </p:cNvPr>
          <p:cNvGrpSpPr/>
          <p:nvPr/>
        </p:nvGrpSpPr>
        <p:grpSpPr>
          <a:xfrm>
            <a:off x="359566" y="1506708"/>
            <a:ext cx="3816079" cy="1558455"/>
            <a:chOff x="359566" y="1506708"/>
            <a:chExt cx="3816079" cy="1558455"/>
          </a:xfrm>
        </p:grpSpPr>
        <p:cxnSp>
          <p:nvCxnSpPr>
            <p:cNvPr id="27" name="Straight Connector 26">
              <a:extLst>
                <a:ext uri="{FF2B5EF4-FFF2-40B4-BE49-F238E27FC236}">
                  <a16:creationId xmlns:a16="http://schemas.microsoft.com/office/drawing/2014/main" id="{C22527F9-2C70-8084-B97B-E07AA19911D4}"/>
                </a:ext>
              </a:extLst>
            </p:cNvPr>
            <p:cNvCxnSpPr>
              <a:cxnSpLocks/>
            </p:cNvCxnSpPr>
            <p:nvPr/>
          </p:nvCxnSpPr>
          <p:spPr>
            <a:xfrm>
              <a:off x="3599814" y="2488697"/>
              <a:ext cx="575831" cy="457839"/>
            </a:xfrm>
            <a:prstGeom prst="line">
              <a:avLst/>
            </a:prstGeom>
            <a:ln>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DE1EF292-F649-62A3-A876-2F5B5CAF091F}"/>
                </a:ext>
              </a:extLst>
            </p:cNvPr>
            <p:cNvPicPr>
              <a:picLocks noChangeAspect="1"/>
            </p:cNvPicPr>
            <p:nvPr/>
          </p:nvPicPr>
          <p:blipFill>
            <a:blip r:embed="rId3" cstate="screen">
              <a:alphaModFix amt="27000"/>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359566" y="1506708"/>
              <a:ext cx="3491734" cy="1558455"/>
            </a:xfrm>
            <a:prstGeom prst="roundRect">
              <a:avLst>
                <a:gd name="adj" fmla="val 5000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29" name="TextBox 28">
              <a:extLst>
                <a:ext uri="{FF2B5EF4-FFF2-40B4-BE49-F238E27FC236}">
                  <a16:creationId xmlns:a16="http://schemas.microsoft.com/office/drawing/2014/main" id="{960090F1-92BE-7E22-F801-611C1AAD389B}"/>
                </a:ext>
              </a:extLst>
            </p:cNvPr>
            <p:cNvSpPr txBox="1"/>
            <p:nvPr/>
          </p:nvSpPr>
          <p:spPr>
            <a:xfrm>
              <a:off x="1997848" y="1832009"/>
              <a:ext cx="1900836" cy="880241"/>
            </a:xfrm>
            <a:prstGeom prst="rect">
              <a:avLst/>
            </a:prstGeom>
            <a:noFill/>
          </p:spPr>
          <p:txBody>
            <a:bodyPr wrap="square" rtlCol="0">
              <a:spAutoFit/>
            </a:bodyPr>
            <a:lstStyle/>
            <a:p>
              <a:pPr>
                <a:lnSpc>
                  <a:spcPct val="80000"/>
                </a:lnSpc>
              </a:pPr>
              <a:r>
                <a:rPr lang="en-GB" sz="3200" b="1" dirty="0">
                  <a:solidFill>
                    <a:schemeClr val="bg1"/>
                  </a:solidFill>
                  <a:latin typeface="Arial" panose="020B0604020202020204" pitchFamily="34" charset="0"/>
                  <a:cs typeface="Arial" panose="020B0604020202020204" pitchFamily="34" charset="0"/>
                </a:rPr>
                <a:t>“Just </a:t>
              </a:r>
              <a:br>
                <a:rPr lang="en-GB" sz="3200" b="1" dirty="0">
                  <a:solidFill>
                    <a:schemeClr val="bg1"/>
                  </a:solidFill>
                  <a:latin typeface="Arial" panose="020B0604020202020204" pitchFamily="34" charset="0"/>
                  <a:cs typeface="Arial" panose="020B0604020202020204" pitchFamily="34" charset="0"/>
                </a:rPr>
              </a:br>
              <a:r>
                <a:rPr lang="en-GB" sz="3200" b="1" dirty="0">
                  <a:solidFill>
                    <a:schemeClr val="bg1"/>
                  </a:solidFill>
                  <a:latin typeface="Arial" panose="020B0604020202020204" pitchFamily="34" charset="0"/>
                  <a:cs typeface="Arial" panose="020B0604020202020204" pitchFamily="34" charset="0"/>
                </a:rPr>
                <a:t>a Joke”</a:t>
              </a:r>
            </a:p>
          </p:txBody>
        </p:sp>
        <p:pic>
          <p:nvPicPr>
            <p:cNvPr id="3" name="Graphic 2">
              <a:extLst>
                <a:ext uri="{FF2B5EF4-FFF2-40B4-BE49-F238E27FC236}">
                  <a16:creationId xmlns:a16="http://schemas.microsoft.com/office/drawing/2014/main" id="{37BDDA0E-856F-DA2A-7C14-DBE52E0474A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4039" y="1555436"/>
              <a:ext cx="1391100" cy="1391100"/>
            </a:xfrm>
            <a:prstGeom prst="rect">
              <a:avLst/>
            </a:prstGeom>
          </p:spPr>
        </p:pic>
      </p:grpSp>
      <p:grpSp>
        <p:nvGrpSpPr>
          <p:cNvPr id="44" name="Group 43">
            <a:extLst>
              <a:ext uri="{FF2B5EF4-FFF2-40B4-BE49-F238E27FC236}">
                <a16:creationId xmlns:a16="http://schemas.microsoft.com/office/drawing/2014/main" id="{0102B65C-1E7F-3C5F-DCBD-E0D041708CFD}"/>
              </a:ext>
            </a:extLst>
          </p:cNvPr>
          <p:cNvGrpSpPr/>
          <p:nvPr/>
        </p:nvGrpSpPr>
        <p:grpSpPr>
          <a:xfrm>
            <a:off x="648757" y="3932070"/>
            <a:ext cx="3552713" cy="1592725"/>
            <a:chOff x="648757" y="3932070"/>
            <a:chExt cx="3552713" cy="1592725"/>
          </a:xfrm>
        </p:grpSpPr>
        <p:cxnSp>
          <p:nvCxnSpPr>
            <p:cNvPr id="23" name="Straight Connector 22">
              <a:extLst>
                <a:ext uri="{FF2B5EF4-FFF2-40B4-BE49-F238E27FC236}">
                  <a16:creationId xmlns:a16="http://schemas.microsoft.com/office/drawing/2014/main" id="{225B007B-2C31-9D8D-E374-A6EFB95E58E5}"/>
                </a:ext>
              </a:extLst>
            </p:cNvPr>
            <p:cNvCxnSpPr>
              <a:cxnSpLocks/>
            </p:cNvCxnSpPr>
            <p:nvPr/>
          </p:nvCxnSpPr>
          <p:spPr>
            <a:xfrm flipV="1">
              <a:off x="3602243" y="3932070"/>
              <a:ext cx="575831" cy="457839"/>
            </a:xfrm>
            <a:prstGeom prst="line">
              <a:avLst/>
            </a:prstGeom>
            <a:ln>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BE919B21-2016-3D20-F150-59ACA77CAF08}"/>
                </a:ext>
              </a:extLst>
            </p:cNvPr>
            <p:cNvPicPr>
              <a:picLocks noChangeAspect="1"/>
            </p:cNvPicPr>
            <p:nvPr/>
          </p:nvPicPr>
          <p:blipFill>
            <a:blip r:embed="rId6" cstate="screen">
              <a:alphaModFix amt="27000"/>
              <a:extLst>
                <a:ext uri="{BEBA8EAE-BF5A-486C-A8C5-ECC9F3942E4B}">
                  <a14:imgProps xmlns:a14="http://schemas.microsoft.com/office/drawing/2010/main">
                    <a14:imgLayer r:embed="rId7">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648757" y="4016770"/>
              <a:ext cx="3552713" cy="1508025"/>
            </a:xfrm>
            <a:prstGeom prst="roundRect">
              <a:avLst>
                <a:gd name="adj" fmla="val 5000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25" name="TextBox 24">
              <a:extLst>
                <a:ext uri="{FF2B5EF4-FFF2-40B4-BE49-F238E27FC236}">
                  <a16:creationId xmlns:a16="http://schemas.microsoft.com/office/drawing/2014/main" id="{9D4FADC4-9680-8AF3-553C-8C274E7E0C8B}"/>
                </a:ext>
              </a:extLst>
            </p:cNvPr>
            <p:cNvSpPr txBox="1"/>
            <p:nvPr/>
          </p:nvSpPr>
          <p:spPr>
            <a:xfrm>
              <a:off x="1909324" y="4478394"/>
              <a:ext cx="2249362" cy="584775"/>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Bullying</a:t>
              </a:r>
            </a:p>
          </p:txBody>
        </p:sp>
        <p:pic>
          <p:nvPicPr>
            <p:cNvPr id="31" name="Graphic 30">
              <a:extLst>
                <a:ext uri="{FF2B5EF4-FFF2-40B4-BE49-F238E27FC236}">
                  <a16:creationId xmlns:a16="http://schemas.microsoft.com/office/drawing/2014/main" id="{B2C126AF-3A59-B9C2-B71E-66A38D0F528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7503" y="4132625"/>
              <a:ext cx="1328783" cy="1328783"/>
            </a:xfrm>
            <a:prstGeom prst="rect">
              <a:avLst/>
            </a:prstGeom>
          </p:spPr>
        </p:pic>
      </p:grpSp>
      <p:grpSp>
        <p:nvGrpSpPr>
          <p:cNvPr id="43" name="Group 42">
            <a:extLst>
              <a:ext uri="{FF2B5EF4-FFF2-40B4-BE49-F238E27FC236}">
                <a16:creationId xmlns:a16="http://schemas.microsoft.com/office/drawing/2014/main" id="{6BB208D4-0DC8-8F29-D64F-87501E971D76}"/>
              </a:ext>
            </a:extLst>
          </p:cNvPr>
          <p:cNvGrpSpPr/>
          <p:nvPr/>
        </p:nvGrpSpPr>
        <p:grpSpPr>
          <a:xfrm>
            <a:off x="4205751" y="4286053"/>
            <a:ext cx="3867957" cy="2085555"/>
            <a:chOff x="4205751" y="4286053"/>
            <a:chExt cx="3867957" cy="2085555"/>
          </a:xfrm>
        </p:grpSpPr>
        <p:cxnSp>
          <p:nvCxnSpPr>
            <p:cNvPr id="7" name="Straight Connector 6">
              <a:extLst>
                <a:ext uri="{FF2B5EF4-FFF2-40B4-BE49-F238E27FC236}">
                  <a16:creationId xmlns:a16="http://schemas.microsoft.com/office/drawing/2014/main" id="{84A89700-0E44-56F2-F7CA-FC63EFA503EB}"/>
                </a:ext>
              </a:extLst>
            </p:cNvPr>
            <p:cNvCxnSpPr>
              <a:cxnSpLocks/>
            </p:cNvCxnSpPr>
            <p:nvPr/>
          </p:nvCxnSpPr>
          <p:spPr>
            <a:xfrm flipV="1">
              <a:off x="6067249" y="4286053"/>
              <a:ext cx="0" cy="741179"/>
            </a:xfrm>
            <a:prstGeom prst="line">
              <a:avLst/>
            </a:prstGeom>
            <a:ln>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16AC60C1-FCBC-33F3-16DA-01BFBEAB0479}"/>
                </a:ext>
              </a:extLst>
            </p:cNvPr>
            <p:cNvPicPr>
              <a:picLocks noChangeAspect="1"/>
            </p:cNvPicPr>
            <p:nvPr/>
          </p:nvPicPr>
          <p:blipFill>
            <a:blip r:embed="rId9" cstate="screen">
              <a:alphaModFix amt="27000"/>
              <a:extLst>
                <a:ext uri="{BEBA8EAE-BF5A-486C-A8C5-ECC9F3942E4B}">
                  <a14:imgProps xmlns:a14="http://schemas.microsoft.com/office/drawing/2010/main">
                    <a14:imgLayer r:embed="rId10">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4205751" y="4863583"/>
              <a:ext cx="3722996" cy="1508025"/>
            </a:xfrm>
            <a:prstGeom prst="roundRect">
              <a:avLst>
                <a:gd name="adj" fmla="val 5000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9" name="TextBox 8">
              <a:extLst>
                <a:ext uri="{FF2B5EF4-FFF2-40B4-BE49-F238E27FC236}">
                  <a16:creationId xmlns:a16="http://schemas.microsoft.com/office/drawing/2014/main" id="{960C7363-3E39-7146-530D-2A96B9D6E8C6}"/>
                </a:ext>
              </a:extLst>
            </p:cNvPr>
            <p:cNvSpPr txBox="1"/>
            <p:nvPr/>
          </p:nvSpPr>
          <p:spPr>
            <a:xfrm>
              <a:off x="5725942" y="5291141"/>
              <a:ext cx="2347766" cy="781752"/>
            </a:xfrm>
            <a:prstGeom prst="rect">
              <a:avLst/>
            </a:prstGeom>
            <a:noFill/>
          </p:spPr>
          <p:txBody>
            <a:bodyPr wrap="square" rtlCol="0">
              <a:spAutoFit/>
            </a:bodyPr>
            <a:lstStyle/>
            <a:p>
              <a:pPr>
                <a:lnSpc>
                  <a:spcPct val="80000"/>
                </a:lnSpc>
              </a:pPr>
              <a:r>
                <a:rPr lang="en-GB" sz="2800" b="1" dirty="0">
                  <a:solidFill>
                    <a:schemeClr val="bg1"/>
                  </a:solidFill>
                  <a:latin typeface="Arial" panose="020B0604020202020204" pitchFamily="34" charset="0"/>
                  <a:cs typeface="Arial" panose="020B0604020202020204" pitchFamily="34" charset="0"/>
                </a:rPr>
                <a:t>Wanting </a:t>
              </a:r>
              <a:br>
                <a:rPr lang="en-GB" sz="28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to Fit In</a:t>
              </a:r>
            </a:p>
          </p:txBody>
        </p:sp>
        <p:pic>
          <p:nvPicPr>
            <p:cNvPr id="33" name="Graphic 32">
              <a:extLst>
                <a:ext uri="{FF2B5EF4-FFF2-40B4-BE49-F238E27FC236}">
                  <a16:creationId xmlns:a16="http://schemas.microsoft.com/office/drawing/2014/main" id="{F65095D8-21FE-0E8B-5807-02510F5200D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523540" y="5046838"/>
              <a:ext cx="1141514" cy="1141514"/>
            </a:xfrm>
            <a:prstGeom prst="rect">
              <a:avLst/>
            </a:prstGeom>
          </p:spPr>
        </p:pic>
      </p:grpSp>
      <p:grpSp>
        <p:nvGrpSpPr>
          <p:cNvPr id="42" name="Group 41">
            <a:extLst>
              <a:ext uri="{FF2B5EF4-FFF2-40B4-BE49-F238E27FC236}">
                <a16:creationId xmlns:a16="http://schemas.microsoft.com/office/drawing/2014/main" id="{94AD56F7-E027-17B5-3DFA-D7BB40F7F8CB}"/>
              </a:ext>
            </a:extLst>
          </p:cNvPr>
          <p:cNvGrpSpPr/>
          <p:nvPr/>
        </p:nvGrpSpPr>
        <p:grpSpPr>
          <a:xfrm>
            <a:off x="7987090" y="3918614"/>
            <a:ext cx="4181872" cy="1606181"/>
            <a:chOff x="7987090" y="3918614"/>
            <a:chExt cx="4181872" cy="1606181"/>
          </a:xfrm>
        </p:grpSpPr>
        <p:cxnSp>
          <p:nvCxnSpPr>
            <p:cNvPr id="15" name="Straight Connector 14">
              <a:extLst>
                <a:ext uri="{FF2B5EF4-FFF2-40B4-BE49-F238E27FC236}">
                  <a16:creationId xmlns:a16="http://schemas.microsoft.com/office/drawing/2014/main" id="{C5FFDADC-C8B7-5CE1-4AF9-718A1D17B24A}"/>
                </a:ext>
              </a:extLst>
            </p:cNvPr>
            <p:cNvCxnSpPr>
              <a:cxnSpLocks/>
            </p:cNvCxnSpPr>
            <p:nvPr/>
          </p:nvCxnSpPr>
          <p:spPr>
            <a:xfrm flipH="1" flipV="1">
              <a:off x="7987090" y="3918614"/>
              <a:ext cx="575831" cy="457839"/>
            </a:xfrm>
            <a:prstGeom prst="line">
              <a:avLst/>
            </a:prstGeom>
            <a:ln>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EB6BC57C-F8AC-99DB-0810-59258845E938}"/>
                </a:ext>
              </a:extLst>
            </p:cNvPr>
            <p:cNvPicPr>
              <a:picLocks noChangeAspect="1"/>
            </p:cNvPicPr>
            <p:nvPr/>
          </p:nvPicPr>
          <p:blipFill>
            <a:blip r:embed="rId12" cstate="screen">
              <a:alphaModFix amt="27000"/>
              <a:extLst>
                <a:ext uri="{BEBA8EAE-BF5A-486C-A8C5-ECC9F3942E4B}">
                  <a14:imgProps xmlns:a14="http://schemas.microsoft.com/office/drawing/2010/main">
                    <a14:imgLayer r:embed="rId13">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8104824" y="4016770"/>
              <a:ext cx="3940774" cy="1508025"/>
            </a:xfrm>
            <a:prstGeom prst="roundRect">
              <a:avLst>
                <a:gd name="adj" fmla="val 5000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17" name="TextBox 16">
              <a:extLst>
                <a:ext uri="{FF2B5EF4-FFF2-40B4-BE49-F238E27FC236}">
                  <a16:creationId xmlns:a16="http://schemas.microsoft.com/office/drawing/2014/main" id="{BDB83D71-917F-AE5D-761A-116CAE9ABD46}"/>
                </a:ext>
              </a:extLst>
            </p:cNvPr>
            <p:cNvSpPr txBox="1"/>
            <p:nvPr/>
          </p:nvSpPr>
          <p:spPr>
            <a:xfrm>
              <a:off x="9264844" y="4478394"/>
              <a:ext cx="2904118" cy="584775"/>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Retaliation</a:t>
              </a:r>
            </a:p>
          </p:txBody>
        </p:sp>
        <p:pic>
          <p:nvPicPr>
            <p:cNvPr id="35" name="Graphic 34">
              <a:extLst>
                <a:ext uri="{FF2B5EF4-FFF2-40B4-BE49-F238E27FC236}">
                  <a16:creationId xmlns:a16="http://schemas.microsoft.com/office/drawing/2014/main" id="{EBCABAA3-BF3C-BB89-0DC1-5640A1AD11F5}"/>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8114710" y="4045941"/>
              <a:ext cx="1449679" cy="1449679"/>
            </a:xfrm>
            <a:prstGeom prst="rect">
              <a:avLst/>
            </a:prstGeom>
          </p:spPr>
        </p:pic>
      </p:grpSp>
      <p:grpSp>
        <p:nvGrpSpPr>
          <p:cNvPr id="41" name="Group 40">
            <a:extLst>
              <a:ext uri="{FF2B5EF4-FFF2-40B4-BE49-F238E27FC236}">
                <a16:creationId xmlns:a16="http://schemas.microsoft.com/office/drawing/2014/main" id="{48DDA156-4EDC-2948-5FF9-ED40344CE6C6}"/>
              </a:ext>
            </a:extLst>
          </p:cNvPr>
          <p:cNvGrpSpPr/>
          <p:nvPr/>
        </p:nvGrpSpPr>
        <p:grpSpPr>
          <a:xfrm>
            <a:off x="7984661" y="1506708"/>
            <a:ext cx="4123072" cy="1558455"/>
            <a:chOff x="7984661" y="1506708"/>
            <a:chExt cx="4123072" cy="1558455"/>
          </a:xfrm>
        </p:grpSpPr>
        <p:cxnSp>
          <p:nvCxnSpPr>
            <p:cNvPr id="11" name="Straight Connector 10">
              <a:extLst>
                <a:ext uri="{FF2B5EF4-FFF2-40B4-BE49-F238E27FC236}">
                  <a16:creationId xmlns:a16="http://schemas.microsoft.com/office/drawing/2014/main" id="{9DBA200F-CE39-74CB-4ACF-A89959068F6A}"/>
                </a:ext>
              </a:extLst>
            </p:cNvPr>
            <p:cNvCxnSpPr>
              <a:cxnSpLocks/>
            </p:cNvCxnSpPr>
            <p:nvPr/>
          </p:nvCxnSpPr>
          <p:spPr>
            <a:xfrm flipH="1">
              <a:off x="7984661" y="2475241"/>
              <a:ext cx="575831" cy="457839"/>
            </a:xfrm>
            <a:prstGeom prst="line">
              <a:avLst/>
            </a:prstGeom>
            <a:ln>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7C2A460-9465-2B53-E235-9403002BDCA6}"/>
                </a:ext>
              </a:extLst>
            </p:cNvPr>
            <p:cNvPicPr>
              <a:picLocks noChangeAspect="1"/>
            </p:cNvPicPr>
            <p:nvPr/>
          </p:nvPicPr>
          <p:blipFill>
            <a:blip r:embed="rId15" cstate="screen">
              <a:alphaModFix amt="27000"/>
              <a:extLst>
                <a:ext uri="{BEBA8EAE-BF5A-486C-A8C5-ECC9F3942E4B}">
                  <a14:imgProps xmlns:a14="http://schemas.microsoft.com/office/drawing/2010/main">
                    <a14:imgLayer r:embed="rId16">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8381222" y="1506708"/>
              <a:ext cx="3726511" cy="1558455"/>
            </a:xfrm>
            <a:prstGeom prst="roundRect">
              <a:avLst>
                <a:gd name="adj" fmla="val 5000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13" name="TextBox 12">
              <a:extLst>
                <a:ext uri="{FF2B5EF4-FFF2-40B4-BE49-F238E27FC236}">
                  <a16:creationId xmlns:a16="http://schemas.microsoft.com/office/drawing/2014/main" id="{770D710D-9B0B-27ED-E981-51871E231F1E}"/>
                </a:ext>
              </a:extLst>
            </p:cNvPr>
            <p:cNvSpPr txBox="1"/>
            <p:nvPr/>
          </p:nvSpPr>
          <p:spPr>
            <a:xfrm>
              <a:off x="9717307" y="1948698"/>
              <a:ext cx="2308772" cy="584775"/>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Curiosity</a:t>
              </a:r>
            </a:p>
          </p:txBody>
        </p:sp>
        <p:pic>
          <p:nvPicPr>
            <p:cNvPr id="37" name="Graphic 36">
              <a:extLst>
                <a:ext uri="{FF2B5EF4-FFF2-40B4-BE49-F238E27FC236}">
                  <a16:creationId xmlns:a16="http://schemas.microsoft.com/office/drawing/2014/main" id="{213789A0-4B49-DE7A-8DB0-A3EB46F67649}"/>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8509188" y="1575349"/>
              <a:ext cx="1396968" cy="1396968"/>
            </a:xfrm>
            <a:prstGeom prst="rect">
              <a:avLst/>
            </a:prstGeom>
          </p:spPr>
        </p:pic>
      </p:grpSp>
      <p:grpSp>
        <p:nvGrpSpPr>
          <p:cNvPr id="40" name="Group 39">
            <a:extLst>
              <a:ext uri="{FF2B5EF4-FFF2-40B4-BE49-F238E27FC236}">
                <a16:creationId xmlns:a16="http://schemas.microsoft.com/office/drawing/2014/main" id="{8DC6821E-6A8D-8220-5498-CA2CEFAC0EC7}"/>
              </a:ext>
            </a:extLst>
          </p:cNvPr>
          <p:cNvGrpSpPr/>
          <p:nvPr/>
        </p:nvGrpSpPr>
        <p:grpSpPr>
          <a:xfrm>
            <a:off x="3851299" y="435961"/>
            <a:ext cx="4447419" cy="2097512"/>
            <a:chOff x="3851299" y="435961"/>
            <a:chExt cx="4447419" cy="2097512"/>
          </a:xfrm>
        </p:grpSpPr>
        <p:cxnSp>
          <p:nvCxnSpPr>
            <p:cNvPr id="19" name="Straight Connector 18">
              <a:extLst>
                <a:ext uri="{FF2B5EF4-FFF2-40B4-BE49-F238E27FC236}">
                  <a16:creationId xmlns:a16="http://schemas.microsoft.com/office/drawing/2014/main" id="{AA3DEA6E-2EA8-2F26-73B6-811509D6E277}"/>
                </a:ext>
              </a:extLst>
            </p:cNvPr>
            <p:cNvCxnSpPr>
              <a:cxnSpLocks/>
            </p:cNvCxnSpPr>
            <p:nvPr/>
          </p:nvCxnSpPr>
          <p:spPr>
            <a:xfrm>
              <a:off x="6093089" y="1856946"/>
              <a:ext cx="0" cy="676527"/>
            </a:xfrm>
            <a:prstGeom prst="line">
              <a:avLst/>
            </a:prstGeom>
            <a:ln>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199F2A54-3393-FA7B-1E1F-0B00AA351832}"/>
                </a:ext>
              </a:extLst>
            </p:cNvPr>
            <p:cNvPicPr>
              <a:picLocks noChangeAspect="1"/>
            </p:cNvPicPr>
            <p:nvPr/>
          </p:nvPicPr>
          <p:blipFill>
            <a:blip r:embed="rId18" cstate="screen">
              <a:alphaModFix amt="27000"/>
              <a:extLst>
                <a:ext uri="{BEBA8EAE-BF5A-486C-A8C5-ECC9F3942E4B}">
                  <a14:imgProps xmlns:a14="http://schemas.microsoft.com/office/drawing/2010/main">
                    <a14:imgLayer r:embed="rId19">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3851299" y="435961"/>
              <a:ext cx="4447419" cy="1558455"/>
            </a:xfrm>
            <a:prstGeom prst="roundRect">
              <a:avLst>
                <a:gd name="adj" fmla="val 5000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21" name="TextBox 20">
              <a:extLst>
                <a:ext uri="{FF2B5EF4-FFF2-40B4-BE49-F238E27FC236}">
                  <a16:creationId xmlns:a16="http://schemas.microsoft.com/office/drawing/2014/main" id="{63B4B63B-377F-7F3F-8557-DF6CAB329789}"/>
                </a:ext>
              </a:extLst>
            </p:cNvPr>
            <p:cNvSpPr txBox="1"/>
            <p:nvPr/>
          </p:nvSpPr>
          <p:spPr>
            <a:xfrm>
              <a:off x="5472399" y="785107"/>
              <a:ext cx="2744621" cy="880241"/>
            </a:xfrm>
            <a:prstGeom prst="rect">
              <a:avLst/>
            </a:prstGeom>
            <a:noFill/>
          </p:spPr>
          <p:txBody>
            <a:bodyPr wrap="square" rtlCol="0">
              <a:spAutoFit/>
            </a:bodyPr>
            <a:lstStyle/>
            <a:p>
              <a:pPr>
                <a:lnSpc>
                  <a:spcPct val="80000"/>
                </a:lnSpc>
              </a:pPr>
              <a:r>
                <a:rPr lang="en-GB" sz="3200" b="1" dirty="0">
                  <a:solidFill>
                    <a:schemeClr val="bg1"/>
                  </a:solidFill>
                  <a:latin typeface="Arial" panose="020B0604020202020204" pitchFamily="34" charset="0"/>
                  <a:cs typeface="Arial" panose="020B0604020202020204" pitchFamily="34" charset="0"/>
                </a:rPr>
                <a:t>Algorithm </a:t>
              </a:r>
              <a:br>
                <a:rPr lang="en-GB" sz="3200" b="1" dirty="0">
                  <a:solidFill>
                    <a:schemeClr val="bg1"/>
                  </a:solidFill>
                  <a:latin typeface="Arial" panose="020B0604020202020204" pitchFamily="34" charset="0"/>
                  <a:cs typeface="Arial" panose="020B0604020202020204" pitchFamily="34" charset="0"/>
                </a:rPr>
              </a:br>
              <a:r>
                <a:rPr lang="en-GB" sz="3200" b="1" dirty="0">
                  <a:solidFill>
                    <a:schemeClr val="bg1"/>
                  </a:solidFill>
                  <a:latin typeface="Arial" panose="020B0604020202020204" pitchFamily="34" charset="0"/>
                  <a:cs typeface="Arial" panose="020B0604020202020204" pitchFamily="34" charset="0"/>
                </a:rPr>
                <a:t>Exposure</a:t>
              </a:r>
            </a:p>
          </p:txBody>
        </p:sp>
        <p:pic>
          <p:nvPicPr>
            <p:cNvPr id="39" name="Graphic 38">
              <a:extLst>
                <a:ext uri="{FF2B5EF4-FFF2-40B4-BE49-F238E27FC236}">
                  <a16:creationId xmlns:a16="http://schemas.microsoft.com/office/drawing/2014/main" id="{468CE5C8-279E-FA7D-AA45-5E7ECED8F3AB}"/>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3944009" y="539384"/>
              <a:ext cx="1351608" cy="1351608"/>
            </a:xfrm>
            <a:prstGeom prst="rect">
              <a:avLst/>
            </a:prstGeom>
          </p:spPr>
        </p:pic>
      </p:grpSp>
      <p:sp>
        <p:nvSpPr>
          <p:cNvPr id="4" name="Rounded Rectangle 3">
            <a:extLst>
              <a:ext uri="{FF2B5EF4-FFF2-40B4-BE49-F238E27FC236}">
                <a16:creationId xmlns:a16="http://schemas.microsoft.com/office/drawing/2014/main" id="{C08B8F0D-58A6-2C4C-FF15-E108215BEA6E}"/>
              </a:ext>
            </a:extLst>
          </p:cNvPr>
          <p:cNvSpPr/>
          <p:nvPr/>
        </p:nvSpPr>
        <p:spPr>
          <a:xfrm>
            <a:off x="3851941" y="2456040"/>
            <a:ext cx="4513857" cy="1957079"/>
          </a:xfrm>
          <a:prstGeom prst="roundRect">
            <a:avLst>
              <a:gd name="adj" fmla="val 50000"/>
            </a:avLst>
          </a:prstGeom>
          <a:solidFill>
            <a:srgbClr val="0D1B30"/>
          </a:solidFill>
          <a:ln>
            <a:gradFill>
              <a:gsLst>
                <a:gs pos="0">
                  <a:schemeClr val="accent1">
                    <a:lumMod val="5000"/>
                    <a:lumOff val="95000"/>
                    <a:alpha val="27000"/>
                  </a:schemeClr>
                </a:gs>
                <a:gs pos="74000">
                  <a:schemeClr val="bg1">
                    <a:alpha val="56000"/>
                  </a:schemeClr>
                </a:gs>
                <a:gs pos="83000">
                  <a:schemeClr val="bg1"/>
                </a:gs>
                <a:gs pos="99000">
                  <a:schemeClr val="bg1">
                    <a:alpha val="2233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3CC8093-0F27-3013-1A7C-93954037F6D3}"/>
              </a:ext>
            </a:extLst>
          </p:cNvPr>
          <p:cNvSpPr txBox="1"/>
          <p:nvPr/>
        </p:nvSpPr>
        <p:spPr>
          <a:xfrm>
            <a:off x="4208298" y="2708507"/>
            <a:ext cx="3810305" cy="1471172"/>
          </a:xfrm>
          <a:prstGeom prst="rect">
            <a:avLst/>
          </a:prstGeom>
          <a:noFill/>
        </p:spPr>
        <p:txBody>
          <a:bodyPr wrap="square">
            <a:spAutoFit/>
          </a:bodyPr>
          <a:lstStyle/>
          <a:p>
            <a:pPr algn="ctr">
              <a:lnSpc>
                <a:spcPct val="80000"/>
              </a:lnSpc>
            </a:pPr>
            <a:r>
              <a:rPr lang="en-GB" sz="2800" b="1" dirty="0">
                <a:solidFill>
                  <a:schemeClr val="bg1"/>
                </a:solidFill>
                <a:latin typeface="Arial" panose="020B0604020202020204" pitchFamily="34" charset="0"/>
                <a:cs typeface="Arial" panose="020B0604020202020204" pitchFamily="34" charset="0"/>
              </a:rPr>
              <a:t>Why young people may create</a:t>
            </a:r>
            <a:br>
              <a:rPr lang="en-GB" sz="28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 AI-generated sexualised imagery</a:t>
            </a:r>
            <a:endParaRPr lang="en-GB"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7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6E900-5BA9-312A-3A22-3C2BD0374911}"/>
            </a:ext>
          </a:extLst>
        </p:cNvPr>
        <p:cNvGrpSpPr/>
        <p:nvPr/>
      </p:nvGrpSpPr>
      <p:grpSpPr>
        <a:xfrm>
          <a:off x="0" y="0"/>
          <a:ext cx="0" cy="0"/>
          <a:chOff x="0" y="0"/>
          <a:chExt cx="0" cy="0"/>
        </a:xfrm>
      </p:grpSpPr>
      <p:sp>
        <p:nvSpPr>
          <p:cNvPr id="10" name="Rounded Rectangle 9">
            <a:extLst>
              <a:ext uri="{FF2B5EF4-FFF2-40B4-BE49-F238E27FC236}">
                <a16:creationId xmlns:a16="http://schemas.microsoft.com/office/drawing/2014/main" id="{53452C0C-F567-8CCF-57B6-53D3B21DCCDE}"/>
              </a:ext>
            </a:extLst>
          </p:cNvPr>
          <p:cNvSpPr/>
          <p:nvPr/>
        </p:nvSpPr>
        <p:spPr>
          <a:xfrm>
            <a:off x="2478292" y="491210"/>
            <a:ext cx="7038108" cy="1237130"/>
          </a:xfrm>
          <a:prstGeom prst="roundRect">
            <a:avLst>
              <a:gd name="adj" fmla="val 15897"/>
            </a:avLst>
          </a:prstGeom>
          <a:solidFill>
            <a:srgbClr val="0D1B30"/>
          </a:solidFill>
          <a:ln>
            <a:gradFill>
              <a:gsLst>
                <a:gs pos="0">
                  <a:schemeClr val="accent1">
                    <a:lumMod val="5000"/>
                    <a:lumOff val="95000"/>
                    <a:alpha val="27000"/>
                  </a:schemeClr>
                </a:gs>
                <a:gs pos="74000">
                  <a:schemeClr val="bg1">
                    <a:alpha val="56000"/>
                  </a:schemeClr>
                </a:gs>
                <a:gs pos="83000">
                  <a:schemeClr val="bg1"/>
                </a:gs>
                <a:gs pos="99000">
                  <a:schemeClr val="bg1">
                    <a:alpha val="2233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endParaRPr>
          </a:p>
        </p:txBody>
      </p:sp>
      <p:sp>
        <p:nvSpPr>
          <p:cNvPr id="11" name="Title 1">
            <a:extLst>
              <a:ext uri="{FF2B5EF4-FFF2-40B4-BE49-F238E27FC236}">
                <a16:creationId xmlns:a16="http://schemas.microsoft.com/office/drawing/2014/main" id="{FCD63B9A-EB54-6421-F57F-75C9716DAF52}"/>
              </a:ext>
            </a:extLst>
          </p:cNvPr>
          <p:cNvSpPr txBox="1">
            <a:spLocks/>
          </p:cNvSpPr>
          <p:nvPr/>
        </p:nvSpPr>
        <p:spPr>
          <a:xfrm>
            <a:off x="3405179" y="943508"/>
            <a:ext cx="5345140" cy="517142"/>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60000"/>
              </a:lnSpc>
            </a:pPr>
            <a:r>
              <a:rPr lang="en-US" sz="4000" b="1" dirty="0">
                <a:solidFill>
                  <a:schemeClr val="bg1"/>
                </a:solidFill>
                <a:latin typeface="Arial" panose="020B0604020202020204" pitchFamily="34" charset="0"/>
                <a:cs typeface="Arial" panose="020B0604020202020204" pitchFamily="34" charset="0"/>
              </a:rPr>
              <a:t>The Legal Reality</a:t>
            </a:r>
          </a:p>
        </p:txBody>
      </p:sp>
      <p:pic>
        <p:nvPicPr>
          <p:cNvPr id="12" name="Graphic 11">
            <a:extLst>
              <a:ext uri="{FF2B5EF4-FFF2-40B4-BE49-F238E27FC236}">
                <a16:creationId xmlns:a16="http://schemas.microsoft.com/office/drawing/2014/main" id="{DC1AD862-44CD-44FC-AB1B-76B74EE0697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769982" y="694247"/>
            <a:ext cx="692347" cy="692347"/>
          </a:xfrm>
          <a:prstGeom prst="rect">
            <a:avLst/>
          </a:prstGeom>
        </p:spPr>
      </p:pic>
      <p:pic>
        <p:nvPicPr>
          <p:cNvPr id="13" name="Picture 12">
            <a:extLst>
              <a:ext uri="{FF2B5EF4-FFF2-40B4-BE49-F238E27FC236}">
                <a16:creationId xmlns:a16="http://schemas.microsoft.com/office/drawing/2014/main" id="{5F0F1480-FD11-206A-1FD8-6BCD4233B5E8}"/>
              </a:ext>
            </a:extLst>
          </p:cNvPr>
          <p:cNvPicPr>
            <a:picLocks noChangeAspect="1"/>
          </p:cNvPicPr>
          <p:nvPr/>
        </p:nvPicPr>
        <p:blipFill>
          <a:blip r:embed="rId4" cstate="print">
            <a:alphaModFix amt="27000"/>
            <a:extLst>
              <a:ext uri="{BEBA8EAE-BF5A-486C-A8C5-ECC9F3942E4B}">
                <a14:imgProps xmlns:a14="http://schemas.microsoft.com/office/drawing/2010/main">
                  <a14:imgLayer r:embed="rId5">
                    <a14:imgEffect>
                      <a14:artisticBlur radius="45"/>
                    </a14:imgEffect>
                  </a14:imgLayer>
                </a14:imgProps>
              </a:ext>
              <a:ext uri="{28A0092B-C50C-407E-A947-70E740481C1C}">
                <a14:useLocalDpi xmlns:a14="http://schemas.microsoft.com/office/drawing/2010/main"/>
              </a:ext>
            </a:extLst>
          </a:blip>
          <a:srcRect l="-20471" r="-1"/>
          <a:stretch>
            <a:fillRect/>
          </a:stretch>
        </p:blipFill>
        <p:spPr>
          <a:xfrm flipH="1">
            <a:off x="1490897" y="1997731"/>
            <a:ext cx="9210200" cy="1974444"/>
          </a:xfrm>
          <a:prstGeom prst="roundRect">
            <a:avLst>
              <a:gd name="adj" fmla="val 10372"/>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pic>
        <p:nvPicPr>
          <p:cNvPr id="3" name="Picture 2">
            <a:extLst>
              <a:ext uri="{FF2B5EF4-FFF2-40B4-BE49-F238E27FC236}">
                <a16:creationId xmlns:a16="http://schemas.microsoft.com/office/drawing/2014/main" id="{BEE79E98-47F0-DEB9-AC5F-C9A8B96D2904}"/>
              </a:ext>
            </a:extLst>
          </p:cNvPr>
          <p:cNvPicPr>
            <a:picLocks noChangeAspect="1"/>
          </p:cNvPicPr>
          <p:nvPr/>
        </p:nvPicPr>
        <p:blipFill>
          <a:blip r:embed="rId6" cstate="print">
            <a:alphaModFix amt="27000"/>
            <a:extLst>
              <a:ext uri="{BEBA8EAE-BF5A-486C-A8C5-ECC9F3942E4B}">
                <a14:imgProps xmlns:a14="http://schemas.microsoft.com/office/drawing/2010/main">
                  <a14:imgLayer r:embed="rId7">
                    <a14:imgEffect>
                      <a14:artisticBlur radius="45"/>
                    </a14:imgEffect>
                  </a14:imgLayer>
                </a14:imgProps>
              </a:ext>
              <a:ext uri="{28A0092B-C50C-407E-A947-70E740481C1C}">
                <a14:useLocalDpi xmlns:a14="http://schemas.microsoft.com/office/drawing/2010/main"/>
              </a:ext>
            </a:extLst>
          </a:blip>
          <a:srcRect r="-2"/>
          <a:stretch>
            <a:fillRect/>
          </a:stretch>
        </p:blipFill>
        <p:spPr>
          <a:xfrm flipH="1">
            <a:off x="1472649" y="4287990"/>
            <a:ext cx="3999476" cy="1974444"/>
          </a:xfrm>
          <a:prstGeom prst="roundRect">
            <a:avLst>
              <a:gd name="adj" fmla="val 10372"/>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pic>
        <p:nvPicPr>
          <p:cNvPr id="4" name="Picture 3">
            <a:extLst>
              <a:ext uri="{FF2B5EF4-FFF2-40B4-BE49-F238E27FC236}">
                <a16:creationId xmlns:a16="http://schemas.microsoft.com/office/drawing/2014/main" id="{A5F00BA2-CD7F-7895-F623-8810CCB5C32F}"/>
              </a:ext>
            </a:extLst>
          </p:cNvPr>
          <p:cNvPicPr>
            <a:picLocks noChangeAspect="1"/>
          </p:cNvPicPr>
          <p:nvPr/>
        </p:nvPicPr>
        <p:blipFill>
          <a:blip r:embed="rId8" cstate="print">
            <a:alphaModFix amt="27000"/>
            <a:extLst>
              <a:ext uri="{BEBA8EAE-BF5A-486C-A8C5-ECC9F3942E4B}">
                <a14:imgProps xmlns:a14="http://schemas.microsoft.com/office/drawing/2010/main">
                  <a14:imgLayer r:embed="rId9">
                    <a14:imgEffect>
                      <a14:artisticBlur radius="45"/>
                    </a14:imgEffect>
                  </a14:imgLayer>
                </a14:imgProps>
              </a:ext>
              <a:ext uri="{28A0092B-C50C-407E-A947-70E740481C1C}">
                <a14:useLocalDpi xmlns:a14="http://schemas.microsoft.com/office/drawing/2010/main"/>
              </a:ext>
            </a:extLst>
          </a:blip>
          <a:srcRect r="-3"/>
          <a:stretch>
            <a:fillRect/>
          </a:stretch>
        </p:blipFill>
        <p:spPr>
          <a:xfrm flipH="1">
            <a:off x="5650211" y="4287990"/>
            <a:ext cx="2720066" cy="1974444"/>
          </a:xfrm>
          <a:prstGeom prst="roundRect">
            <a:avLst>
              <a:gd name="adj" fmla="val 10372"/>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pic>
        <p:nvPicPr>
          <p:cNvPr id="6" name="Picture 5">
            <a:extLst>
              <a:ext uri="{FF2B5EF4-FFF2-40B4-BE49-F238E27FC236}">
                <a16:creationId xmlns:a16="http://schemas.microsoft.com/office/drawing/2014/main" id="{ACB1D1AD-9EFF-3B87-54DF-8265F391EEDC}"/>
              </a:ext>
            </a:extLst>
          </p:cNvPr>
          <p:cNvPicPr>
            <a:picLocks noChangeAspect="1"/>
          </p:cNvPicPr>
          <p:nvPr/>
        </p:nvPicPr>
        <p:blipFill>
          <a:blip r:embed="rId10" cstate="print">
            <a:alphaModFix amt="27000"/>
            <a:extLst>
              <a:ext uri="{BEBA8EAE-BF5A-486C-A8C5-ECC9F3942E4B}">
                <a14:imgProps xmlns:a14="http://schemas.microsoft.com/office/drawing/2010/main">
                  <a14:imgLayer r:embed="rId11">
                    <a14:imgEffect>
                      <a14:artisticBlur radius="45"/>
                    </a14:imgEffect>
                  </a14:imgLayer>
                </a14:imgProps>
              </a:ext>
              <a:ext uri="{28A0092B-C50C-407E-A947-70E740481C1C}">
                <a14:useLocalDpi xmlns:a14="http://schemas.microsoft.com/office/drawing/2010/main"/>
              </a:ext>
            </a:extLst>
          </a:blip>
          <a:srcRect r="-4"/>
          <a:stretch>
            <a:fillRect/>
          </a:stretch>
        </p:blipFill>
        <p:spPr>
          <a:xfrm flipH="1">
            <a:off x="8548363" y="4287990"/>
            <a:ext cx="2170988" cy="1974444"/>
          </a:xfrm>
          <a:prstGeom prst="roundRect">
            <a:avLst>
              <a:gd name="adj" fmla="val 10372"/>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14" name="Content Placeholder 2">
            <a:extLst>
              <a:ext uri="{FF2B5EF4-FFF2-40B4-BE49-F238E27FC236}">
                <a16:creationId xmlns:a16="http://schemas.microsoft.com/office/drawing/2014/main" id="{928E63C6-64BC-B672-7D4D-3B5ED9F07C9B}"/>
              </a:ext>
            </a:extLst>
          </p:cNvPr>
          <p:cNvSpPr txBox="1">
            <a:spLocks/>
          </p:cNvSpPr>
          <p:nvPr/>
        </p:nvSpPr>
        <p:spPr>
          <a:xfrm>
            <a:off x="1984421" y="2175689"/>
            <a:ext cx="8532814" cy="319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dirty="0">
                <a:solidFill>
                  <a:schemeClr val="bg1">
                    <a:alpha val="70000"/>
                  </a:schemeClr>
                </a:solidFill>
                <a:latin typeface="Arial" panose="020B0604020202020204" pitchFamily="34" charset="0"/>
                <a:cs typeface="Arial" panose="020B0604020202020204" pitchFamily="34" charset="0"/>
              </a:rPr>
              <a:t>It is a criminal offence to </a:t>
            </a:r>
            <a:r>
              <a:rPr lang="en-GB" sz="3200" b="1" dirty="0">
                <a:solidFill>
                  <a:schemeClr val="bg1"/>
                </a:solidFill>
                <a:latin typeface="Arial" panose="020B0604020202020204" pitchFamily="34" charset="0"/>
                <a:cs typeface="Arial" panose="020B0604020202020204" pitchFamily="34" charset="0"/>
              </a:rPr>
              <a:t>make, distribute or possess</a:t>
            </a:r>
            <a:r>
              <a:rPr lang="en-GB" sz="3200" b="1" dirty="0">
                <a:solidFill>
                  <a:schemeClr val="bg1">
                    <a:alpha val="70000"/>
                  </a:schemeClr>
                </a:solidFill>
                <a:latin typeface="Arial" panose="020B0604020202020204" pitchFamily="34" charset="0"/>
                <a:cs typeface="Arial" panose="020B0604020202020204" pitchFamily="34" charset="0"/>
              </a:rPr>
              <a:t> an indecent image of a child.</a:t>
            </a:r>
          </a:p>
        </p:txBody>
      </p:sp>
      <p:sp>
        <p:nvSpPr>
          <p:cNvPr id="15" name="TextBox 14">
            <a:extLst>
              <a:ext uri="{FF2B5EF4-FFF2-40B4-BE49-F238E27FC236}">
                <a16:creationId xmlns:a16="http://schemas.microsoft.com/office/drawing/2014/main" id="{CA58246B-AB3D-08F4-055C-BE4E4CF3AE8B}"/>
              </a:ext>
            </a:extLst>
          </p:cNvPr>
          <p:cNvSpPr txBox="1"/>
          <p:nvPr/>
        </p:nvSpPr>
        <p:spPr>
          <a:xfrm>
            <a:off x="2735736" y="3184981"/>
            <a:ext cx="7030184" cy="579646"/>
          </a:xfrm>
          <a:prstGeom prst="rect">
            <a:avLst/>
          </a:prstGeom>
          <a:noFill/>
        </p:spPr>
        <p:txBody>
          <a:bodyPr wrap="square" rtlCol="0">
            <a:spAutoFit/>
          </a:bodyPr>
          <a:lstStyle/>
          <a:p>
            <a:pPr algn="ctr">
              <a:lnSpc>
                <a:spcPts val="1860"/>
              </a:lnSpc>
              <a:spcAft>
                <a:spcPts val="1200"/>
              </a:spcAft>
            </a:pPr>
            <a:r>
              <a:rPr lang="en-GB" b="1" dirty="0">
                <a:solidFill>
                  <a:schemeClr val="bg1"/>
                </a:solidFill>
                <a:latin typeface="Arial" panose="020B0604020202020204" pitchFamily="34" charset="0"/>
                <a:cs typeface="Arial" panose="020B0604020202020204" pitchFamily="34" charset="0"/>
              </a:rPr>
              <a:t>This includes ‘pseudo-photographs’ – images that </a:t>
            </a:r>
            <a:r>
              <a:rPr lang="en-GB" b="1" i="1" dirty="0">
                <a:solidFill>
                  <a:schemeClr val="bg1"/>
                </a:solidFill>
                <a:latin typeface="Arial" panose="020B0604020202020204" pitchFamily="34" charset="0"/>
                <a:cs typeface="Arial" panose="020B0604020202020204" pitchFamily="34" charset="0"/>
              </a:rPr>
              <a:t>appear </a:t>
            </a:r>
            <a:r>
              <a:rPr lang="en-GB" b="1" dirty="0">
                <a:solidFill>
                  <a:schemeClr val="bg1"/>
                </a:solidFill>
                <a:latin typeface="Arial" panose="020B0604020202020204" pitchFamily="34" charset="0"/>
                <a:cs typeface="Arial" panose="020B0604020202020204" pitchFamily="34" charset="0"/>
              </a:rPr>
              <a:t>real but have been created with AI or other means.</a:t>
            </a:r>
          </a:p>
        </p:txBody>
      </p:sp>
      <p:pic>
        <p:nvPicPr>
          <p:cNvPr id="1026" name="Picture 2">
            <a:extLst>
              <a:ext uri="{FF2B5EF4-FFF2-40B4-BE49-F238E27FC236}">
                <a16:creationId xmlns:a16="http://schemas.microsoft.com/office/drawing/2014/main" id="{371898E4-5FE4-1770-A8DE-1DBB0E9A8DD1}"/>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628783" y="4577370"/>
            <a:ext cx="680182" cy="408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Scotland - Wikipedia">
            <a:extLst>
              <a:ext uri="{FF2B5EF4-FFF2-40B4-BE49-F238E27FC236}">
                <a16:creationId xmlns:a16="http://schemas.microsoft.com/office/drawing/2014/main" id="{A6A7B0B5-A103-998D-2E82-396AFD4A0DEE}"/>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660699" y="4577370"/>
            <a:ext cx="699091" cy="4194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C154D5C-FDCD-73AE-AB09-BF5F4491F69F}"/>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487051" y="4577370"/>
            <a:ext cx="699093" cy="4194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the Isle of Man - Wikipedia">
            <a:extLst>
              <a:ext uri="{FF2B5EF4-FFF2-40B4-BE49-F238E27FC236}">
                <a16:creationId xmlns:a16="http://schemas.microsoft.com/office/drawing/2014/main" id="{D65685B1-A358-4225-3DE8-FF322D00031C}"/>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9224781" y="4577370"/>
            <a:ext cx="818152" cy="409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CFA52B-6F5C-DD2B-52F8-687787C54F88}"/>
              </a:ext>
            </a:extLst>
          </p:cNvPr>
          <p:cNvSpPr txBox="1"/>
          <p:nvPr/>
        </p:nvSpPr>
        <p:spPr>
          <a:xfrm>
            <a:off x="1743237" y="5167965"/>
            <a:ext cx="3438184" cy="923330"/>
          </a:xfrm>
          <a:prstGeom prst="rect">
            <a:avLst/>
          </a:prstGeom>
          <a:noFill/>
        </p:spPr>
        <p:txBody>
          <a:bodyPr wrap="square">
            <a:spAutoFit/>
          </a:bodyPr>
          <a:lstStyle/>
          <a:p>
            <a:pPr algn="ctr">
              <a:buNone/>
            </a:pPr>
            <a:r>
              <a:rPr lang="en-GB" b="1" dirty="0">
                <a:solidFill>
                  <a:schemeClr val="bg1"/>
                </a:solidFill>
              </a:rPr>
              <a:t>Protection of Children Act 1978, Section 1 and Criminal Justice Act 1988 (Section 160</a:t>
            </a:r>
            <a:r>
              <a:rPr lang="en-GB" dirty="0">
                <a:solidFill>
                  <a:schemeClr val="bg1"/>
                </a:solidFill>
              </a:rPr>
              <a:t>)</a:t>
            </a:r>
          </a:p>
        </p:txBody>
      </p:sp>
      <p:sp>
        <p:nvSpPr>
          <p:cNvPr id="7" name="TextBox 6">
            <a:extLst>
              <a:ext uri="{FF2B5EF4-FFF2-40B4-BE49-F238E27FC236}">
                <a16:creationId xmlns:a16="http://schemas.microsoft.com/office/drawing/2014/main" id="{2962DA13-46DC-CB42-2385-4B77EAA3E32C}"/>
              </a:ext>
            </a:extLst>
          </p:cNvPr>
          <p:cNvSpPr txBox="1"/>
          <p:nvPr/>
        </p:nvSpPr>
        <p:spPr>
          <a:xfrm>
            <a:off x="5965935" y="5167965"/>
            <a:ext cx="2088618" cy="923330"/>
          </a:xfrm>
          <a:prstGeom prst="rect">
            <a:avLst/>
          </a:prstGeom>
          <a:noFill/>
        </p:spPr>
        <p:txBody>
          <a:bodyPr wrap="square">
            <a:spAutoFit/>
          </a:bodyPr>
          <a:lstStyle/>
          <a:p>
            <a:pPr algn="ctr">
              <a:buNone/>
            </a:pPr>
            <a:r>
              <a:rPr lang="en-GB" b="1" dirty="0">
                <a:solidFill>
                  <a:schemeClr val="bg1"/>
                </a:solidFill>
              </a:rPr>
              <a:t>Civic Government (Scotland) Act 1982, Section 52</a:t>
            </a:r>
            <a:endParaRPr lang="en-GB" dirty="0">
              <a:solidFill>
                <a:schemeClr val="bg1"/>
              </a:solidFill>
            </a:endParaRPr>
          </a:p>
        </p:txBody>
      </p:sp>
      <p:sp>
        <p:nvSpPr>
          <p:cNvPr id="8" name="TextBox 7">
            <a:extLst>
              <a:ext uri="{FF2B5EF4-FFF2-40B4-BE49-F238E27FC236}">
                <a16:creationId xmlns:a16="http://schemas.microsoft.com/office/drawing/2014/main" id="{619505BE-64DE-D86D-6B1A-1A256CC63ACB}"/>
              </a:ext>
            </a:extLst>
          </p:cNvPr>
          <p:cNvSpPr txBox="1"/>
          <p:nvPr/>
        </p:nvSpPr>
        <p:spPr>
          <a:xfrm>
            <a:off x="8555665" y="5167965"/>
            <a:ext cx="2088618" cy="923330"/>
          </a:xfrm>
          <a:prstGeom prst="rect">
            <a:avLst/>
          </a:prstGeom>
          <a:noFill/>
        </p:spPr>
        <p:txBody>
          <a:bodyPr wrap="square">
            <a:spAutoFit/>
          </a:bodyPr>
          <a:lstStyle/>
          <a:p>
            <a:pPr algn="ctr">
              <a:buNone/>
            </a:pPr>
            <a:r>
              <a:rPr lang="en-GB" b="1" dirty="0">
                <a:solidFill>
                  <a:schemeClr val="bg1"/>
                </a:solidFill>
              </a:rPr>
              <a:t>Protection of Children Act 1978 (IoM)</a:t>
            </a:r>
            <a:endParaRPr lang="en-GB" dirty="0">
              <a:solidFill>
                <a:schemeClr val="bg1"/>
              </a:solidFill>
            </a:endParaRPr>
          </a:p>
        </p:txBody>
      </p:sp>
    </p:spTree>
    <p:extLst>
      <p:ext uri="{BB962C8B-B14F-4D97-AF65-F5344CB8AC3E}">
        <p14:creationId xmlns:p14="http://schemas.microsoft.com/office/powerpoint/2010/main" val="172762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1A7F7B7-5F39-DA3F-B689-5F9A3A87616E}"/>
              </a:ext>
            </a:extLst>
          </p:cNvPr>
          <p:cNvSpPr/>
          <p:nvPr/>
        </p:nvSpPr>
        <p:spPr>
          <a:xfrm>
            <a:off x="0" y="0"/>
            <a:ext cx="3362036" cy="6858000"/>
          </a:xfrm>
          <a:prstGeom prst="rect">
            <a:avLst/>
          </a:prstGeom>
          <a:solidFill>
            <a:srgbClr val="08101D">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233DA12-0823-C659-ED36-858C8CD19B76}"/>
              </a:ext>
            </a:extLst>
          </p:cNvPr>
          <p:cNvSpPr txBox="1"/>
          <p:nvPr/>
        </p:nvSpPr>
        <p:spPr>
          <a:xfrm>
            <a:off x="347518" y="2537029"/>
            <a:ext cx="2667000" cy="954107"/>
          </a:xfrm>
          <a:prstGeom prst="rect">
            <a:avLst/>
          </a:prstGeom>
          <a:noFill/>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What the law means by…</a:t>
            </a:r>
            <a:endParaRPr lang="en-GB" sz="2800" dirty="0">
              <a:solidFill>
                <a:schemeClr val="bg1"/>
              </a:solidFill>
            </a:endParaRPr>
          </a:p>
        </p:txBody>
      </p:sp>
      <p:sp>
        <p:nvSpPr>
          <p:cNvPr id="29" name="TextBox 28">
            <a:extLst>
              <a:ext uri="{FF2B5EF4-FFF2-40B4-BE49-F238E27FC236}">
                <a16:creationId xmlns:a16="http://schemas.microsoft.com/office/drawing/2014/main" id="{7AFE5A9C-4872-A8A2-F134-3FFE9F77EB1D}"/>
              </a:ext>
            </a:extLst>
          </p:cNvPr>
          <p:cNvSpPr txBox="1"/>
          <p:nvPr/>
        </p:nvSpPr>
        <p:spPr>
          <a:xfrm>
            <a:off x="78171" y="6458162"/>
            <a:ext cx="3605348" cy="246221"/>
          </a:xfrm>
          <a:prstGeom prst="rect">
            <a:avLst/>
          </a:prstGeom>
          <a:noFill/>
        </p:spPr>
        <p:txBody>
          <a:bodyPr wrap="square" rtlCol="0">
            <a:spAutoFit/>
          </a:bodyPr>
          <a:lstStyle/>
          <a:p>
            <a:r>
              <a:rPr lang="en-GB" sz="1000" dirty="0">
                <a:solidFill>
                  <a:schemeClr val="bg1">
                    <a:alpha val="50000"/>
                  </a:schemeClr>
                </a:solidFill>
                <a:latin typeface="Helvetica" pitchFamily="2" charset="0"/>
              </a:rPr>
              <a:t>© </a:t>
            </a:r>
            <a:r>
              <a:rPr lang="en-GB" sz="1000" dirty="0" err="1">
                <a:solidFill>
                  <a:schemeClr val="bg1">
                    <a:alpha val="50000"/>
                  </a:schemeClr>
                </a:solidFill>
                <a:latin typeface="Helvetica" pitchFamily="2" charset="0"/>
              </a:rPr>
              <a:t>Ineqe</a:t>
            </a:r>
            <a:r>
              <a:rPr lang="en-GB" sz="1000" dirty="0">
                <a:solidFill>
                  <a:schemeClr val="bg1">
                    <a:alpha val="50000"/>
                  </a:schemeClr>
                </a:solidFill>
                <a:latin typeface="Helvetica" pitchFamily="2" charset="0"/>
              </a:rPr>
              <a:t> Group Ltd 2026</a:t>
            </a:r>
          </a:p>
        </p:txBody>
      </p:sp>
      <p:pic>
        <p:nvPicPr>
          <p:cNvPr id="38" name="Graphic 37">
            <a:extLst>
              <a:ext uri="{FF2B5EF4-FFF2-40B4-BE49-F238E27FC236}">
                <a16:creationId xmlns:a16="http://schemas.microsoft.com/office/drawing/2014/main" id="{63688F27-F141-557B-8706-3B0D47CAE97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05995" y="1203624"/>
            <a:ext cx="1150046" cy="1150046"/>
          </a:xfrm>
          <a:prstGeom prst="rect">
            <a:avLst/>
          </a:prstGeom>
        </p:spPr>
      </p:pic>
      <p:grpSp>
        <p:nvGrpSpPr>
          <p:cNvPr id="51" name="Group 50">
            <a:extLst>
              <a:ext uri="{FF2B5EF4-FFF2-40B4-BE49-F238E27FC236}">
                <a16:creationId xmlns:a16="http://schemas.microsoft.com/office/drawing/2014/main" id="{87BDC322-8E3D-87CC-FD93-27E97F6E3A66}"/>
              </a:ext>
            </a:extLst>
          </p:cNvPr>
          <p:cNvGrpSpPr/>
          <p:nvPr/>
        </p:nvGrpSpPr>
        <p:grpSpPr>
          <a:xfrm>
            <a:off x="3586656" y="3992484"/>
            <a:ext cx="8208180" cy="1381185"/>
            <a:chOff x="3586656" y="3981598"/>
            <a:chExt cx="8208180" cy="1381185"/>
          </a:xfrm>
        </p:grpSpPr>
        <p:sp>
          <p:nvSpPr>
            <p:cNvPr id="36" name="Rounded Rectangle 35">
              <a:extLst>
                <a:ext uri="{FF2B5EF4-FFF2-40B4-BE49-F238E27FC236}">
                  <a16:creationId xmlns:a16="http://schemas.microsoft.com/office/drawing/2014/main" id="{DAC0396D-6F97-74D8-2807-16F246908614}"/>
                </a:ext>
              </a:extLst>
            </p:cNvPr>
            <p:cNvSpPr/>
            <p:nvPr/>
          </p:nvSpPr>
          <p:spPr>
            <a:xfrm>
              <a:off x="3586656" y="3981598"/>
              <a:ext cx="8208180" cy="1381185"/>
            </a:xfrm>
            <a:prstGeom prst="roundRect">
              <a:avLst>
                <a:gd name="adj" fmla="val 7554"/>
              </a:avLst>
            </a:prstGeom>
            <a:solidFill>
              <a:srgbClr val="0D1B30">
                <a:alpha val="7967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5FC21D-BBC8-5C98-ED87-E76297DCE6E5}"/>
                </a:ext>
              </a:extLst>
            </p:cNvPr>
            <p:cNvSpPr txBox="1"/>
            <p:nvPr/>
          </p:nvSpPr>
          <p:spPr>
            <a:xfrm>
              <a:off x="4779575" y="4218236"/>
              <a:ext cx="5936859" cy="400302"/>
            </a:xfrm>
            <a:prstGeom prst="rect">
              <a:avLst/>
            </a:prstGeom>
            <a:noFill/>
          </p:spPr>
          <p:txBody>
            <a:bodyPr wrap="square">
              <a:spAutoFit/>
            </a:bodyPr>
            <a:lstStyle/>
            <a:p>
              <a:pPr>
                <a:lnSpc>
                  <a:spcPct val="70000"/>
                </a:lnSpc>
              </a:pPr>
              <a:r>
                <a:rPr lang="en-GB" sz="2800" b="1" dirty="0">
                  <a:solidFill>
                    <a:schemeClr val="bg1"/>
                  </a:solidFill>
                  <a:latin typeface="Arial" panose="020B0604020202020204" pitchFamily="34" charset="0"/>
                  <a:cs typeface="Arial" panose="020B0604020202020204" pitchFamily="34" charset="0"/>
                </a:rPr>
                <a:t>Possessing </a:t>
              </a:r>
              <a:r>
                <a:rPr lang="en-GB" sz="2800" b="1" dirty="0">
                  <a:solidFill>
                    <a:schemeClr val="bg1">
                      <a:alpha val="70000"/>
                    </a:schemeClr>
                  </a:solidFill>
                  <a:latin typeface="Arial" panose="020B0604020202020204" pitchFamily="34" charset="0"/>
                  <a:cs typeface="Arial" panose="020B0604020202020204" pitchFamily="34" charset="0"/>
                </a:rPr>
                <a:t>an image</a:t>
              </a:r>
            </a:p>
          </p:txBody>
        </p:sp>
        <p:sp>
          <p:nvSpPr>
            <p:cNvPr id="9" name="TextBox 8">
              <a:extLst>
                <a:ext uri="{FF2B5EF4-FFF2-40B4-BE49-F238E27FC236}">
                  <a16:creationId xmlns:a16="http://schemas.microsoft.com/office/drawing/2014/main" id="{1CA37972-DEE1-17A8-29B3-89656B106C6F}"/>
                </a:ext>
              </a:extLst>
            </p:cNvPr>
            <p:cNvSpPr txBox="1"/>
            <p:nvPr/>
          </p:nvSpPr>
          <p:spPr>
            <a:xfrm>
              <a:off x="4779575" y="4548066"/>
              <a:ext cx="6775699" cy="784830"/>
            </a:xfrm>
            <a:prstGeom prst="rect">
              <a:avLst/>
            </a:prstGeom>
            <a:noFill/>
          </p:spPr>
          <p:txBody>
            <a:bodyPr wrap="square">
              <a:spAutoFit/>
            </a:bodyPr>
            <a:lstStyle/>
            <a:p>
              <a:r>
                <a:rPr lang="en-GB" sz="1500" b="1" dirty="0">
                  <a:solidFill>
                    <a:schemeClr val="bg1"/>
                  </a:solidFill>
                  <a:latin typeface="Arial" panose="020B0604020202020204" pitchFamily="34" charset="0"/>
                  <a:cs typeface="Arial" panose="020B0604020202020204" pitchFamily="34" charset="0"/>
                </a:rPr>
                <a:t>This means having an indecent image of a child on your device. Even if you did not create it or share it, knowingly keeping it can be an offence. </a:t>
              </a:r>
            </a:p>
            <a:p>
              <a:pPr>
                <a:spcAft>
                  <a:spcPts val="600"/>
                </a:spcAft>
              </a:pPr>
              <a:endParaRPr lang="en-GB" sz="1500" b="1" dirty="0">
                <a:solidFill>
                  <a:schemeClr val="bg1"/>
                </a:solidFill>
                <a:latin typeface="Arial" panose="020B0604020202020204" pitchFamily="34" charset="0"/>
                <a:cs typeface="Arial" panose="020B0604020202020204" pitchFamily="34" charset="0"/>
              </a:endParaRPr>
            </a:p>
          </p:txBody>
        </p:sp>
        <p:pic>
          <p:nvPicPr>
            <p:cNvPr id="40" name="Graphic 39">
              <a:extLst>
                <a:ext uri="{FF2B5EF4-FFF2-40B4-BE49-F238E27FC236}">
                  <a16:creationId xmlns:a16="http://schemas.microsoft.com/office/drawing/2014/main" id="{155300BF-7906-A13D-287D-9F14F6171A1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01173" y="4245090"/>
              <a:ext cx="973279" cy="973279"/>
            </a:xfrm>
            <a:prstGeom prst="rect">
              <a:avLst/>
            </a:prstGeom>
          </p:spPr>
        </p:pic>
      </p:grpSp>
      <p:grpSp>
        <p:nvGrpSpPr>
          <p:cNvPr id="50" name="Group 49">
            <a:extLst>
              <a:ext uri="{FF2B5EF4-FFF2-40B4-BE49-F238E27FC236}">
                <a16:creationId xmlns:a16="http://schemas.microsoft.com/office/drawing/2014/main" id="{E4F0C442-658E-09CB-5A5A-AAB3853CDCEB}"/>
              </a:ext>
            </a:extLst>
          </p:cNvPr>
          <p:cNvGrpSpPr/>
          <p:nvPr/>
        </p:nvGrpSpPr>
        <p:grpSpPr>
          <a:xfrm>
            <a:off x="3586656" y="2353670"/>
            <a:ext cx="8208180" cy="1503084"/>
            <a:chOff x="3586656" y="2353670"/>
            <a:chExt cx="8208180" cy="1503084"/>
          </a:xfrm>
        </p:grpSpPr>
        <p:sp>
          <p:nvSpPr>
            <p:cNvPr id="35" name="Rounded Rectangle 34">
              <a:extLst>
                <a:ext uri="{FF2B5EF4-FFF2-40B4-BE49-F238E27FC236}">
                  <a16:creationId xmlns:a16="http://schemas.microsoft.com/office/drawing/2014/main" id="{EBA40864-A3F4-20DA-63E8-B5F08A0669AA}"/>
                </a:ext>
              </a:extLst>
            </p:cNvPr>
            <p:cNvSpPr/>
            <p:nvPr/>
          </p:nvSpPr>
          <p:spPr>
            <a:xfrm>
              <a:off x="3586656" y="2353670"/>
              <a:ext cx="8208180" cy="1503084"/>
            </a:xfrm>
            <a:prstGeom prst="roundRect">
              <a:avLst>
                <a:gd name="adj" fmla="val 7554"/>
              </a:avLst>
            </a:prstGeom>
            <a:solidFill>
              <a:srgbClr val="0D1B30">
                <a:alpha val="7967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AA650E-B1D2-C6C3-1CB5-DBDC136F770D}"/>
                </a:ext>
              </a:extLst>
            </p:cNvPr>
            <p:cNvSpPr txBox="1"/>
            <p:nvPr/>
          </p:nvSpPr>
          <p:spPr>
            <a:xfrm>
              <a:off x="4779575" y="2552157"/>
              <a:ext cx="5688990" cy="400302"/>
            </a:xfrm>
            <a:prstGeom prst="rect">
              <a:avLst/>
            </a:prstGeom>
            <a:noFill/>
          </p:spPr>
          <p:txBody>
            <a:bodyPr wrap="square">
              <a:spAutoFit/>
            </a:bodyPr>
            <a:lstStyle/>
            <a:p>
              <a:pPr>
                <a:lnSpc>
                  <a:spcPct val="70000"/>
                </a:lnSpc>
              </a:pPr>
              <a:r>
                <a:rPr lang="en-GB" sz="2800" b="1" dirty="0">
                  <a:solidFill>
                    <a:schemeClr val="bg1"/>
                  </a:solidFill>
                  <a:latin typeface="Arial" panose="020B0604020202020204" pitchFamily="34" charset="0"/>
                  <a:cs typeface="Arial" panose="020B0604020202020204" pitchFamily="34" charset="0"/>
                </a:rPr>
                <a:t>Distributing </a:t>
              </a:r>
              <a:r>
                <a:rPr lang="en-GB" sz="2800" b="1" dirty="0">
                  <a:solidFill>
                    <a:schemeClr val="bg1">
                      <a:alpha val="70000"/>
                    </a:schemeClr>
                  </a:solidFill>
                  <a:latin typeface="Arial" panose="020B0604020202020204" pitchFamily="34" charset="0"/>
                  <a:cs typeface="Arial" panose="020B0604020202020204" pitchFamily="34" charset="0"/>
                </a:rPr>
                <a:t>an image</a:t>
              </a:r>
            </a:p>
          </p:txBody>
        </p:sp>
        <p:sp>
          <p:nvSpPr>
            <p:cNvPr id="7" name="TextBox 6">
              <a:extLst>
                <a:ext uri="{FF2B5EF4-FFF2-40B4-BE49-F238E27FC236}">
                  <a16:creationId xmlns:a16="http://schemas.microsoft.com/office/drawing/2014/main" id="{4139747A-B567-4681-0A2C-CA357BFB22D7}"/>
                </a:ext>
              </a:extLst>
            </p:cNvPr>
            <p:cNvSpPr txBox="1"/>
            <p:nvPr/>
          </p:nvSpPr>
          <p:spPr>
            <a:xfrm>
              <a:off x="4779575" y="2881987"/>
              <a:ext cx="5670623" cy="784830"/>
            </a:xfrm>
            <a:prstGeom prst="rect">
              <a:avLst/>
            </a:prstGeom>
            <a:noFill/>
          </p:spPr>
          <p:txBody>
            <a:bodyPr wrap="square">
              <a:spAutoFit/>
            </a:bodyPr>
            <a:lstStyle/>
            <a:p>
              <a:r>
                <a:rPr lang="en-GB" sz="1500" b="1" dirty="0">
                  <a:solidFill>
                    <a:schemeClr val="bg1"/>
                  </a:solidFill>
                  <a:latin typeface="Arial" panose="020B0604020202020204" pitchFamily="34" charset="0"/>
                  <a:cs typeface="Arial" panose="020B0604020202020204" pitchFamily="34" charset="0"/>
                </a:rPr>
                <a:t>If someone shares or shows an indecent image of a child to someone else, this becomes a separate crime. Every time that image is shared, a new offence can occur.</a:t>
              </a:r>
            </a:p>
          </p:txBody>
        </p:sp>
        <p:pic>
          <p:nvPicPr>
            <p:cNvPr id="42" name="Graphic 41">
              <a:extLst>
                <a:ext uri="{FF2B5EF4-FFF2-40B4-BE49-F238E27FC236}">
                  <a16:creationId xmlns:a16="http://schemas.microsoft.com/office/drawing/2014/main" id="{028C8196-15E8-1B91-42E4-9492A606032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83518" y="2618572"/>
              <a:ext cx="973279" cy="973279"/>
            </a:xfrm>
            <a:prstGeom prst="rect">
              <a:avLst/>
            </a:prstGeom>
          </p:spPr>
        </p:pic>
      </p:grpSp>
      <p:grpSp>
        <p:nvGrpSpPr>
          <p:cNvPr id="49" name="Group 48">
            <a:extLst>
              <a:ext uri="{FF2B5EF4-FFF2-40B4-BE49-F238E27FC236}">
                <a16:creationId xmlns:a16="http://schemas.microsoft.com/office/drawing/2014/main" id="{3045FCEB-08FC-4CA6-8D29-4FCE54389216}"/>
              </a:ext>
            </a:extLst>
          </p:cNvPr>
          <p:cNvGrpSpPr/>
          <p:nvPr/>
        </p:nvGrpSpPr>
        <p:grpSpPr>
          <a:xfrm>
            <a:off x="3586656" y="847641"/>
            <a:ext cx="8208180" cy="1381185"/>
            <a:chOff x="3586656" y="847641"/>
            <a:chExt cx="8208180" cy="1381185"/>
          </a:xfrm>
        </p:grpSpPr>
        <p:sp>
          <p:nvSpPr>
            <p:cNvPr id="34" name="Rounded Rectangle 33">
              <a:extLst>
                <a:ext uri="{FF2B5EF4-FFF2-40B4-BE49-F238E27FC236}">
                  <a16:creationId xmlns:a16="http://schemas.microsoft.com/office/drawing/2014/main" id="{C2F14617-83C8-687A-B462-C3727F00C93C}"/>
                </a:ext>
              </a:extLst>
            </p:cNvPr>
            <p:cNvSpPr/>
            <p:nvPr/>
          </p:nvSpPr>
          <p:spPr>
            <a:xfrm>
              <a:off x="3586656" y="847641"/>
              <a:ext cx="8208180" cy="1381185"/>
            </a:xfrm>
            <a:prstGeom prst="roundRect">
              <a:avLst>
                <a:gd name="adj" fmla="val 7554"/>
              </a:avLst>
            </a:prstGeom>
            <a:solidFill>
              <a:srgbClr val="0D1B30">
                <a:alpha val="7967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14218EA-CB95-F30C-74E2-5CAA2458A3C6}"/>
                </a:ext>
              </a:extLst>
            </p:cNvPr>
            <p:cNvSpPr txBox="1"/>
            <p:nvPr/>
          </p:nvSpPr>
          <p:spPr>
            <a:xfrm>
              <a:off x="4779575" y="1093341"/>
              <a:ext cx="3309475" cy="400302"/>
            </a:xfrm>
            <a:prstGeom prst="rect">
              <a:avLst/>
            </a:prstGeom>
            <a:noFill/>
          </p:spPr>
          <p:txBody>
            <a:bodyPr wrap="square">
              <a:spAutoFit/>
            </a:bodyPr>
            <a:lstStyle/>
            <a:p>
              <a:pPr>
                <a:lnSpc>
                  <a:spcPct val="70000"/>
                </a:lnSpc>
              </a:pPr>
              <a:r>
                <a:rPr lang="en-GB" sz="2800" b="1" dirty="0">
                  <a:solidFill>
                    <a:schemeClr val="bg1"/>
                  </a:solidFill>
                  <a:latin typeface="Arial" panose="020B0604020202020204" pitchFamily="34" charset="0"/>
                  <a:cs typeface="Arial" panose="020B0604020202020204" pitchFamily="34" charset="0"/>
                </a:rPr>
                <a:t>Making </a:t>
              </a:r>
              <a:r>
                <a:rPr lang="en-GB" sz="2800" b="1" dirty="0">
                  <a:solidFill>
                    <a:schemeClr val="bg1">
                      <a:alpha val="70000"/>
                    </a:schemeClr>
                  </a:solidFill>
                  <a:latin typeface="Arial" panose="020B0604020202020204" pitchFamily="34" charset="0"/>
                  <a:cs typeface="Arial" panose="020B0604020202020204" pitchFamily="34" charset="0"/>
                </a:rPr>
                <a:t>an image</a:t>
              </a:r>
            </a:p>
          </p:txBody>
        </p:sp>
        <p:sp>
          <p:nvSpPr>
            <p:cNvPr id="5" name="TextBox 4">
              <a:extLst>
                <a:ext uri="{FF2B5EF4-FFF2-40B4-BE49-F238E27FC236}">
                  <a16:creationId xmlns:a16="http://schemas.microsoft.com/office/drawing/2014/main" id="{B93E89E5-3AD8-69E7-4AE7-5BD656F974BD}"/>
                </a:ext>
              </a:extLst>
            </p:cNvPr>
            <p:cNvSpPr txBox="1"/>
            <p:nvPr/>
          </p:nvSpPr>
          <p:spPr>
            <a:xfrm>
              <a:off x="4779575" y="1423171"/>
              <a:ext cx="4836768" cy="553998"/>
            </a:xfrm>
            <a:prstGeom prst="rect">
              <a:avLst/>
            </a:prstGeom>
            <a:noFill/>
          </p:spPr>
          <p:txBody>
            <a:bodyPr wrap="square">
              <a:spAutoFit/>
            </a:bodyPr>
            <a:lstStyle/>
            <a:p>
              <a:r>
                <a:rPr lang="en-GB" sz="1500" b="1" dirty="0">
                  <a:solidFill>
                    <a:schemeClr val="bg1"/>
                  </a:solidFill>
                  <a:latin typeface="Arial" panose="020B0604020202020204" pitchFamily="34" charset="0"/>
                  <a:cs typeface="Arial" panose="020B0604020202020204" pitchFamily="34" charset="0"/>
                </a:rPr>
                <a:t>If someone creates an indecent / sexual image of a child, they are breaking the law. </a:t>
              </a:r>
            </a:p>
          </p:txBody>
        </p:sp>
        <p:pic>
          <p:nvPicPr>
            <p:cNvPr id="44" name="Graphic 43">
              <a:extLst>
                <a:ext uri="{FF2B5EF4-FFF2-40B4-BE49-F238E27FC236}">
                  <a16:creationId xmlns:a16="http://schemas.microsoft.com/office/drawing/2014/main" id="{7F72A191-4704-ABB9-3192-276086C4338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694716" y="1045968"/>
              <a:ext cx="973279" cy="973279"/>
            </a:xfrm>
            <a:prstGeom prst="rect">
              <a:avLst/>
            </a:prstGeom>
          </p:spPr>
        </p:pic>
      </p:grpSp>
      <p:grpSp>
        <p:nvGrpSpPr>
          <p:cNvPr id="52" name="Group 51">
            <a:extLst>
              <a:ext uri="{FF2B5EF4-FFF2-40B4-BE49-F238E27FC236}">
                <a16:creationId xmlns:a16="http://schemas.microsoft.com/office/drawing/2014/main" id="{03A2F193-5056-D1CA-DF81-D89FF88FC06E}"/>
              </a:ext>
            </a:extLst>
          </p:cNvPr>
          <p:cNvGrpSpPr/>
          <p:nvPr/>
        </p:nvGrpSpPr>
        <p:grpSpPr>
          <a:xfrm>
            <a:off x="2931438" y="5549952"/>
            <a:ext cx="8863398" cy="855848"/>
            <a:chOff x="2931438" y="5549952"/>
            <a:chExt cx="8863398" cy="855848"/>
          </a:xfrm>
        </p:grpSpPr>
        <p:sp>
          <p:nvSpPr>
            <p:cNvPr id="10" name="Rounded Rectangle 9">
              <a:extLst>
                <a:ext uri="{FF2B5EF4-FFF2-40B4-BE49-F238E27FC236}">
                  <a16:creationId xmlns:a16="http://schemas.microsoft.com/office/drawing/2014/main" id="{191642FC-FED7-325D-3C6F-5750B7E493F5}"/>
                </a:ext>
              </a:extLst>
            </p:cNvPr>
            <p:cNvSpPr/>
            <p:nvPr/>
          </p:nvSpPr>
          <p:spPr>
            <a:xfrm>
              <a:off x="2931438" y="5549952"/>
              <a:ext cx="8863398" cy="855848"/>
            </a:xfrm>
            <a:prstGeom prst="roundRect">
              <a:avLst>
                <a:gd name="adj" fmla="val 7554"/>
              </a:avLst>
            </a:prstGeom>
            <a:solidFill>
              <a:srgbClr val="0D1B3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7B40F58-49F3-94AD-59B3-A2B7F22E8F2A}"/>
                </a:ext>
              </a:extLst>
            </p:cNvPr>
            <p:cNvSpPr txBox="1"/>
            <p:nvPr/>
          </p:nvSpPr>
          <p:spPr>
            <a:xfrm>
              <a:off x="4056724" y="5653535"/>
              <a:ext cx="7738112" cy="584775"/>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Never save an image, even to report it.</a:t>
              </a:r>
              <a:br>
                <a:rPr lang="en-GB" b="1" dirty="0">
                  <a:solidFill>
                    <a:schemeClr val="bg1"/>
                  </a:solidFill>
                  <a:latin typeface="Arial" panose="020B0604020202020204" pitchFamily="34" charset="0"/>
                  <a:cs typeface="Arial" panose="020B0604020202020204" pitchFamily="34" charset="0"/>
                </a:rPr>
              </a:br>
              <a:r>
                <a:rPr lang="en-GB" sz="1400" b="1" dirty="0">
                  <a:solidFill>
                    <a:schemeClr val="bg1">
                      <a:alpha val="70000"/>
                    </a:schemeClr>
                  </a:solidFill>
                  <a:latin typeface="Arial" panose="020B0604020202020204" pitchFamily="34" charset="0"/>
                  <a:cs typeface="Arial" panose="020B0604020202020204" pitchFamily="34" charset="0"/>
                </a:rPr>
                <a:t>Always seek advice from your safeguarding lead or the police on how to report safely.</a:t>
              </a:r>
              <a:endParaRPr lang="en-GB" b="1" dirty="0">
                <a:solidFill>
                  <a:schemeClr val="bg1">
                    <a:alpha val="70000"/>
                  </a:schemeClr>
                </a:solidFill>
                <a:latin typeface="Arial" panose="020B0604020202020204" pitchFamily="34" charset="0"/>
                <a:cs typeface="Arial" panose="020B0604020202020204" pitchFamily="34" charset="0"/>
              </a:endParaRPr>
            </a:p>
          </p:txBody>
        </p:sp>
        <p:pic>
          <p:nvPicPr>
            <p:cNvPr id="48" name="Graphic 47">
              <a:extLst>
                <a:ext uri="{FF2B5EF4-FFF2-40B4-BE49-F238E27FC236}">
                  <a16:creationId xmlns:a16="http://schemas.microsoft.com/office/drawing/2014/main" id="{FB2C8C07-049C-2EC7-64B2-86A4727DE0C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072493" y="5549952"/>
              <a:ext cx="677809" cy="677809"/>
            </a:xfrm>
            <a:prstGeom prst="rect">
              <a:avLst/>
            </a:prstGeom>
          </p:spPr>
        </p:pic>
        <p:pic>
          <p:nvPicPr>
            <p:cNvPr id="46" name="Graphic 45">
              <a:extLst>
                <a:ext uri="{FF2B5EF4-FFF2-40B4-BE49-F238E27FC236}">
                  <a16:creationId xmlns:a16="http://schemas.microsoft.com/office/drawing/2014/main" id="{485BE6CD-DDA2-96E0-0082-F1D6F51077B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213625" y="5976265"/>
              <a:ext cx="395544" cy="395544"/>
            </a:xfrm>
            <a:prstGeom prst="rect">
              <a:avLst/>
            </a:prstGeom>
          </p:spPr>
        </p:pic>
      </p:grpSp>
    </p:spTree>
    <p:extLst>
      <p:ext uri="{BB962C8B-B14F-4D97-AF65-F5344CB8AC3E}">
        <p14:creationId xmlns:p14="http://schemas.microsoft.com/office/powerpoint/2010/main" val="2916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300" fill="hold"/>
                                        <p:tgtEl>
                                          <p:spTgt spid="49"/>
                                        </p:tgtEl>
                                        <p:attrNameLst>
                                          <p:attrName>ppt_x</p:attrName>
                                        </p:attrNameLst>
                                      </p:cBhvr>
                                      <p:tavLst>
                                        <p:tav tm="0">
                                          <p:val>
                                            <p:strVal val="#ppt_x"/>
                                          </p:val>
                                        </p:tav>
                                        <p:tav tm="100000">
                                          <p:val>
                                            <p:strVal val="#ppt_x"/>
                                          </p:val>
                                        </p:tav>
                                      </p:tavLst>
                                    </p:anim>
                                    <p:anim calcmode="lin" valueType="num">
                                      <p:cBhvr additive="base">
                                        <p:cTn id="8" dur="3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300" fill="hold"/>
                                        <p:tgtEl>
                                          <p:spTgt spid="50"/>
                                        </p:tgtEl>
                                        <p:attrNameLst>
                                          <p:attrName>ppt_x</p:attrName>
                                        </p:attrNameLst>
                                      </p:cBhvr>
                                      <p:tavLst>
                                        <p:tav tm="0">
                                          <p:val>
                                            <p:strVal val="#ppt_x"/>
                                          </p:val>
                                        </p:tav>
                                        <p:tav tm="100000">
                                          <p:val>
                                            <p:strVal val="#ppt_x"/>
                                          </p:val>
                                        </p:tav>
                                      </p:tavLst>
                                    </p:anim>
                                    <p:anim calcmode="lin" valueType="num">
                                      <p:cBhvr additive="base">
                                        <p:cTn id="14" dur="3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300" fill="hold"/>
                                        <p:tgtEl>
                                          <p:spTgt spid="51"/>
                                        </p:tgtEl>
                                        <p:attrNameLst>
                                          <p:attrName>ppt_x</p:attrName>
                                        </p:attrNameLst>
                                      </p:cBhvr>
                                      <p:tavLst>
                                        <p:tav tm="0">
                                          <p:val>
                                            <p:strVal val="#ppt_x"/>
                                          </p:val>
                                        </p:tav>
                                        <p:tav tm="100000">
                                          <p:val>
                                            <p:strVal val="#ppt_x"/>
                                          </p:val>
                                        </p:tav>
                                      </p:tavLst>
                                    </p:anim>
                                    <p:anim calcmode="lin" valueType="num">
                                      <p:cBhvr additive="base">
                                        <p:cTn id="20" dur="3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300" fill="hold"/>
                                        <p:tgtEl>
                                          <p:spTgt spid="52"/>
                                        </p:tgtEl>
                                        <p:attrNameLst>
                                          <p:attrName>ppt_x</p:attrName>
                                        </p:attrNameLst>
                                      </p:cBhvr>
                                      <p:tavLst>
                                        <p:tav tm="0">
                                          <p:val>
                                            <p:strVal val="#ppt_x"/>
                                          </p:val>
                                        </p:tav>
                                        <p:tav tm="100000">
                                          <p:val>
                                            <p:strVal val="#ppt_x"/>
                                          </p:val>
                                        </p:tav>
                                      </p:tavLst>
                                    </p:anim>
                                    <p:anim calcmode="lin" valueType="num">
                                      <p:cBhvr additive="base">
                                        <p:cTn id="26" dur="3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D1E3-F23D-539A-127F-53041CBF0FF5}"/>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65D1B250-6453-F045-58D1-36C222136D74}"/>
              </a:ext>
            </a:extLst>
          </p:cNvPr>
          <p:cNvGrpSpPr/>
          <p:nvPr/>
        </p:nvGrpSpPr>
        <p:grpSpPr>
          <a:xfrm>
            <a:off x="4538116" y="4139224"/>
            <a:ext cx="4107897" cy="2565159"/>
            <a:chOff x="2312895" y="3849087"/>
            <a:chExt cx="4107897" cy="2565159"/>
          </a:xfrm>
        </p:grpSpPr>
        <p:sp>
          <p:nvSpPr>
            <p:cNvPr id="18" name="Freeform 17">
              <a:extLst>
                <a:ext uri="{FF2B5EF4-FFF2-40B4-BE49-F238E27FC236}">
                  <a16:creationId xmlns:a16="http://schemas.microsoft.com/office/drawing/2014/main" id="{F5B08BFD-0488-26A2-F6D0-3F71E0E142B8}"/>
                </a:ext>
              </a:extLst>
            </p:cNvPr>
            <p:cNvSpPr/>
            <p:nvPr/>
          </p:nvSpPr>
          <p:spPr>
            <a:xfrm>
              <a:off x="2312895" y="3849087"/>
              <a:ext cx="4107897" cy="2565159"/>
            </a:xfrm>
            <a:custGeom>
              <a:avLst/>
              <a:gdLst>
                <a:gd name="csX0" fmla="*/ 2062219 w 4107897"/>
                <a:gd name="csY0" fmla="*/ 0 h 2565159"/>
                <a:gd name="csX1" fmla="*/ 4022394 w 4107897"/>
                <a:gd name="csY1" fmla="*/ 0 h 2565159"/>
                <a:gd name="csX2" fmla="*/ 4107897 w 4107897"/>
                <a:gd name="csY2" fmla="*/ 85503 h 2565159"/>
                <a:gd name="csX3" fmla="*/ 4107897 w 4107897"/>
                <a:gd name="csY3" fmla="*/ 2479656 h 2565159"/>
                <a:gd name="csX4" fmla="*/ 4022394 w 4107897"/>
                <a:gd name="csY4" fmla="*/ 2565159 h 2565159"/>
                <a:gd name="csX5" fmla="*/ 2062219 w 4107897"/>
                <a:gd name="csY5" fmla="*/ 2565159 h 2565159"/>
                <a:gd name="csX6" fmla="*/ 2062214 w 4107897"/>
                <a:gd name="csY6" fmla="*/ 2565158 h 2565159"/>
                <a:gd name="csX7" fmla="*/ 32084 w 4107897"/>
                <a:gd name="csY7" fmla="*/ 2565158 h 2565159"/>
                <a:gd name="csX8" fmla="*/ 0 w 4107897"/>
                <a:gd name="csY8" fmla="*/ 2533074 h 2565159"/>
                <a:gd name="csX9" fmla="*/ 0 w 4107897"/>
                <a:gd name="csY9" fmla="*/ 1797551 h 2565159"/>
                <a:gd name="csX10" fmla="*/ 32084 w 4107897"/>
                <a:gd name="csY10" fmla="*/ 1765467 h 2565159"/>
                <a:gd name="csX11" fmla="*/ 1976716 w 4107897"/>
                <a:gd name="csY11" fmla="*/ 1765467 h 2565159"/>
                <a:gd name="csX12" fmla="*/ 1976716 w 4107897"/>
                <a:gd name="csY12" fmla="*/ 85503 h 2565159"/>
                <a:gd name="csX13" fmla="*/ 2062219 w 4107897"/>
                <a:gd name="csY13" fmla="*/ 0 h 25651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107897" h="2565159">
                  <a:moveTo>
                    <a:pt x="2062219" y="0"/>
                  </a:moveTo>
                  <a:lnTo>
                    <a:pt x="4022394" y="0"/>
                  </a:lnTo>
                  <a:cubicBezTo>
                    <a:pt x="4069616" y="0"/>
                    <a:pt x="4107897" y="38281"/>
                    <a:pt x="4107897" y="85503"/>
                  </a:cubicBezTo>
                  <a:lnTo>
                    <a:pt x="4107897" y="2479656"/>
                  </a:lnTo>
                  <a:cubicBezTo>
                    <a:pt x="4107897" y="2526878"/>
                    <a:pt x="4069616" y="2565159"/>
                    <a:pt x="4022394" y="2565159"/>
                  </a:cubicBezTo>
                  <a:lnTo>
                    <a:pt x="2062219" y="2565159"/>
                  </a:lnTo>
                  <a:lnTo>
                    <a:pt x="2062214" y="2565158"/>
                  </a:lnTo>
                  <a:lnTo>
                    <a:pt x="32084" y="2565158"/>
                  </a:lnTo>
                  <a:cubicBezTo>
                    <a:pt x="14364" y="2565158"/>
                    <a:pt x="0" y="2550794"/>
                    <a:pt x="0" y="2533074"/>
                  </a:cubicBezTo>
                  <a:lnTo>
                    <a:pt x="0" y="1797551"/>
                  </a:lnTo>
                  <a:cubicBezTo>
                    <a:pt x="0" y="1779831"/>
                    <a:pt x="14364" y="1765467"/>
                    <a:pt x="32084" y="1765467"/>
                  </a:cubicBezTo>
                  <a:lnTo>
                    <a:pt x="1976716" y="1765467"/>
                  </a:lnTo>
                  <a:lnTo>
                    <a:pt x="1976716" y="85503"/>
                  </a:lnTo>
                  <a:cubicBezTo>
                    <a:pt x="1976716" y="38281"/>
                    <a:pt x="2014997" y="0"/>
                    <a:pt x="2062219" y="0"/>
                  </a:cubicBezTo>
                  <a:close/>
                </a:path>
              </a:pathLst>
            </a:custGeom>
            <a:solidFill>
              <a:srgbClr val="0D1B30">
                <a:alpha val="7127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9" name="Picture 18" descr="A person with long hair wearing a white shirt&#10;&#10;AI-generated content may be incorrect.">
              <a:extLst>
                <a:ext uri="{FF2B5EF4-FFF2-40B4-BE49-F238E27FC236}">
                  <a16:creationId xmlns:a16="http://schemas.microsoft.com/office/drawing/2014/main" id="{0033AE10-31C3-A0C6-5DE8-8EF2C88AFAA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450626" y="3985745"/>
              <a:ext cx="1830778" cy="2293698"/>
            </a:xfrm>
            <a:prstGeom prst="rect">
              <a:avLst/>
            </a:prstGeom>
          </p:spPr>
        </p:pic>
        <p:sp>
          <p:nvSpPr>
            <p:cNvPr id="20" name="TextBox 19">
              <a:extLst>
                <a:ext uri="{FF2B5EF4-FFF2-40B4-BE49-F238E27FC236}">
                  <a16:creationId xmlns:a16="http://schemas.microsoft.com/office/drawing/2014/main" id="{08531FFD-8011-4CEE-1ABC-75A3E43247BD}"/>
                </a:ext>
              </a:extLst>
            </p:cNvPr>
            <p:cNvSpPr txBox="1"/>
            <p:nvPr/>
          </p:nvSpPr>
          <p:spPr>
            <a:xfrm>
              <a:off x="2956280" y="5766938"/>
              <a:ext cx="1398896" cy="461665"/>
            </a:xfrm>
            <a:prstGeom prst="rect">
              <a:avLst/>
            </a:prstGeom>
            <a:noFill/>
          </p:spPr>
          <p:txBody>
            <a:bodyPr wrap="square" rtlCol="0">
              <a:spAutoFit/>
            </a:bodyPr>
            <a:lstStyle/>
            <a:p>
              <a:pPr algn="r"/>
              <a:r>
                <a:rPr lang="en-GB" sz="800" b="1" dirty="0">
                  <a:solidFill>
                    <a:schemeClr val="bg1"/>
                  </a:solidFill>
                  <a:latin typeface="Arial" panose="020B0604020202020204" pitchFamily="34" charset="0"/>
                  <a:cs typeface="Arial" panose="020B0604020202020204" pitchFamily="34" charset="0"/>
                </a:rPr>
                <a:t>This is an AI generated image used for example purposes only</a:t>
              </a:r>
            </a:p>
          </p:txBody>
        </p:sp>
      </p:grpSp>
      <p:grpSp>
        <p:nvGrpSpPr>
          <p:cNvPr id="21" name="Group 20">
            <a:extLst>
              <a:ext uri="{FF2B5EF4-FFF2-40B4-BE49-F238E27FC236}">
                <a16:creationId xmlns:a16="http://schemas.microsoft.com/office/drawing/2014/main" id="{AF63271B-7CC4-387C-6D4B-C74B6C4F2074}"/>
              </a:ext>
            </a:extLst>
          </p:cNvPr>
          <p:cNvGrpSpPr/>
          <p:nvPr/>
        </p:nvGrpSpPr>
        <p:grpSpPr>
          <a:xfrm>
            <a:off x="8563124" y="4139224"/>
            <a:ext cx="4107897" cy="2565159"/>
            <a:chOff x="6481200" y="3849087"/>
            <a:chExt cx="4107897" cy="2565159"/>
          </a:xfrm>
        </p:grpSpPr>
        <p:sp>
          <p:nvSpPr>
            <p:cNvPr id="22" name="Freeform 21">
              <a:extLst>
                <a:ext uri="{FF2B5EF4-FFF2-40B4-BE49-F238E27FC236}">
                  <a16:creationId xmlns:a16="http://schemas.microsoft.com/office/drawing/2014/main" id="{9ED95AB3-F9D2-CA36-EBD7-03295EC39B3E}"/>
                </a:ext>
              </a:extLst>
            </p:cNvPr>
            <p:cNvSpPr/>
            <p:nvPr/>
          </p:nvSpPr>
          <p:spPr>
            <a:xfrm rot="10800000">
              <a:off x="6481200" y="3849087"/>
              <a:ext cx="4107897" cy="2565159"/>
            </a:xfrm>
            <a:custGeom>
              <a:avLst/>
              <a:gdLst>
                <a:gd name="csX0" fmla="*/ 2062219 w 4107897"/>
                <a:gd name="csY0" fmla="*/ 0 h 2565159"/>
                <a:gd name="csX1" fmla="*/ 4022394 w 4107897"/>
                <a:gd name="csY1" fmla="*/ 0 h 2565159"/>
                <a:gd name="csX2" fmla="*/ 4107897 w 4107897"/>
                <a:gd name="csY2" fmla="*/ 85503 h 2565159"/>
                <a:gd name="csX3" fmla="*/ 4107897 w 4107897"/>
                <a:gd name="csY3" fmla="*/ 2479656 h 2565159"/>
                <a:gd name="csX4" fmla="*/ 4022394 w 4107897"/>
                <a:gd name="csY4" fmla="*/ 2565159 h 2565159"/>
                <a:gd name="csX5" fmla="*/ 2062219 w 4107897"/>
                <a:gd name="csY5" fmla="*/ 2565159 h 2565159"/>
                <a:gd name="csX6" fmla="*/ 2062214 w 4107897"/>
                <a:gd name="csY6" fmla="*/ 2565158 h 2565159"/>
                <a:gd name="csX7" fmla="*/ 32084 w 4107897"/>
                <a:gd name="csY7" fmla="*/ 2565158 h 2565159"/>
                <a:gd name="csX8" fmla="*/ 0 w 4107897"/>
                <a:gd name="csY8" fmla="*/ 2533074 h 2565159"/>
                <a:gd name="csX9" fmla="*/ 0 w 4107897"/>
                <a:gd name="csY9" fmla="*/ 1797551 h 2565159"/>
                <a:gd name="csX10" fmla="*/ 32084 w 4107897"/>
                <a:gd name="csY10" fmla="*/ 1765467 h 2565159"/>
                <a:gd name="csX11" fmla="*/ 1976716 w 4107897"/>
                <a:gd name="csY11" fmla="*/ 1765467 h 2565159"/>
                <a:gd name="csX12" fmla="*/ 1976716 w 4107897"/>
                <a:gd name="csY12" fmla="*/ 85503 h 2565159"/>
                <a:gd name="csX13" fmla="*/ 2062219 w 4107897"/>
                <a:gd name="csY13" fmla="*/ 0 h 25651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107897" h="2565159">
                  <a:moveTo>
                    <a:pt x="2062219" y="0"/>
                  </a:moveTo>
                  <a:lnTo>
                    <a:pt x="4022394" y="0"/>
                  </a:lnTo>
                  <a:cubicBezTo>
                    <a:pt x="4069616" y="0"/>
                    <a:pt x="4107897" y="38281"/>
                    <a:pt x="4107897" y="85503"/>
                  </a:cubicBezTo>
                  <a:lnTo>
                    <a:pt x="4107897" y="2479656"/>
                  </a:lnTo>
                  <a:cubicBezTo>
                    <a:pt x="4107897" y="2526878"/>
                    <a:pt x="4069616" y="2565159"/>
                    <a:pt x="4022394" y="2565159"/>
                  </a:cubicBezTo>
                  <a:lnTo>
                    <a:pt x="2062219" y="2565159"/>
                  </a:lnTo>
                  <a:lnTo>
                    <a:pt x="2062214" y="2565158"/>
                  </a:lnTo>
                  <a:lnTo>
                    <a:pt x="32084" y="2565158"/>
                  </a:lnTo>
                  <a:cubicBezTo>
                    <a:pt x="14364" y="2565158"/>
                    <a:pt x="0" y="2550794"/>
                    <a:pt x="0" y="2533074"/>
                  </a:cubicBezTo>
                  <a:lnTo>
                    <a:pt x="0" y="1797551"/>
                  </a:lnTo>
                  <a:cubicBezTo>
                    <a:pt x="0" y="1779831"/>
                    <a:pt x="14364" y="1765467"/>
                    <a:pt x="32084" y="1765467"/>
                  </a:cubicBezTo>
                  <a:lnTo>
                    <a:pt x="1976716" y="1765467"/>
                  </a:lnTo>
                  <a:lnTo>
                    <a:pt x="1976716" y="85503"/>
                  </a:lnTo>
                  <a:cubicBezTo>
                    <a:pt x="1976716" y="38281"/>
                    <a:pt x="2014997" y="0"/>
                    <a:pt x="2062219" y="0"/>
                  </a:cubicBezTo>
                  <a:close/>
                </a:path>
              </a:pathLst>
            </a:custGeom>
            <a:solidFill>
              <a:srgbClr val="0D1B30">
                <a:alpha val="7127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3" name="Picture 22">
              <a:extLst>
                <a:ext uri="{FF2B5EF4-FFF2-40B4-BE49-F238E27FC236}">
                  <a16:creationId xmlns:a16="http://schemas.microsoft.com/office/drawing/2014/main" id="{AEFC5499-7D29-7486-0A06-DBE178AE99F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46979" y="3986832"/>
              <a:ext cx="1830778" cy="2291523"/>
            </a:xfrm>
            <a:prstGeom prst="rect">
              <a:avLst/>
            </a:prstGeom>
          </p:spPr>
        </p:pic>
        <p:sp>
          <p:nvSpPr>
            <p:cNvPr id="24" name="TextBox 23">
              <a:extLst>
                <a:ext uri="{FF2B5EF4-FFF2-40B4-BE49-F238E27FC236}">
                  <a16:creationId xmlns:a16="http://schemas.microsoft.com/office/drawing/2014/main" id="{6A6F5C11-D253-BA5D-5C5A-D85314DFA40D}"/>
                </a:ext>
              </a:extLst>
            </p:cNvPr>
            <p:cNvSpPr txBox="1"/>
            <p:nvPr/>
          </p:nvSpPr>
          <p:spPr>
            <a:xfrm>
              <a:off x="8568028" y="3985745"/>
              <a:ext cx="1231287" cy="338554"/>
            </a:xfrm>
            <a:prstGeom prst="rect">
              <a:avLst/>
            </a:prstGeom>
            <a:noFill/>
          </p:spPr>
          <p:txBody>
            <a:bodyPr wrap="square" rtlCol="0">
              <a:spAutoFit/>
            </a:bodyPr>
            <a:lstStyle/>
            <a:p>
              <a:r>
                <a:rPr lang="en-GB" sz="800" b="1" dirty="0">
                  <a:solidFill>
                    <a:schemeClr val="bg1"/>
                  </a:solidFill>
                  <a:latin typeface="Arial" panose="020B0604020202020204" pitchFamily="34" charset="0"/>
                  <a:cs typeface="Arial" panose="020B0604020202020204" pitchFamily="34" charset="0"/>
                </a:rPr>
                <a:t>Image processed using ‘</a:t>
              </a:r>
              <a:r>
                <a:rPr lang="en-GB" sz="800" b="1" dirty="0" err="1">
                  <a:solidFill>
                    <a:schemeClr val="bg1"/>
                  </a:solidFill>
                  <a:latin typeface="Arial" panose="020B0604020202020204" pitchFamily="34" charset="0"/>
                  <a:cs typeface="Arial" panose="020B0604020202020204" pitchFamily="34" charset="0"/>
                </a:rPr>
                <a:t>Uncensor</a:t>
              </a:r>
              <a:r>
                <a:rPr lang="en-GB" sz="800" b="1" dirty="0">
                  <a:solidFill>
                    <a:schemeClr val="bg1"/>
                  </a:solidFill>
                  <a:latin typeface="Arial" panose="020B0604020202020204" pitchFamily="34" charset="0"/>
                  <a:cs typeface="Arial" panose="020B0604020202020204" pitchFamily="34" charset="0"/>
                </a:rPr>
                <a:t>’ tool</a:t>
              </a:r>
            </a:p>
          </p:txBody>
        </p:sp>
      </p:grpSp>
      <p:pic>
        <p:nvPicPr>
          <p:cNvPr id="4" name="Picture 3">
            <a:extLst>
              <a:ext uri="{FF2B5EF4-FFF2-40B4-BE49-F238E27FC236}">
                <a16:creationId xmlns:a16="http://schemas.microsoft.com/office/drawing/2014/main" id="{8F4A94A1-71BD-919E-8507-2D539F2392C8}"/>
              </a:ext>
            </a:extLst>
          </p:cNvPr>
          <p:cNvPicPr>
            <a:picLocks noChangeAspect="1"/>
          </p:cNvPicPr>
          <p:nvPr/>
        </p:nvPicPr>
        <p:blipFill>
          <a:blip r:embed="rId5" cstate="print">
            <a:alphaModFix amt="27000"/>
            <a:extLst>
              <a:ext uri="{BEBA8EAE-BF5A-486C-A8C5-ECC9F3942E4B}">
                <a14:imgProps xmlns:a14="http://schemas.microsoft.com/office/drawing/2010/main">
                  <a14:imgLayer r:embed="rId6">
                    <a14:imgEffect>
                      <a14:artisticBlur radius="45"/>
                    </a14:imgEffect>
                  </a14:imgLayer>
                </a14:imgProps>
              </a:ext>
              <a:ext uri="{28A0092B-C50C-407E-A947-70E740481C1C}">
                <a14:useLocalDpi xmlns:a14="http://schemas.microsoft.com/office/drawing/2010/main"/>
              </a:ext>
            </a:extLst>
          </a:blip>
          <a:srcRect r="-2"/>
          <a:stretch>
            <a:fillRect/>
          </a:stretch>
        </p:blipFill>
        <p:spPr>
          <a:xfrm flipH="1">
            <a:off x="5227912" y="825912"/>
            <a:ext cx="6589332" cy="954107"/>
          </a:xfrm>
          <a:prstGeom prst="roundRect">
            <a:avLst>
              <a:gd name="adj" fmla="val 10372"/>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pic>
        <p:nvPicPr>
          <p:cNvPr id="39" name="Picture 38">
            <a:extLst>
              <a:ext uri="{FF2B5EF4-FFF2-40B4-BE49-F238E27FC236}">
                <a16:creationId xmlns:a16="http://schemas.microsoft.com/office/drawing/2014/main" id="{9A1CB845-5691-FC7C-2D02-860449B0BD7E}"/>
              </a:ext>
            </a:extLst>
          </p:cNvPr>
          <p:cNvPicPr>
            <a:picLocks noChangeAspect="1"/>
          </p:cNvPicPr>
          <p:nvPr/>
        </p:nvPicPr>
        <p:blipFill>
          <a:blip r:embed="rId5" cstate="print">
            <a:alphaModFix amt="27000"/>
            <a:extLst>
              <a:ext uri="{BEBA8EAE-BF5A-486C-A8C5-ECC9F3942E4B}">
                <a14:imgProps xmlns:a14="http://schemas.microsoft.com/office/drawing/2010/main">
                  <a14:imgLayer r:embed="rId7">
                    <a14:imgEffect>
                      <a14:artisticBlur radius="45"/>
                    </a14:imgEffect>
                  </a14:imgLayer>
                </a14:imgProps>
              </a:ext>
              <a:ext uri="{28A0092B-C50C-407E-A947-70E740481C1C}">
                <a14:useLocalDpi xmlns:a14="http://schemas.microsoft.com/office/drawing/2010/main"/>
              </a:ext>
            </a:extLst>
          </a:blip>
          <a:srcRect r="-2"/>
          <a:stretch>
            <a:fillRect/>
          </a:stretch>
        </p:blipFill>
        <p:spPr>
          <a:xfrm flipH="1">
            <a:off x="5227912" y="1898026"/>
            <a:ext cx="6589332" cy="954107"/>
          </a:xfrm>
          <a:prstGeom prst="roundRect">
            <a:avLst>
              <a:gd name="adj" fmla="val 10372"/>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pic>
        <p:nvPicPr>
          <p:cNvPr id="40" name="Picture 39">
            <a:extLst>
              <a:ext uri="{FF2B5EF4-FFF2-40B4-BE49-F238E27FC236}">
                <a16:creationId xmlns:a16="http://schemas.microsoft.com/office/drawing/2014/main" id="{86F95402-006C-3D52-AF90-6473E7DE94D9}"/>
              </a:ext>
            </a:extLst>
          </p:cNvPr>
          <p:cNvPicPr>
            <a:picLocks noChangeAspect="1"/>
          </p:cNvPicPr>
          <p:nvPr/>
        </p:nvPicPr>
        <p:blipFill>
          <a:blip r:embed="rId5" cstate="print">
            <a:alphaModFix amt="27000"/>
            <a:extLst>
              <a:ext uri="{BEBA8EAE-BF5A-486C-A8C5-ECC9F3942E4B}">
                <a14:imgProps xmlns:a14="http://schemas.microsoft.com/office/drawing/2010/main">
                  <a14:imgLayer r:embed="rId8">
                    <a14:imgEffect>
                      <a14:artisticBlur radius="45"/>
                    </a14:imgEffect>
                  </a14:imgLayer>
                </a14:imgProps>
              </a:ext>
              <a:ext uri="{28A0092B-C50C-407E-A947-70E740481C1C}">
                <a14:useLocalDpi xmlns:a14="http://schemas.microsoft.com/office/drawing/2010/main"/>
              </a:ext>
            </a:extLst>
          </a:blip>
          <a:srcRect r="-2"/>
          <a:stretch>
            <a:fillRect/>
          </a:stretch>
        </p:blipFill>
        <p:spPr>
          <a:xfrm flipH="1">
            <a:off x="5224591" y="2970140"/>
            <a:ext cx="6589332" cy="954107"/>
          </a:xfrm>
          <a:prstGeom prst="roundRect">
            <a:avLst>
              <a:gd name="adj" fmla="val 10372"/>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28" name="Rectangle 27">
            <a:extLst>
              <a:ext uri="{FF2B5EF4-FFF2-40B4-BE49-F238E27FC236}">
                <a16:creationId xmlns:a16="http://schemas.microsoft.com/office/drawing/2014/main" id="{4A2BB77B-A328-9707-2638-BFC12956D84B}"/>
              </a:ext>
            </a:extLst>
          </p:cNvPr>
          <p:cNvSpPr/>
          <p:nvPr/>
        </p:nvSpPr>
        <p:spPr>
          <a:xfrm>
            <a:off x="0" y="1"/>
            <a:ext cx="5037992" cy="3090100"/>
          </a:xfrm>
          <a:prstGeom prst="rect">
            <a:avLst/>
          </a:prstGeom>
          <a:solidFill>
            <a:srgbClr val="08101D">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60CFE81-6D8C-DE74-4A77-5E7516B0D071}"/>
              </a:ext>
            </a:extLst>
          </p:cNvPr>
          <p:cNvSpPr txBox="1"/>
          <p:nvPr/>
        </p:nvSpPr>
        <p:spPr>
          <a:xfrm>
            <a:off x="347518" y="1764669"/>
            <a:ext cx="2667000" cy="954107"/>
          </a:xfrm>
          <a:prstGeom prst="rect">
            <a:avLst/>
          </a:prstGeom>
          <a:noFill/>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Further Offences</a:t>
            </a:r>
            <a:endParaRPr lang="en-GB" sz="2800" dirty="0">
              <a:solidFill>
                <a:schemeClr val="bg1"/>
              </a:solidFill>
            </a:endParaRPr>
          </a:p>
        </p:txBody>
      </p:sp>
      <p:sp>
        <p:nvSpPr>
          <p:cNvPr id="29" name="TextBox 28">
            <a:extLst>
              <a:ext uri="{FF2B5EF4-FFF2-40B4-BE49-F238E27FC236}">
                <a16:creationId xmlns:a16="http://schemas.microsoft.com/office/drawing/2014/main" id="{FA53710C-1D90-BB05-9F47-5849484BE976}"/>
              </a:ext>
            </a:extLst>
          </p:cNvPr>
          <p:cNvSpPr txBox="1"/>
          <p:nvPr/>
        </p:nvSpPr>
        <p:spPr>
          <a:xfrm>
            <a:off x="78171" y="6458162"/>
            <a:ext cx="3605348" cy="246221"/>
          </a:xfrm>
          <a:prstGeom prst="rect">
            <a:avLst/>
          </a:prstGeom>
          <a:noFill/>
        </p:spPr>
        <p:txBody>
          <a:bodyPr wrap="square" rtlCol="0">
            <a:spAutoFit/>
          </a:bodyPr>
          <a:lstStyle/>
          <a:p>
            <a:r>
              <a:rPr lang="en-GB" sz="1000" dirty="0">
                <a:solidFill>
                  <a:schemeClr val="bg1">
                    <a:alpha val="50000"/>
                  </a:schemeClr>
                </a:solidFill>
                <a:latin typeface="Helvetica" pitchFamily="2" charset="0"/>
              </a:rPr>
              <a:t>© </a:t>
            </a:r>
            <a:r>
              <a:rPr lang="en-GB" sz="1000" dirty="0" err="1">
                <a:solidFill>
                  <a:schemeClr val="bg1">
                    <a:alpha val="50000"/>
                  </a:schemeClr>
                </a:solidFill>
                <a:latin typeface="Helvetica" pitchFamily="2" charset="0"/>
              </a:rPr>
              <a:t>Ineqe</a:t>
            </a:r>
            <a:r>
              <a:rPr lang="en-GB" sz="1000" dirty="0">
                <a:solidFill>
                  <a:schemeClr val="bg1">
                    <a:alpha val="50000"/>
                  </a:schemeClr>
                </a:solidFill>
                <a:latin typeface="Helvetica" pitchFamily="2" charset="0"/>
              </a:rPr>
              <a:t> Group Ltd 2026</a:t>
            </a:r>
          </a:p>
        </p:txBody>
      </p:sp>
      <p:pic>
        <p:nvPicPr>
          <p:cNvPr id="38" name="Graphic 37">
            <a:extLst>
              <a:ext uri="{FF2B5EF4-FFF2-40B4-BE49-F238E27FC236}">
                <a16:creationId xmlns:a16="http://schemas.microsoft.com/office/drawing/2014/main" id="{2A1BDC64-83BF-9ECA-2329-94A76733FCD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105995" y="431264"/>
            <a:ext cx="1150046" cy="1150046"/>
          </a:xfrm>
          <a:prstGeom prst="rect">
            <a:avLst/>
          </a:prstGeom>
        </p:spPr>
      </p:pic>
      <p:sp>
        <p:nvSpPr>
          <p:cNvPr id="2" name="Rounded Rectangle 1">
            <a:extLst>
              <a:ext uri="{FF2B5EF4-FFF2-40B4-BE49-F238E27FC236}">
                <a16:creationId xmlns:a16="http://schemas.microsoft.com/office/drawing/2014/main" id="{1031D4C5-9D49-2158-1993-B6E9423529DB}"/>
              </a:ext>
            </a:extLst>
          </p:cNvPr>
          <p:cNvSpPr/>
          <p:nvPr/>
        </p:nvSpPr>
        <p:spPr>
          <a:xfrm>
            <a:off x="1" y="3179494"/>
            <a:ext cx="5037992" cy="4404442"/>
          </a:xfrm>
          <a:prstGeom prst="roundRect">
            <a:avLst>
              <a:gd name="adj" fmla="val 0"/>
            </a:avLst>
          </a:prstGeom>
          <a:solidFill>
            <a:srgbClr val="0D1B30">
              <a:alpha val="7127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29BA440-37F7-773C-B2D1-997C8AF2E8D3}"/>
              </a:ext>
            </a:extLst>
          </p:cNvPr>
          <p:cNvSpPr txBox="1"/>
          <p:nvPr/>
        </p:nvSpPr>
        <p:spPr>
          <a:xfrm>
            <a:off x="378077" y="3334161"/>
            <a:ext cx="4330833" cy="1477328"/>
          </a:xfrm>
          <a:prstGeom prst="rect">
            <a:avLst/>
          </a:prstGeom>
          <a:noFill/>
        </p:spPr>
        <p:txBody>
          <a:bodyPr wrap="square">
            <a:spAutoFit/>
          </a:bodyPr>
          <a:lstStyle/>
          <a:p>
            <a:r>
              <a:rPr lang="en-GB" b="1" dirty="0">
                <a:solidFill>
                  <a:schemeClr val="bg1">
                    <a:alpha val="70000"/>
                  </a:schemeClr>
                </a:solidFill>
                <a:latin typeface="Arial" panose="020B0604020202020204" pitchFamily="34" charset="0"/>
                <a:cs typeface="Arial" panose="020B0604020202020204" pitchFamily="34" charset="0"/>
              </a:rPr>
              <a:t>In some cases, where </a:t>
            </a:r>
            <a:r>
              <a:rPr lang="en-GB" b="1" dirty="0">
                <a:solidFill>
                  <a:schemeClr val="bg1"/>
                </a:solidFill>
                <a:latin typeface="Arial" panose="020B0604020202020204" pitchFamily="34" charset="0"/>
                <a:cs typeface="Arial" panose="020B0604020202020204" pitchFamily="34" charset="0"/>
              </a:rPr>
              <a:t>instructions are provided by the child to another child/adult</a:t>
            </a:r>
            <a:r>
              <a:rPr lang="en-GB" b="1" dirty="0">
                <a:solidFill>
                  <a:schemeClr val="bg1">
                    <a:alpha val="70000"/>
                  </a:schemeClr>
                </a:solidFill>
                <a:latin typeface="Arial" panose="020B0604020202020204" pitchFamily="34" charset="0"/>
                <a:cs typeface="Arial" panose="020B0604020202020204" pitchFamily="34" charset="0"/>
              </a:rPr>
              <a:t>, this may constitute as </a:t>
            </a:r>
            <a:r>
              <a:rPr lang="en-GB" b="1" dirty="0">
                <a:solidFill>
                  <a:schemeClr val="bg1"/>
                </a:solidFill>
                <a:latin typeface="Arial" panose="020B0604020202020204" pitchFamily="34" charset="0"/>
                <a:cs typeface="Arial" panose="020B0604020202020204" pitchFamily="34" charset="0"/>
              </a:rPr>
              <a:t>intentionally encouraging or assisting the commission of an offence.</a:t>
            </a:r>
            <a:endParaRPr lang="en-GB" b="1" dirty="0">
              <a:solidFill>
                <a:schemeClr val="bg1">
                  <a:alpha val="70000"/>
                </a:schemeClr>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AB9710A-B548-AB2F-199A-0E795AFA2C41}"/>
              </a:ext>
            </a:extLst>
          </p:cNvPr>
          <p:cNvGrpSpPr/>
          <p:nvPr/>
        </p:nvGrpSpPr>
        <p:grpSpPr>
          <a:xfrm>
            <a:off x="1236036" y="5008794"/>
            <a:ext cx="3472874" cy="1252062"/>
            <a:chOff x="8358908" y="2632362"/>
            <a:chExt cx="3472874" cy="1252062"/>
          </a:xfrm>
        </p:grpSpPr>
        <p:sp>
          <p:nvSpPr>
            <p:cNvPr id="14" name="Freeform 13">
              <a:extLst>
                <a:ext uri="{FF2B5EF4-FFF2-40B4-BE49-F238E27FC236}">
                  <a16:creationId xmlns:a16="http://schemas.microsoft.com/office/drawing/2014/main" id="{B74270D1-40B8-416A-B53C-185FB8C163B3}"/>
                </a:ext>
              </a:extLst>
            </p:cNvPr>
            <p:cNvSpPr/>
            <p:nvPr/>
          </p:nvSpPr>
          <p:spPr>
            <a:xfrm rot="10800000">
              <a:off x="8358908" y="2632362"/>
              <a:ext cx="3472874" cy="1252062"/>
            </a:xfrm>
            <a:custGeom>
              <a:avLst/>
              <a:gdLst>
                <a:gd name="csX0" fmla="*/ 3333185 w 3472874"/>
                <a:gd name="csY0" fmla="*/ 1819564 h 1819564"/>
                <a:gd name="csX1" fmla="*/ 139688 w 3472874"/>
                <a:gd name="csY1" fmla="*/ 1819564 h 1819564"/>
                <a:gd name="csX2" fmla="*/ 0 w 3472874"/>
                <a:gd name="csY2" fmla="*/ 1679876 h 1819564"/>
                <a:gd name="csX3" fmla="*/ 0 w 3472874"/>
                <a:gd name="csY3" fmla="*/ 139689 h 1819564"/>
                <a:gd name="csX4" fmla="*/ 139688 w 3472874"/>
                <a:gd name="csY4" fmla="*/ 1 h 1819564"/>
                <a:gd name="csX5" fmla="*/ 2994172 w 3472874"/>
                <a:gd name="csY5" fmla="*/ 1 h 1819564"/>
                <a:gd name="csX6" fmla="*/ 2994182 w 3472874"/>
                <a:gd name="csY6" fmla="*/ 0 h 1819564"/>
                <a:gd name="csX7" fmla="*/ 3472874 w 3472874"/>
                <a:gd name="csY7" fmla="*/ 0 h 1819564"/>
                <a:gd name="csX8" fmla="*/ 3472874 w 3472874"/>
                <a:gd name="csY8" fmla="*/ 478693 h 1819564"/>
                <a:gd name="csX9" fmla="*/ 3472873 w 3472874"/>
                <a:gd name="csY9" fmla="*/ 478703 h 1819564"/>
                <a:gd name="csX10" fmla="*/ 3472873 w 3472874"/>
                <a:gd name="csY10" fmla="*/ 1679876 h 1819564"/>
                <a:gd name="csX11" fmla="*/ 3333185 w 3472874"/>
                <a:gd name="csY11" fmla="*/ 1819564 h 18195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72874" h="1819564">
                  <a:moveTo>
                    <a:pt x="3333185" y="1819564"/>
                  </a:moveTo>
                  <a:lnTo>
                    <a:pt x="139688" y="1819564"/>
                  </a:lnTo>
                  <a:cubicBezTo>
                    <a:pt x="62540" y="1819564"/>
                    <a:pt x="0" y="1757024"/>
                    <a:pt x="0" y="1679876"/>
                  </a:cubicBezTo>
                  <a:lnTo>
                    <a:pt x="0" y="139689"/>
                  </a:lnTo>
                  <a:cubicBezTo>
                    <a:pt x="0" y="62541"/>
                    <a:pt x="62540" y="1"/>
                    <a:pt x="139688" y="1"/>
                  </a:cubicBezTo>
                  <a:lnTo>
                    <a:pt x="2994172" y="1"/>
                  </a:lnTo>
                  <a:lnTo>
                    <a:pt x="2994182" y="0"/>
                  </a:lnTo>
                  <a:lnTo>
                    <a:pt x="3472874" y="0"/>
                  </a:lnTo>
                  <a:lnTo>
                    <a:pt x="3472874" y="478693"/>
                  </a:lnTo>
                  <a:lnTo>
                    <a:pt x="3472873" y="478703"/>
                  </a:lnTo>
                  <a:lnTo>
                    <a:pt x="3472873" y="1679876"/>
                  </a:lnTo>
                  <a:cubicBezTo>
                    <a:pt x="3472873" y="1757024"/>
                    <a:pt x="3410333" y="1819564"/>
                    <a:pt x="3333185" y="1819564"/>
                  </a:cubicBezTo>
                  <a:close/>
                </a:path>
              </a:pathLst>
            </a:custGeom>
            <a:solidFill>
              <a:srgbClr val="E1E3E7">
                <a:alpha val="85828"/>
              </a:srgbClr>
            </a:solidFill>
            <a:ln>
              <a:solidFill>
                <a:srgbClr val="C00000"/>
              </a:solidFill>
            </a:ln>
            <a:effectLst>
              <a:glow rad="228600">
                <a:srgbClr val="C0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9C9D1472-78B0-397C-607B-5CACDDD0BEA9}"/>
                </a:ext>
              </a:extLst>
            </p:cNvPr>
            <p:cNvSpPr txBox="1"/>
            <p:nvPr/>
          </p:nvSpPr>
          <p:spPr>
            <a:xfrm>
              <a:off x="8534399" y="2941979"/>
              <a:ext cx="3168073" cy="738664"/>
            </a:xfrm>
            <a:prstGeom prst="rect">
              <a:avLst/>
            </a:prstGeom>
            <a:noFill/>
          </p:spPr>
          <p:txBody>
            <a:bodyPr wrap="square">
              <a:spAutoFit/>
            </a:bodyPr>
            <a:lstStyle/>
            <a:p>
              <a:r>
                <a:rPr lang="en-GB" sz="1400" b="1" dirty="0">
                  <a:solidFill>
                    <a:srgbClr val="0D1B30"/>
                  </a:solidFill>
                  <a:latin typeface="Arial" panose="020B0604020202020204" pitchFamily="34" charset="0"/>
                  <a:cs typeface="Arial" panose="020B0604020202020204" pitchFamily="34" charset="0"/>
                </a:rPr>
                <a:t>Upload it and it will remove her clothes for you and you pick what type of body to give her. its great</a:t>
              </a:r>
              <a:endParaRPr lang="en-GB" sz="1400" dirty="0">
                <a:solidFill>
                  <a:srgbClr val="0D1B30"/>
                </a:solidFill>
              </a:endParaRPr>
            </a:p>
          </p:txBody>
        </p:sp>
        <p:sp>
          <p:nvSpPr>
            <p:cNvPr id="16" name="TextBox 15">
              <a:extLst>
                <a:ext uri="{FF2B5EF4-FFF2-40B4-BE49-F238E27FC236}">
                  <a16:creationId xmlns:a16="http://schemas.microsoft.com/office/drawing/2014/main" id="{4562E80F-3A2C-948D-43BA-59120307F7C3}"/>
                </a:ext>
              </a:extLst>
            </p:cNvPr>
            <p:cNvSpPr txBox="1"/>
            <p:nvPr/>
          </p:nvSpPr>
          <p:spPr>
            <a:xfrm>
              <a:off x="10986654" y="2726354"/>
              <a:ext cx="715819" cy="276999"/>
            </a:xfrm>
            <a:prstGeom prst="rect">
              <a:avLst/>
            </a:prstGeom>
            <a:noFill/>
          </p:spPr>
          <p:txBody>
            <a:bodyPr wrap="square">
              <a:spAutoFit/>
            </a:bodyPr>
            <a:lstStyle/>
            <a:p>
              <a:pPr algn="r"/>
              <a:r>
                <a:rPr lang="en-GB" sz="1200" dirty="0">
                  <a:solidFill>
                    <a:srgbClr val="0D1B30"/>
                  </a:solidFill>
                  <a:latin typeface="Arial" panose="020B0604020202020204" pitchFamily="34" charset="0"/>
                  <a:cs typeface="Arial" panose="020B0604020202020204" pitchFamily="34" charset="0"/>
                </a:rPr>
                <a:t>14:32</a:t>
              </a:r>
              <a:endParaRPr lang="en-GB" sz="1200" dirty="0">
                <a:solidFill>
                  <a:srgbClr val="0D1B30"/>
                </a:solidFill>
              </a:endParaRPr>
            </a:p>
          </p:txBody>
        </p:sp>
      </p:grpSp>
      <p:pic>
        <p:nvPicPr>
          <p:cNvPr id="7" name="Picture 2">
            <a:extLst>
              <a:ext uri="{FF2B5EF4-FFF2-40B4-BE49-F238E27FC236}">
                <a16:creationId xmlns:a16="http://schemas.microsoft.com/office/drawing/2014/main" id="{EC80D875-572E-2C5D-E782-4D6036A31778}"/>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490503" y="1110224"/>
            <a:ext cx="680182" cy="4081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lag of Scotland - Wikipedia">
            <a:extLst>
              <a:ext uri="{FF2B5EF4-FFF2-40B4-BE49-F238E27FC236}">
                <a16:creationId xmlns:a16="http://schemas.microsoft.com/office/drawing/2014/main" id="{D50B4097-EBAD-DDCF-4B8E-271951421EB5}"/>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509734" y="2173887"/>
            <a:ext cx="699091" cy="4194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22597C6-C45D-C066-B69F-044FA6B65C33}"/>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348771" y="1110224"/>
            <a:ext cx="699093" cy="419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Flag of the Isle of Man - Wikipedia">
            <a:extLst>
              <a:ext uri="{FF2B5EF4-FFF2-40B4-BE49-F238E27FC236}">
                <a16:creationId xmlns:a16="http://schemas.microsoft.com/office/drawing/2014/main" id="{C53337C4-F7CE-C6DF-28A5-DF2019D0C381}"/>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505061" y="3228873"/>
            <a:ext cx="699091" cy="4090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D94FF8-F3BD-44B1-474A-B8D10237C05F}"/>
              </a:ext>
            </a:extLst>
          </p:cNvPr>
          <p:cNvSpPr txBox="1"/>
          <p:nvPr/>
        </p:nvSpPr>
        <p:spPr>
          <a:xfrm>
            <a:off x="7284150" y="991112"/>
            <a:ext cx="3438184" cy="646331"/>
          </a:xfrm>
          <a:prstGeom prst="rect">
            <a:avLst/>
          </a:prstGeom>
          <a:noFill/>
        </p:spPr>
        <p:txBody>
          <a:bodyPr wrap="square">
            <a:spAutoFit/>
          </a:bodyPr>
          <a:lstStyle/>
          <a:p>
            <a:pPr>
              <a:buNone/>
            </a:pPr>
            <a:r>
              <a:rPr lang="en-GB" b="1" dirty="0">
                <a:solidFill>
                  <a:schemeClr val="bg1"/>
                </a:solidFill>
              </a:rPr>
              <a:t>Serious Crime Act 2007, Sections 44 to 46</a:t>
            </a:r>
            <a:endParaRPr lang="en-GB" dirty="0">
              <a:solidFill>
                <a:schemeClr val="bg1"/>
              </a:solidFill>
            </a:endParaRPr>
          </a:p>
        </p:txBody>
      </p:sp>
      <p:sp>
        <p:nvSpPr>
          <p:cNvPr id="36" name="TextBox 35">
            <a:extLst>
              <a:ext uri="{FF2B5EF4-FFF2-40B4-BE49-F238E27FC236}">
                <a16:creationId xmlns:a16="http://schemas.microsoft.com/office/drawing/2014/main" id="{1C0979E1-03BC-7189-F91F-10DD7A486487}"/>
              </a:ext>
            </a:extLst>
          </p:cNvPr>
          <p:cNvSpPr txBox="1"/>
          <p:nvPr/>
        </p:nvSpPr>
        <p:spPr>
          <a:xfrm>
            <a:off x="6427116" y="2061418"/>
            <a:ext cx="5144683" cy="646331"/>
          </a:xfrm>
          <a:prstGeom prst="rect">
            <a:avLst/>
          </a:prstGeom>
          <a:noFill/>
        </p:spPr>
        <p:txBody>
          <a:bodyPr wrap="square">
            <a:spAutoFit/>
          </a:bodyPr>
          <a:lstStyle/>
          <a:p>
            <a:pPr lvl="0">
              <a:defRPr/>
            </a:pPr>
            <a:r>
              <a:rPr lang="en-GB" b="1" dirty="0">
                <a:solidFill>
                  <a:schemeClr val="bg1"/>
                </a:solidFill>
              </a:rPr>
              <a:t>Criminal Justice and Licensing (Scotland) Act 2010 and common law ‘art and part’ liability</a:t>
            </a:r>
            <a:endParaRPr lang="en-GB" dirty="0">
              <a:solidFill>
                <a:schemeClr val="bg1"/>
              </a:solidFill>
            </a:endParaRPr>
          </a:p>
        </p:txBody>
      </p:sp>
      <p:sp>
        <p:nvSpPr>
          <p:cNvPr id="37" name="TextBox 36">
            <a:extLst>
              <a:ext uri="{FF2B5EF4-FFF2-40B4-BE49-F238E27FC236}">
                <a16:creationId xmlns:a16="http://schemas.microsoft.com/office/drawing/2014/main" id="{170F4F99-B08C-D6CF-BF5A-492DB9FBAAAC}"/>
              </a:ext>
            </a:extLst>
          </p:cNvPr>
          <p:cNvSpPr txBox="1"/>
          <p:nvPr/>
        </p:nvSpPr>
        <p:spPr>
          <a:xfrm>
            <a:off x="6472868" y="3127994"/>
            <a:ext cx="4582544" cy="646331"/>
          </a:xfrm>
          <a:prstGeom prst="rect">
            <a:avLst/>
          </a:prstGeom>
          <a:noFill/>
        </p:spPr>
        <p:txBody>
          <a:bodyPr wrap="square">
            <a:spAutoFit/>
          </a:bodyPr>
          <a:lstStyle/>
          <a:p>
            <a:pPr lvl="0">
              <a:defRPr/>
            </a:pPr>
            <a:r>
              <a:rPr lang="en-GB" b="1" dirty="0">
                <a:solidFill>
                  <a:schemeClr val="bg1"/>
                </a:solidFill>
              </a:rPr>
              <a:t>Criminal Law Act 1981 - aiding, abetting, counselling or procuring an offence</a:t>
            </a:r>
            <a:endParaRPr lang="en-GB" dirty="0">
              <a:solidFill>
                <a:schemeClr val="bg1"/>
              </a:solidFill>
            </a:endParaRPr>
          </a:p>
        </p:txBody>
      </p:sp>
    </p:spTree>
    <p:extLst>
      <p:ext uri="{BB962C8B-B14F-4D97-AF65-F5344CB8AC3E}">
        <p14:creationId xmlns:p14="http://schemas.microsoft.com/office/powerpoint/2010/main" val="8079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DD1BBC6E-8E97-A1D5-09FB-F56CF21EBD81}"/>
              </a:ext>
            </a:extLst>
          </p:cNvPr>
          <p:cNvGrpSpPr/>
          <p:nvPr/>
        </p:nvGrpSpPr>
        <p:grpSpPr>
          <a:xfrm>
            <a:off x="5155662" y="5217838"/>
            <a:ext cx="7036339" cy="683265"/>
            <a:chOff x="5155662" y="4410317"/>
            <a:chExt cx="7036339" cy="683265"/>
          </a:xfrm>
        </p:grpSpPr>
        <p:sp>
          <p:nvSpPr>
            <p:cNvPr id="18" name="Rectangle 17">
              <a:extLst>
                <a:ext uri="{FF2B5EF4-FFF2-40B4-BE49-F238E27FC236}">
                  <a16:creationId xmlns:a16="http://schemas.microsoft.com/office/drawing/2014/main" id="{2ACE86EC-7099-A086-77AB-C28D2825BC92}"/>
                </a:ext>
              </a:extLst>
            </p:cNvPr>
            <p:cNvSpPr/>
            <p:nvPr/>
          </p:nvSpPr>
          <p:spPr>
            <a:xfrm>
              <a:off x="5155662" y="4410317"/>
              <a:ext cx="7036339" cy="683265"/>
            </a:xfrm>
            <a:prstGeom prst="rect">
              <a:avLst/>
            </a:prstGeom>
            <a:solidFill>
              <a:srgbClr val="08101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A676142-2BF8-969F-2BF9-B32BAC378D36}"/>
                </a:ext>
              </a:extLst>
            </p:cNvPr>
            <p:cNvSpPr txBox="1"/>
            <p:nvPr/>
          </p:nvSpPr>
          <p:spPr>
            <a:xfrm>
              <a:off x="6503505" y="4571072"/>
              <a:ext cx="3608933" cy="387798"/>
            </a:xfrm>
            <a:prstGeom prst="rect">
              <a:avLst/>
            </a:prstGeom>
            <a:noFill/>
          </p:spPr>
          <p:txBody>
            <a:bodyPr wrap="square" rtlCol="0">
              <a:spAutoFit/>
            </a:bodyPr>
            <a:lstStyle/>
            <a:p>
              <a:pPr>
                <a:lnSpc>
                  <a:spcPct val="80000"/>
                </a:lnSpc>
              </a:pPr>
              <a:r>
                <a:rPr lang="en-GB" sz="2400" b="1" dirty="0">
                  <a:solidFill>
                    <a:schemeClr val="bg1"/>
                  </a:solidFill>
                  <a:latin typeface="Arial" panose="020B0604020202020204" pitchFamily="34" charset="0"/>
                  <a:cs typeface="Arial" panose="020B0604020202020204" pitchFamily="34" charset="0"/>
                </a:rPr>
                <a:t>Delete the image</a:t>
              </a:r>
              <a:endParaRPr lang="en-GB" sz="1200" b="1" dirty="0">
                <a:solidFill>
                  <a:schemeClr val="bg1">
                    <a:alpha val="70000"/>
                  </a:schemeClr>
                </a:solidFill>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1ACD66F1-B225-B9F4-FC66-903C4669FD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63612" y="4457397"/>
              <a:ext cx="543767" cy="543767"/>
            </a:xfrm>
            <a:prstGeom prst="rect">
              <a:avLst/>
            </a:prstGeom>
          </p:spPr>
        </p:pic>
      </p:grpSp>
      <p:grpSp>
        <p:nvGrpSpPr>
          <p:cNvPr id="34" name="Group 33">
            <a:extLst>
              <a:ext uri="{FF2B5EF4-FFF2-40B4-BE49-F238E27FC236}">
                <a16:creationId xmlns:a16="http://schemas.microsoft.com/office/drawing/2014/main" id="{510B6D70-35B2-13CA-6F1F-0C77345A3B5F}"/>
              </a:ext>
            </a:extLst>
          </p:cNvPr>
          <p:cNvGrpSpPr/>
          <p:nvPr/>
        </p:nvGrpSpPr>
        <p:grpSpPr>
          <a:xfrm>
            <a:off x="5155660" y="4325482"/>
            <a:ext cx="7036339" cy="683265"/>
            <a:chOff x="5155660" y="5314738"/>
            <a:chExt cx="7036339" cy="683265"/>
          </a:xfrm>
        </p:grpSpPr>
        <p:sp>
          <p:nvSpPr>
            <p:cNvPr id="22" name="Rectangle 21">
              <a:extLst>
                <a:ext uri="{FF2B5EF4-FFF2-40B4-BE49-F238E27FC236}">
                  <a16:creationId xmlns:a16="http://schemas.microsoft.com/office/drawing/2014/main" id="{9FF9BD3A-3241-EA40-FDD2-089A95AB7D00}"/>
                </a:ext>
              </a:extLst>
            </p:cNvPr>
            <p:cNvSpPr/>
            <p:nvPr/>
          </p:nvSpPr>
          <p:spPr>
            <a:xfrm>
              <a:off x="5155660" y="5314738"/>
              <a:ext cx="7036339" cy="683265"/>
            </a:xfrm>
            <a:prstGeom prst="rect">
              <a:avLst/>
            </a:prstGeom>
            <a:solidFill>
              <a:srgbClr val="08101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3DE6F79-5856-4A88-8EAD-BF1642B3DDF1}"/>
                </a:ext>
              </a:extLst>
            </p:cNvPr>
            <p:cNvSpPr txBox="1"/>
            <p:nvPr/>
          </p:nvSpPr>
          <p:spPr>
            <a:xfrm>
              <a:off x="6503505" y="5479715"/>
              <a:ext cx="5558793" cy="387798"/>
            </a:xfrm>
            <a:prstGeom prst="rect">
              <a:avLst/>
            </a:prstGeom>
            <a:noFill/>
          </p:spPr>
          <p:txBody>
            <a:bodyPr wrap="square" rtlCol="0">
              <a:spAutoFit/>
            </a:bodyPr>
            <a:lstStyle/>
            <a:p>
              <a:pPr>
                <a:lnSpc>
                  <a:spcPct val="80000"/>
                </a:lnSpc>
              </a:pPr>
              <a:r>
                <a:rPr lang="en-GB" sz="2400" b="1" dirty="0">
                  <a:solidFill>
                    <a:schemeClr val="bg1"/>
                  </a:solidFill>
                  <a:latin typeface="Arial" panose="020B0604020202020204" pitchFamily="34" charset="0"/>
                  <a:cs typeface="Arial" panose="020B0604020202020204" pitchFamily="34" charset="0"/>
                </a:rPr>
                <a:t>Make them aware of </a:t>
              </a:r>
              <a:r>
                <a:rPr lang="en-GB" sz="2400" b="1" dirty="0" err="1">
                  <a:solidFill>
                    <a:schemeClr val="bg1"/>
                  </a:solidFill>
                  <a:latin typeface="Arial" panose="020B0604020202020204" pitchFamily="34" charset="0"/>
                  <a:cs typeface="Arial" panose="020B0604020202020204" pitchFamily="34" charset="0"/>
                </a:rPr>
                <a:t>ReportRemove</a:t>
              </a:r>
              <a:endParaRPr lang="en-GB" sz="2400" b="1" dirty="0">
                <a:solidFill>
                  <a:schemeClr val="bg1"/>
                </a:solidFill>
                <a:latin typeface="Arial" panose="020B0604020202020204" pitchFamily="34" charset="0"/>
                <a:cs typeface="Arial" panose="020B0604020202020204" pitchFamily="34" charset="0"/>
              </a:endParaRPr>
            </a:p>
          </p:txBody>
        </p:sp>
        <p:pic>
          <p:nvPicPr>
            <p:cNvPr id="26" name="Graphic 25">
              <a:extLst>
                <a:ext uri="{FF2B5EF4-FFF2-40B4-BE49-F238E27FC236}">
                  <a16:creationId xmlns:a16="http://schemas.microsoft.com/office/drawing/2014/main" id="{1922C205-BC10-51AA-25EE-3BF2DADA117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83281" y="5352691"/>
              <a:ext cx="543767" cy="543767"/>
            </a:xfrm>
            <a:prstGeom prst="rect">
              <a:avLst/>
            </a:prstGeom>
          </p:spPr>
        </p:pic>
      </p:grpSp>
      <p:grpSp>
        <p:nvGrpSpPr>
          <p:cNvPr id="32" name="Group 31">
            <a:extLst>
              <a:ext uri="{FF2B5EF4-FFF2-40B4-BE49-F238E27FC236}">
                <a16:creationId xmlns:a16="http://schemas.microsoft.com/office/drawing/2014/main" id="{000D9434-69AB-1390-CBCB-6F524573C8A2}"/>
              </a:ext>
            </a:extLst>
          </p:cNvPr>
          <p:cNvGrpSpPr/>
          <p:nvPr/>
        </p:nvGrpSpPr>
        <p:grpSpPr>
          <a:xfrm>
            <a:off x="5155660" y="2030407"/>
            <a:ext cx="7036339" cy="716148"/>
            <a:chOff x="5155660" y="3462267"/>
            <a:chExt cx="7036339" cy="716148"/>
          </a:xfrm>
        </p:grpSpPr>
        <p:sp>
          <p:nvSpPr>
            <p:cNvPr id="21" name="Rectangle 20">
              <a:extLst>
                <a:ext uri="{FF2B5EF4-FFF2-40B4-BE49-F238E27FC236}">
                  <a16:creationId xmlns:a16="http://schemas.microsoft.com/office/drawing/2014/main" id="{E7A3DF14-A8E6-0B56-68B9-4ABC5D441F81}"/>
                </a:ext>
              </a:extLst>
            </p:cNvPr>
            <p:cNvSpPr/>
            <p:nvPr/>
          </p:nvSpPr>
          <p:spPr>
            <a:xfrm>
              <a:off x="5155660" y="3495150"/>
              <a:ext cx="7036339" cy="683265"/>
            </a:xfrm>
            <a:prstGeom prst="rect">
              <a:avLst/>
            </a:prstGeom>
            <a:solidFill>
              <a:srgbClr val="08101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3712577-6E87-AA8E-DB1F-D2695F1DBB63}"/>
                </a:ext>
              </a:extLst>
            </p:cNvPr>
            <p:cNvSpPr txBox="1"/>
            <p:nvPr/>
          </p:nvSpPr>
          <p:spPr>
            <a:xfrm>
              <a:off x="6503505" y="3662924"/>
              <a:ext cx="5364240" cy="387798"/>
            </a:xfrm>
            <a:prstGeom prst="rect">
              <a:avLst/>
            </a:prstGeom>
            <a:noFill/>
          </p:spPr>
          <p:txBody>
            <a:bodyPr wrap="square" rtlCol="0">
              <a:spAutoFit/>
            </a:bodyPr>
            <a:lstStyle/>
            <a:p>
              <a:pPr>
                <a:lnSpc>
                  <a:spcPct val="80000"/>
                </a:lnSpc>
              </a:pPr>
              <a:r>
                <a:rPr lang="en-GB" sz="2400" b="1" dirty="0">
                  <a:solidFill>
                    <a:schemeClr val="bg1"/>
                  </a:solidFill>
                  <a:latin typeface="Arial" panose="020B0604020202020204" pitchFamily="34" charset="0"/>
                  <a:cs typeface="Arial" panose="020B0604020202020204" pitchFamily="34" charset="0"/>
                </a:rPr>
                <a:t>Tell a trusted adult immediately</a:t>
              </a:r>
              <a:endParaRPr lang="en-GB" sz="2400" b="1" dirty="0">
                <a:solidFill>
                  <a:schemeClr val="bg1">
                    <a:alpha val="70000"/>
                  </a:schemeClr>
                </a:solidFill>
                <a:latin typeface="Arial" panose="020B0604020202020204" pitchFamily="34" charset="0"/>
                <a:cs typeface="Arial" panose="020B0604020202020204" pitchFamily="34" charset="0"/>
              </a:endParaRPr>
            </a:p>
          </p:txBody>
        </p:sp>
        <p:pic>
          <p:nvPicPr>
            <p:cNvPr id="28" name="Graphic 27">
              <a:extLst>
                <a:ext uri="{FF2B5EF4-FFF2-40B4-BE49-F238E27FC236}">
                  <a16:creationId xmlns:a16="http://schemas.microsoft.com/office/drawing/2014/main" id="{208C7838-D3C1-AB66-66E1-FED4C83C375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688496" y="3462267"/>
              <a:ext cx="694001" cy="694001"/>
            </a:xfrm>
            <a:prstGeom prst="rect">
              <a:avLst/>
            </a:prstGeom>
          </p:spPr>
        </p:pic>
      </p:grpSp>
      <p:grpSp>
        <p:nvGrpSpPr>
          <p:cNvPr id="31" name="Group 30">
            <a:extLst>
              <a:ext uri="{FF2B5EF4-FFF2-40B4-BE49-F238E27FC236}">
                <a16:creationId xmlns:a16="http://schemas.microsoft.com/office/drawing/2014/main" id="{86AB0F8B-DDFA-9293-A8B5-D98A4805538D}"/>
              </a:ext>
            </a:extLst>
          </p:cNvPr>
          <p:cNvGrpSpPr/>
          <p:nvPr/>
        </p:nvGrpSpPr>
        <p:grpSpPr>
          <a:xfrm>
            <a:off x="5155660" y="2955646"/>
            <a:ext cx="7036339" cy="1160745"/>
            <a:chOff x="5155660" y="2104201"/>
            <a:chExt cx="7036339" cy="1160745"/>
          </a:xfrm>
        </p:grpSpPr>
        <p:sp>
          <p:nvSpPr>
            <p:cNvPr id="20" name="Rectangle 19">
              <a:extLst>
                <a:ext uri="{FF2B5EF4-FFF2-40B4-BE49-F238E27FC236}">
                  <a16:creationId xmlns:a16="http://schemas.microsoft.com/office/drawing/2014/main" id="{CE129AED-A44F-6B40-84DA-DBAB004E237D}"/>
                </a:ext>
              </a:extLst>
            </p:cNvPr>
            <p:cNvSpPr/>
            <p:nvPr/>
          </p:nvSpPr>
          <p:spPr>
            <a:xfrm>
              <a:off x="5155660" y="2104201"/>
              <a:ext cx="7036339" cy="1160745"/>
            </a:xfrm>
            <a:prstGeom prst="rect">
              <a:avLst/>
            </a:prstGeom>
            <a:solidFill>
              <a:srgbClr val="08101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A21AC17-3FAC-0B25-C321-5B98ABA63C3F}"/>
                </a:ext>
              </a:extLst>
            </p:cNvPr>
            <p:cNvSpPr txBox="1"/>
            <p:nvPr/>
          </p:nvSpPr>
          <p:spPr>
            <a:xfrm>
              <a:off x="6503505" y="2334405"/>
              <a:ext cx="3633644" cy="683264"/>
            </a:xfrm>
            <a:prstGeom prst="rect">
              <a:avLst/>
            </a:prstGeom>
            <a:noFill/>
          </p:spPr>
          <p:txBody>
            <a:bodyPr wrap="square" rtlCol="0">
              <a:spAutoFit/>
            </a:bodyPr>
            <a:lstStyle/>
            <a:p>
              <a:pPr>
                <a:lnSpc>
                  <a:spcPct val="80000"/>
                </a:lnSpc>
              </a:pPr>
              <a:r>
                <a:rPr lang="en-GB" sz="2400" b="1" dirty="0">
                  <a:solidFill>
                    <a:schemeClr val="bg1"/>
                  </a:solidFill>
                  <a:latin typeface="Arial" panose="020B0604020202020204" pitchFamily="34" charset="0"/>
                  <a:cs typeface="Arial" panose="020B0604020202020204" pitchFamily="34" charset="0"/>
                </a:rPr>
                <a:t>Never screenshot, save   </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or forward the image</a:t>
              </a:r>
            </a:p>
          </p:txBody>
        </p:sp>
        <p:pic>
          <p:nvPicPr>
            <p:cNvPr id="30" name="Graphic 29">
              <a:extLst>
                <a:ext uri="{FF2B5EF4-FFF2-40B4-BE49-F238E27FC236}">
                  <a16:creationId xmlns:a16="http://schemas.microsoft.com/office/drawing/2014/main" id="{A37690F6-C727-DF5F-FB65-48F82B59949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43784" y="2293521"/>
              <a:ext cx="683264" cy="683264"/>
            </a:xfrm>
            <a:prstGeom prst="rect">
              <a:avLst/>
            </a:prstGeom>
          </p:spPr>
        </p:pic>
      </p:grpSp>
      <p:sp>
        <p:nvSpPr>
          <p:cNvPr id="16" name="Rectangle 15">
            <a:extLst>
              <a:ext uri="{FF2B5EF4-FFF2-40B4-BE49-F238E27FC236}">
                <a16:creationId xmlns:a16="http://schemas.microsoft.com/office/drawing/2014/main" id="{3068471A-D796-498A-290E-1EC0F60261A1}"/>
              </a:ext>
            </a:extLst>
          </p:cNvPr>
          <p:cNvSpPr/>
          <p:nvPr/>
        </p:nvSpPr>
        <p:spPr>
          <a:xfrm>
            <a:off x="5495890" y="0"/>
            <a:ext cx="6696109" cy="1748355"/>
          </a:xfrm>
          <a:prstGeom prst="rect">
            <a:avLst/>
          </a:prstGeom>
          <a:solidFill>
            <a:srgbClr val="08101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quence 01.mp4">
            <a:hlinkClick r:id="" action="ppaction://media"/>
            <a:extLst>
              <a:ext uri="{FF2B5EF4-FFF2-40B4-BE49-F238E27FC236}">
                <a16:creationId xmlns:a16="http://schemas.microsoft.com/office/drawing/2014/main" id="{7D360160-D94B-E03F-14F8-A5C0AA9C7618}"/>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9491" y="0"/>
            <a:ext cx="5486400" cy="6858000"/>
          </a:xfrm>
          <a:prstGeom prst="rect">
            <a:avLst/>
          </a:prstGeom>
        </p:spPr>
      </p:pic>
      <p:sp>
        <p:nvSpPr>
          <p:cNvPr id="5" name="TextBox 4">
            <a:extLst>
              <a:ext uri="{FF2B5EF4-FFF2-40B4-BE49-F238E27FC236}">
                <a16:creationId xmlns:a16="http://schemas.microsoft.com/office/drawing/2014/main" id="{2BB2E960-63E3-2A11-4434-97E779D3EFED}"/>
              </a:ext>
            </a:extLst>
          </p:cNvPr>
          <p:cNvSpPr txBox="1"/>
          <p:nvPr/>
        </p:nvSpPr>
        <p:spPr>
          <a:xfrm>
            <a:off x="78171" y="6458162"/>
            <a:ext cx="3605348" cy="246221"/>
          </a:xfrm>
          <a:prstGeom prst="rect">
            <a:avLst/>
          </a:prstGeom>
          <a:noFill/>
        </p:spPr>
        <p:txBody>
          <a:bodyPr wrap="square" rtlCol="0">
            <a:spAutoFit/>
          </a:bodyPr>
          <a:lstStyle/>
          <a:p>
            <a:r>
              <a:rPr lang="en-GB" sz="1000" dirty="0">
                <a:solidFill>
                  <a:schemeClr val="bg1">
                    <a:alpha val="50000"/>
                  </a:schemeClr>
                </a:solidFill>
                <a:latin typeface="Helvetica" pitchFamily="2" charset="0"/>
              </a:rPr>
              <a:t>© </a:t>
            </a:r>
            <a:r>
              <a:rPr lang="en-GB" sz="1000" dirty="0" err="1">
                <a:solidFill>
                  <a:schemeClr val="bg1">
                    <a:alpha val="50000"/>
                  </a:schemeClr>
                </a:solidFill>
                <a:latin typeface="Helvetica" pitchFamily="2" charset="0"/>
              </a:rPr>
              <a:t>Ineqe</a:t>
            </a:r>
            <a:r>
              <a:rPr lang="en-GB" sz="1000" dirty="0">
                <a:solidFill>
                  <a:schemeClr val="bg1">
                    <a:alpha val="50000"/>
                  </a:schemeClr>
                </a:solidFill>
                <a:latin typeface="Helvetica" pitchFamily="2" charset="0"/>
              </a:rPr>
              <a:t> Group Ltd 2026</a:t>
            </a:r>
          </a:p>
        </p:txBody>
      </p:sp>
      <p:sp>
        <p:nvSpPr>
          <p:cNvPr id="15" name="TextBox 14">
            <a:extLst>
              <a:ext uri="{FF2B5EF4-FFF2-40B4-BE49-F238E27FC236}">
                <a16:creationId xmlns:a16="http://schemas.microsoft.com/office/drawing/2014/main" id="{05F0E3F9-E2CD-09FF-E729-D256999E4E1B}"/>
              </a:ext>
            </a:extLst>
          </p:cNvPr>
          <p:cNvSpPr txBox="1"/>
          <p:nvPr/>
        </p:nvSpPr>
        <p:spPr>
          <a:xfrm>
            <a:off x="5912376" y="936219"/>
            <a:ext cx="4405560" cy="446341"/>
          </a:xfrm>
          <a:prstGeom prst="rect">
            <a:avLst/>
          </a:prstGeom>
          <a:noFill/>
        </p:spPr>
        <p:txBody>
          <a:bodyPr wrap="square">
            <a:spAutoFit/>
          </a:bodyPr>
          <a:lstStyle/>
          <a:p>
            <a:pPr algn="ctr">
              <a:lnSpc>
                <a:spcPct val="80000"/>
              </a:lnSpc>
            </a:pPr>
            <a:r>
              <a:rPr lang="en-GB" sz="2800" b="1" dirty="0">
                <a:solidFill>
                  <a:schemeClr val="bg1"/>
                </a:solidFill>
                <a:latin typeface="Arial" panose="020B0604020202020204" pitchFamily="34" charset="0"/>
                <a:cs typeface="Arial" panose="020B0604020202020204" pitchFamily="34" charset="0"/>
              </a:rPr>
              <a:t>Advice for Young People</a:t>
            </a:r>
            <a:endParaRPr lang="en-GB" sz="2800" dirty="0"/>
          </a:p>
        </p:txBody>
      </p:sp>
      <p:pic>
        <p:nvPicPr>
          <p:cNvPr id="2" name="Picture 1">
            <a:extLst>
              <a:ext uri="{FF2B5EF4-FFF2-40B4-BE49-F238E27FC236}">
                <a16:creationId xmlns:a16="http://schemas.microsoft.com/office/drawing/2014/main" id="{5B9B676B-2227-29A1-CE9E-29AEEF88C852}"/>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0962798" y="181521"/>
            <a:ext cx="964240" cy="347290"/>
          </a:xfrm>
          <a:prstGeom prst="rect">
            <a:avLst/>
          </a:prstGeom>
        </p:spPr>
      </p:pic>
    </p:spTree>
    <p:extLst>
      <p:ext uri="{BB962C8B-B14F-4D97-AF65-F5344CB8AC3E}">
        <p14:creationId xmlns:p14="http://schemas.microsoft.com/office/powerpoint/2010/main" val="6760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0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300" fill="hold"/>
                                        <p:tgtEl>
                                          <p:spTgt spid="32"/>
                                        </p:tgtEl>
                                        <p:attrNameLst>
                                          <p:attrName>ppt_x</p:attrName>
                                        </p:attrNameLst>
                                      </p:cBhvr>
                                      <p:tavLst>
                                        <p:tav tm="0">
                                          <p:val>
                                            <p:strVal val="1+#ppt_w/2"/>
                                          </p:val>
                                        </p:tav>
                                        <p:tav tm="100000">
                                          <p:val>
                                            <p:strVal val="#ppt_x"/>
                                          </p:val>
                                        </p:tav>
                                      </p:tavLst>
                                    </p:anim>
                                    <p:anim calcmode="lin" valueType="num">
                                      <p:cBhvr additive="base">
                                        <p:cTn id="12"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300" fill="hold"/>
                                        <p:tgtEl>
                                          <p:spTgt spid="31"/>
                                        </p:tgtEl>
                                        <p:attrNameLst>
                                          <p:attrName>ppt_x</p:attrName>
                                        </p:attrNameLst>
                                      </p:cBhvr>
                                      <p:tavLst>
                                        <p:tav tm="0">
                                          <p:val>
                                            <p:strVal val="1+#ppt_w/2"/>
                                          </p:val>
                                        </p:tav>
                                        <p:tav tm="100000">
                                          <p:val>
                                            <p:strVal val="#ppt_x"/>
                                          </p:val>
                                        </p:tav>
                                      </p:tavLst>
                                    </p:anim>
                                    <p:anim calcmode="lin" valueType="num">
                                      <p:cBhvr additive="base">
                                        <p:cTn id="18" dur="3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300" fill="hold"/>
                                        <p:tgtEl>
                                          <p:spTgt spid="34"/>
                                        </p:tgtEl>
                                        <p:attrNameLst>
                                          <p:attrName>ppt_x</p:attrName>
                                        </p:attrNameLst>
                                      </p:cBhvr>
                                      <p:tavLst>
                                        <p:tav tm="0">
                                          <p:val>
                                            <p:strVal val="1+#ppt_w/2"/>
                                          </p:val>
                                        </p:tav>
                                        <p:tav tm="100000">
                                          <p:val>
                                            <p:strVal val="#ppt_x"/>
                                          </p:val>
                                        </p:tav>
                                      </p:tavLst>
                                    </p:anim>
                                    <p:anim calcmode="lin" valueType="num">
                                      <p:cBhvr additive="base">
                                        <p:cTn id="24" dur="3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300" fill="hold"/>
                                        <p:tgtEl>
                                          <p:spTgt spid="33"/>
                                        </p:tgtEl>
                                        <p:attrNameLst>
                                          <p:attrName>ppt_x</p:attrName>
                                        </p:attrNameLst>
                                      </p:cBhvr>
                                      <p:tavLst>
                                        <p:tav tm="0">
                                          <p:val>
                                            <p:strVal val="1+#ppt_w/2"/>
                                          </p:val>
                                        </p:tav>
                                        <p:tav tm="100000">
                                          <p:val>
                                            <p:strVal val="#ppt_x"/>
                                          </p:val>
                                        </p:tav>
                                      </p:tavLst>
                                    </p:anim>
                                    <p:anim calcmode="lin" valueType="num">
                                      <p:cBhvr additive="base">
                                        <p:cTn id="30" dur="3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repeatCount="indefinite" fill="hold" display="0">
                  <p:stCondLst>
                    <p:cond delay="indefinite"/>
                  </p:stCondLst>
                </p:cTn>
                <p:tgtEl>
                  <p:spTgt spid="4"/>
                </p:tgtEl>
              </p:cMediaNode>
            </p:video>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D51E6-F35D-B1A7-8BA8-CBE40876A3C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7763FE2-343B-64B7-C93C-189E164724C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DB4E49CF-4329-1412-EE93-CB0C7CC014CF}"/>
              </a:ext>
            </a:extLst>
          </p:cNvPr>
          <p:cNvSpPr txBox="1">
            <a:spLocks/>
          </p:cNvSpPr>
          <p:nvPr/>
        </p:nvSpPr>
        <p:spPr>
          <a:xfrm>
            <a:off x="982493" y="2358574"/>
            <a:ext cx="4343927" cy="1584405"/>
          </a:xfrm>
          <a:prstGeom prst="rect">
            <a:avLst/>
          </a:prstGeom>
        </p:spPr>
        <p:txBody>
          <a:bodyPr/>
          <a:lstStyle>
            <a:lvl1pPr algn="l" defTabSz="914400" rtl="0" eaLnBrk="1" latinLnBrk="0" hangingPunct="1">
              <a:lnSpc>
                <a:spcPct val="90000"/>
              </a:lnSpc>
              <a:spcBef>
                <a:spcPct val="0"/>
              </a:spcBef>
              <a:buNone/>
              <a:defRPr sz="4400" b="0" i="0" kern="1200">
                <a:solidFill>
                  <a:schemeClr val="bg1"/>
                </a:solidFill>
                <a:latin typeface="Avenir Medium" panose="02000503020000020003" pitchFamily="2" charset="0"/>
                <a:ea typeface="+mj-ea"/>
                <a:cs typeface="+mj-cs"/>
              </a:defRPr>
            </a:lvl1pPr>
          </a:lstStyle>
          <a:p>
            <a:pPr algn="r"/>
            <a:r>
              <a:rPr lang="en-GB" sz="2000" b="1" dirty="0">
                <a:latin typeface="Arial" panose="020B0604020202020204" pitchFamily="34" charset="0"/>
                <a:cs typeface="Arial" panose="020B0604020202020204" pitchFamily="34" charset="0"/>
              </a:rPr>
              <a:t>Explain what a bystander is and what choices someone has when they witness harmful behaviour. </a:t>
            </a:r>
          </a:p>
          <a:p>
            <a:pPr algn="r"/>
            <a:endParaRPr lang="en-GB" sz="2000" b="1" dirty="0">
              <a:solidFill>
                <a:schemeClr val="bg1">
                  <a:alpha val="70000"/>
                </a:schemeClr>
              </a:solidFill>
              <a:latin typeface="Arial" panose="020B0604020202020204" pitchFamily="34" charset="0"/>
              <a:cs typeface="Arial" panose="020B0604020202020204" pitchFamily="34" charset="0"/>
            </a:endParaRPr>
          </a:p>
          <a:p>
            <a:pPr algn="r"/>
            <a:endParaRPr lang="en-GB" sz="2000" b="1"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875C8766-4394-03EA-16E4-3942960B3AEB}"/>
              </a:ext>
            </a:extLst>
          </p:cNvPr>
          <p:cNvSpPr txBox="1">
            <a:spLocks/>
          </p:cNvSpPr>
          <p:nvPr/>
        </p:nvSpPr>
        <p:spPr>
          <a:xfrm>
            <a:off x="1225685" y="3789621"/>
            <a:ext cx="4100735" cy="333645"/>
          </a:xfrm>
          <a:prstGeom prst="rect">
            <a:avLst/>
          </a:prstGeom>
        </p:spPr>
        <p:txBody>
          <a:bodyPr/>
          <a:lstStyle>
            <a:lvl1pPr algn="l" defTabSz="914400" rtl="0" eaLnBrk="1" latinLnBrk="0" hangingPunct="1">
              <a:lnSpc>
                <a:spcPct val="90000"/>
              </a:lnSpc>
              <a:spcBef>
                <a:spcPct val="0"/>
              </a:spcBef>
              <a:buNone/>
              <a:defRPr sz="4400" b="0" i="0" kern="1200">
                <a:solidFill>
                  <a:schemeClr val="bg1"/>
                </a:solidFill>
                <a:latin typeface="Avenir Medium" panose="02000503020000020003" pitchFamily="2" charset="0"/>
                <a:ea typeface="+mj-ea"/>
                <a:cs typeface="+mj-cs"/>
              </a:defRPr>
            </a:lvl1pPr>
          </a:lstStyle>
          <a:p>
            <a:pPr algn="r"/>
            <a:r>
              <a:rPr lang="en-US" sz="2000" b="1" dirty="0">
                <a:latin typeface="Arial" panose="020B0604020202020204" pitchFamily="34" charset="0"/>
                <a:cs typeface="Arial" panose="020B0604020202020204" pitchFamily="34" charset="0"/>
              </a:rPr>
              <a:t>Educate to prevent incidents from taking place.</a:t>
            </a:r>
          </a:p>
          <a:p>
            <a:pPr algn="r"/>
            <a:endParaRPr lang="en-US" sz="2000" b="1" dirty="0">
              <a:solidFill>
                <a:schemeClr val="bg1">
                  <a:alpha val="70000"/>
                </a:schemeClr>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97671D6A-17BA-6180-ACFA-AC63D23BAD24}"/>
              </a:ext>
            </a:extLst>
          </p:cNvPr>
          <p:cNvSpPr txBox="1">
            <a:spLocks/>
          </p:cNvSpPr>
          <p:nvPr/>
        </p:nvSpPr>
        <p:spPr>
          <a:xfrm>
            <a:off x="6866851" y="2308865"/>
            <a:ext cx="2004775" cy="340336"/>
          </a:xfrm>
          <a:prstGeom prst="rect">
            <a:avLst/>
          </a:prstGeom>
        </p:spPr>
        <p:txBody>
          <a:bodyPr/>
          <a:lstStyle>
            <a:lvl1pPr algn="l" defTabSz="914400" rtl="0" eaLnBrk="1" latinLnBrk="0" hangingPunct="1">
              <a:lnSpc>
                <a:spcPct val="90000"/>
              </a:lnSpc>
              <a:spcBef>
                <a:spcPct val="0"/>
              </a:spcBef>
              <a:buNone/>
              <a:defRPr sz="4400" b="0" i="0" kern="1200">
                <a:solidFill>
                  <a:schemeClr val="bg1"/>
                </a:solidFill>
                <a:latin typeface="Avenir Medium" panose="02000503020000020003" pitchFamily="2" charset="0"/>
                <a:ea typeface="+mj-ea"/>
                <a:cs typeface="+mj-cs"/>
              </a:defRPr>
            </a:lvl1pPr>
          </a:lstStyle>
          <a:p>
            <a:r>
              <a:rPr lang="en-GB" sz="2000" b="1" dirty="0">
                <a:latin typeface="Arial" panose="020B0604020202020204" pitchFamily="34" charset="0"/>
                <a:cs typeface="Arial" panose="020B0604020202020204" pitchFamily="34" charset="0"/>
              </a:rPr>
              <a:t>Clarify the legal position. </a:t>
            </a:r>
          </a:p>
          <a:p>
            <a:endParaRPr lang="en-GB" sz="2000" b="1"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ADA6B81C-5D1D-2CD2-AB29-E1B9670B9562}"/>
              </a:ext>
            </a:extLst>
          </p:cNvPr>
          <p:cNvSpPr txBox="1">
            <a:spLocks/>
          </p:cNvSpPr>
          <p:nvPr/>
        </p:nvSpPr>
        <p:spPr>
          <a:xfrm>
            <a:off x="1517515" y="4995160"/>
            <a:ext cx="2937752" cy="307517"/>
          </a:xfrm>
          <a:prstGeom prst="rect">
            <a:avLst/>
          </a:prstGeom>
        </p:spPr>
        <p:txBody>
          <a:bodyPr/>
          <a:lstStyle>
            <a:defPPr>
              <a:defRPr lang="en-US"/>
            </a:defPPr>
            <a:lvl1pPr algn="ctr">
              <a:lnSpc>
                <a:spcPct val="90000"/>
              </a:lnSpc>
              <a:spcBef>
                <a:spcPct val="0"/>
              </a:spcBef>
              <a:buNone/>
              <a:defRPr sz="2000" b="1" i="0">
                <a:solidFill>
                  <a:schemeClr val="bg1"/>
                </a:solidFill>
                <a:latin typeface="Helvetica" pitchFamily="2" charset="0"/>
                <a:ea typeface="+mj-ea"/>
                <a:cs typeface="+mj-cs"/>
              </a:defRPr>
            </a:lvl1pPr>
          </a:lstStyle>
          <a:p>
            <a:pPr algn="l"/>
            <a:r>
              <a:rPr lang="en-GB" dirty="0">
                <a:latin typeface="Arial" panose="020B0604020202020204" pitchFamily="34" charset="0"/>
                <a:cs typeface="Arial" panose="020B0604020202020204" pitchFamily="34" charset="0"/>
              </a:rPr>
              <a:t>Address the myth that AI-generated imagery is less serious. </a:t>
            </a:r>
          </a:p>
          <a:p>
            <a:pPr algn="l"/>
            <a:endParaRPr lang="en-GB" dirty="0">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FCCAEE9-A6AB-59C5-48CD-F6CE1DD0D43C}"/>
              </a:ext>
            </a:extLst>
          </p:cNvPr>
          <p:cNvSpPr txBox="1">
            <a:spLocks/>
          </p:cNvSpPr>
          <p:nvPr/>
        </p:nvSpPr>
        <p:spPr>
          <a:xfrm>
            <a:off x="6866850" y="3599336"/>
            <a:ext cx="4689925" cy="340336"/>
          </a:xfrm>
          <a:prstGeom prst="rect">
            <a:avLst/>
          </a:prstGeom>
        </p:spPr>
        <p:txBody>
          <a:bodyPr/>
          <a:lstStyle>
            <a:lvl1pPr algn="l" defTabSz="914400" rtl="0" eaLnBrk="1" latinLnBrk="0" hangingPunct="1">
              <a:lnSpc>
                <a:spcPct val="90000"/>
              </a:lnSpc>
              <a:spcBef>
                <a:spcPct val="0"/>
              </a:spcBef>
              <a:buNone/>
              <a:defRPr sz="4400" b="0" i="0" kern="1200">
                <a:solidFill>
                  <a:schemeClr val="bg1"/>
                </a:solidFill>
                <a:latin typeface="Avenir Medium" panose="02000503020000020003" pitchFamily="2" charset="0"/>
                <a:ea typeface="+mj-ea"/>
                <a:cs typeface="+mj-cs"/>
              </a:defRPr>
            </a:lvl1pPr>
          </a:lstStyle>
          <a:p>
            <a:r>
              <a:rPr lang="en-GB" sz="2000" b="1" dirty="0">
                <a:latin typeface="Arial" panose="020B0604020202020204" pitchFamily="34" charset="0"/>
                <a:cs typeface="Arial" panose="020B0604020202020204" pitchFamily="34" charset="0"/>
              </a:rPr>
              <a:t>Promote Childline’s Report Remove. </a:t>
            </a:r>
          </a:p>
          <a:p>
            <a:endParaRPr lang="en-GB" sz="2000" b="1" dirty="0">
              <a:solidFill>
                <a:schemeClr val="bg1">
                  <a:alpha val="70000"/>
                </a:schemeClr>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A2E6DD6D-989B-FCB4-B3E1-7F9BCA2E653B}"/>
              </a:ext>
            </a:extLst>
          </p:cNvPr>
          <p:cNvSpPr/>
          <p:nvPr/>
        </p:nvSpPr>
        <p:spPr>
          <a:xfrm>
            <a:off x="856034" y="2219802"/>
            <a:ext cx="4721806" cy="1217188"/>
          </a:xfrm>
          <a:prstGeom prst="roundRect">
            <a:avLst>
              <a:gd name="adj" fmla="val 4452"/>
            </a:avLst>
          </a:prstGeom>
          <a:noFill/>
          <a:ln w="12700">
            <a:gradFill>
              <a:gsLst>
                <a:gs pos="0">
                  <a:schemeClr val="accent1">
                    <a:lumMod val="5000"/>
                    <a:lumOff val="95000"/>
                    <a:alpha val="27000"/>
                  </a:schemeClr>
                </a:gs>
                <a:gs pos="73000">
                  <a:schemeClr val="tx2">
                    <a:lumMod val="75000"/>
                    <a:lumOff val="25000"/>
                  </a:schemeClr>
                </a:gs>
                <a:gs pos="83000">
                  <a:srgbClr val="69A0E7"/>
                </a:gs>
                <a:gs pos="99000">
                  <a:schemeClr val="bg1">
                    <a:alpha val="22330"/>
                  </a:schemeClr>
                </a:gs>
              </a:gsLst>
              <a:lin ang="24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E41413B6-920E-BF23-1756-423978D5BF61}"/>
              </a:ext>
            </a:extLst>
          </p:cNvPr>
          <p:cNvSpPr/>
          <p:nvPr/>
        </p:nvSpPr>
        <p:spPr>
          <a:xfrm>
            <a:off x="1225686" y="3640823"/>
            <a:ext cx="4332476" cy="953579"/>
          </a:xfrm>
          <a:prstGeom prst="roundRect">
            <a:avLst>
              <a:gd name="adj" fmla="val 5900"/>
            </a:avLst>
          </a:prstGeom>
          <a:noFill/>
          <a:ln w="12700">
            <a:gradFill>
              <a:gsLst>
                <a:gs pos="0">
                  <a:schemeClr val="accent1">
                    <a:lumMod val="5000"/>
                    <a:lumOff val="95000"/>
                    <a:alpha val="27000"/>
                  </a:schemeClr>
                </a:gs>
                <a:gs pos="73000">
                  <a:schemeClr val="tx2">
                    <a:lumMod val="75000"/>
                    <a:lumOff val="25000"/>
                  </a:schemeClr>
                </a:gs>
                <a:gs pos="83000">
                  <a:srgbClr val="69A0E7"/>
                </a:gs>
                <a:gs pos="99000">
                  <a:schemeClr val="bg1">
                    <a:alpha val="22330"/>
                  </a:schemeClr>
                </a:gs>
              </a:gsLst>
              <a:lin ang="24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31E6BCC7-A99B-B4DB-D981-12C4C3AA5BC6}"/>
              </a:ext>
            </a:extLst>
          </p:cNvPr>
          <p:cNvSpPr/>
          <p:nvPr/>
        </p:nvSpPr>
        <p:spPr>
          <a:xfrm>
            <a:off x="6663826" y="3436989"/>
            <a:ext cx="4932301" cy="2473461"/>
          </a:xfrm>
          <a:prstGeom prst="roundRect">
            <a:avLst>
              <a:gd name="adj" fmla="val 5900"/>
            </a:avLst>
          </a:prstGeom>
          <a:noFill/>
          <a:ln w="12700">
            <a:gradFill>
              <a:gsLst>
                <a:gs pos="0">
                  <a:schemeClr val="accent1">
                    <a:lumMod val="5000"/>
                    <a:lumOff val="95000"/>
                    <a:alpha val="27000"/>
                  </a:schemeClr>
                </a:gs>
                <a:gs pos="73000">
                  <a:schemeClr val="tx2">
                    <a:lumMod val="75000"/>
                    <a:lumOff val="25000"/>
                  </a:schemeClr>
                </a:gs>
                <a:gs pos="83000">
                  <a:srgbClr val="69A0E7"/>
                </a:gs>
                <a:gs pos="99000">
                  <a:schemeClr val="bg1">
                    <a:alpha val="22330"/>
                  </a:schemeClr>
                </a:gs>
              </a:gsLst>
              <a:lin ang="19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latin typeface="Arial" panose="020B0604020202020204" pitchFamily="34" charset="0"/>
              <a:cs typeface="Arial" panose="020B0604020202020204" pitchFamily="34" charset="0"/>
            </a:endParaRPr>
          </a:p>
        </p:txBody>
      </p:sp>
      <p:sp>
        <p:nvSpPr>
          <p:cNvPr id="28" name="Rounded Rectangle 27">
            <a:extLst>
              <a:ext uri="{FF2B5EF4-FFF2-40B4-BE49-F238E27FC236}">
                <a16:creationId xmlns:a16="http://schemas.microsoft.com/office/drawing/2014/main" id="{B14E60C7-25B3-6431-C1E6-2839690F2150}"/>
              </a:ext>
            </a:extLst>
          </p:cNvPr>
          <p:cNvSpPr/>
          <p:nvPr/>
        </p:nvSpPr>
        <p:spPr>
          <a:xfrm>
            <a:off x="6663826" y="2083307"/>
            <a:ext cx="2441263" cy="1165410"/>
          </a:xfrm>
          <a:prstGeom prst="roundRect">
            <a:avLst>
              <a:gd name="adj" fmla="val 5900"/>
            </a:avLst>
          </a:prstGeom>
          <a:noFill/>
          <a:ln w="12700">
            <a:gradFill>
              <a:gsLst>
                <a:gs pos="0">
                  <a:schemeClr val="accent1">
                    <a:lumMod val="5000"/>
                    <a:lumOff val="95000"/>
                    <a:alpha val="27000"/>
                  </a:schemeClr>
                </a:gs>
                <a:gs pos="73000">
                  <a:schemeClr val="tx2">
                    <a:lumMod val="75000"/>
                    <a:lumOff val="25000"/>
                  </a:schemeClr>
                </a:gs>
                <a:gs pos="83000">
                  <a:srgbClr val="69A0E7"/>
                </a:gs>
                <a:gs pos="99000">
                  <a:schemeClr val="bg1">
                    <a:alpha val="22330"/>
                  </a:schemeClr>
                </a:gs>
              </a:gsLst>
              <a:lin ang="19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DE6CE45B-B045-1574-2331-FDFAC2946DBA}"/>
              </a:ext>
            </a:extLst>
          </p:cNvPr>
          <p:cNvSpPr/>
          <p:nvPr/>
        </p:nvSpPr>
        <p:spPr>
          <a:xfrm>
            <a:off x="1203746" y="4877162"/>
            <a:ext cx="3423757" cy="1165410"/>
          </a:xfrm>
          <a:prstGeom prst="roundRect">
            <a:avLst>
              <a:gd name="adj" fmla="val 5900"/>
            </a:avLst>
          </a:prstGeom>
          <a:noFill/>
          <a:ln w="12700">
            <a:gradFill>
              <a:gsLst>
                <a:gs pos="0">
                  <a:schemeClr val="accent1">
                    <a:lumMod val="5000"/>
                    <a:lumOff val="95000"/>
                    <a:alpha val="27000"/>
                  </a:schemeClr>
                </a:gs>
                <a:gs pos="73000">
                  <a:schemeClr val="tx2">
                    <a:lumMod val="75000"/>
                    <a:lumOff val="25000"/>
                  </a:schemeClr>
                </a:gs>
                <a:gs pos="83000">
                  <a:srgbClr val="69A0E7"/>
                </a:gs>
                <a:gs pos="99000">
                  <a:schemeClr val="bg1">
                    <a:alpha val="22330"/>
                  </a:schemeClr>
                </a:gs>
              </a:gsLst>
              <a:lin ang="192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4A735A3F-80DB-6093-4CD0-676DBB61BABD}"/>
              </a:ext>
            </a:extLst>
          </p:cNvPr>
          <p:cNvCxnSpPr>
            <a:cxnSpLocks/>
          </p:cNvCxnSpPr>
          <p:nvPr/>
        </p:nvCxnSpPr>
        <p:spPr>
          <a:xfrm>
            <a:off x="5577840" y="3009212"/>
            <a:ext cx="518160" cy="0"/>
          </a:xfrm>
          <a:prstGeom prst="line">
            <a:avLst/>
          </a:prstGeom>
          <a:ln w="12700">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7B0C81E-1F7B-EB22-850A-2B08FB0BEEAE}"/>
              </a:ext>
            </a:extLst>
          </p:cNvPr>
          <p:cNvCxnSpPr>
            <a:cxnSpLocks/>
          </p:cNvCxnSpPr>
          <p:nvPr/>
        </p:nvCxnSpPr>
        <p:spPr>
          <a:xfrm>
            <a:off x="5558161" y="4236959"/>
            <a:ext cx="518160" cy="0"/>
          </a:xfrm>
          <a:prstGeom prst="line">
            <a:avLst/>
          </a:prstGeom>
          <a:ln w="12700">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4F581E7-D535-B068-7C6B-032B98D495FC}"/>
              </a:ext>
            </a:extLst>
          </p:cNvPr>
          <p:cNvCxnSpPr>
            <a:cxnSpLocks/>
          </p:cNvCxnSpPr>
          <p:nvPr/>
        </p:nvCxnSpPr>
        <p:spPr>
          <a:xfrm>
            <a:off x="4627503" y="5194207"/>
            <a:ext cx="1448818" cy="0"/>
          </a:xfrm>
          <a:prstGeom prst="line">
            <a:avLst/>
          </a:prstGeom>
          <a:ln w="12700">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8423DD0-B09D-99AE-FFF5-C33484AC94A5}"/>
              </a:ext>
            </a:extLst>
          </p:cNvPr>
          <p:cNvCxnSpPr>
            <a:cxnSpLocks/>
          </p:cNvCxnSpPr>
          <p:nvPr/>
        </p:nvCxnSpPr>
        <p:spPr>
          <a:xfrm>
            <a:off x="6145666" y="2661739"/>
            <a:ext cx="518160" cy="0"/>
          </a:xfrm>
          <a:prstGeom prst="line">
            <a:avLst/>
          </a:prstGeom>
          <a:ln w="12700">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172F8ED-AB4B-3BE0-FC9F-EA8C777A369D}"/>
              </a:ext>
            </a:extLst>
          </p:cNvPr>
          <p:cNvCxnSpPr>
            <a:cxnSpLocks/>
          </p:cNvCxnSpPr>
          <p:nvPr/>
        </p:nvCxnSpPr>
        <p:spPr>
          <a:xfrm>
            <a:off x="6142485" y="4025719"/>
            <a:ext cx="518160" cy="0"/>
          </a:xfrm>
          <a:prstGeom prst="line">
            <a:avLst/>
          </a:prstGeom>
          <a:ln w="12700">
            <a:gradFill>
              <a:gsLst>
                <a:gs pos="0">
                  <a:schemeClr val="accent1">
                    <a:lumMod val="5000"/>
                    <a:lumOff val="95000"/>
                    <a:alpha val="25000"/>
                  </a:schemeClr>
                </a:gs>
                <a:gs pos="74000">
                  <a:schemeClr val="accent1">
                    <a:lumMod val="45000"/>
                    <a:lumOff val="55000"/>
                    <a:alpha val="58000"/>
                  </a:schemeClr>
                </a:gs>
                <a:gs pos="83000">
                  <a:schemeClr val="accent1">
                    <a:lumMod val="45000"/>
                    <a:lumOff val="55000"/>
                  </a:schemeClr>
                </a:gs>
                <a:gs pos="100000">
                  <a:schemeClr val="accent1">
                    <a:lumMod val="30000"/>
                    <a:lumOff val="70000"/>
                    <a:alpha val="17807"/>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C02FE3B-10C1-02D4-36B8-BC76691AE0AC}"/>
              </a:ext>
            </a:extLst>
          </p:cNvPr>
          <p:cNvSpPr txBox="1"/>
          <p:nvPr/>
        </p:nvSpPr>
        <p:spPr>
          <a:xfrm>
            <a:off x="78172" y="6554963"/>
            <a:ext cx="3605348" cy="246221"/>
          </a:xfrm>
          <a:prstGeom prst="rect">
            <a:avLst/>
          </a:prstGeom>
          <a:noFill/>
        </p:spPr>
        <p:txBody>
          <a:bodyPr wrap="square" rtlCol="0">
            <a:spAutoFit/>
          </a:bodyPr>
          <a:lstStyle/>
          <a:p>
            <a:r>
              <a:rPr lang="en-GB" sz="1000" dirty="0">
                <a:solidFill>
                  <a:schemeClr val="bg1">
                    <a:alpha val="50000"/>
                  </a:schemeClr>
                </a:solidFill>
                <a:latin typeface="Helvetica" pitchFamily="2" charset="0"/>
              </a:rPr>
              <a:t>© </a:t>
            </a:r>
            <a:r>
              <a:rPr lang="en-GB" sz="1000" dirty="0" err="1">
                <a:solidFill>
                  <a:schemeClr val="bg1">
                    <a:alpha val="50000"/>
                  </a:schemeClr>
                </a:solidFill>
                <a:latin typeface="Helvetica" pitchFamily="2" charset="0"/>
              </a:rPr>
              <a:t>Ineqe</a:t>
            </a:r>
            <a:r>
              <a:rPr lang="en-GB" sz="1000" dirty="0">
                <a:solidFill>
                  <a:schemeClr val="bg1">
                    <a:alpha val="50000"/>
                  </a:schemeClr>
                </a:solidFill>
                <a:latin typeface="Helvetica" pitchFamily="2" charset="0"/>
              </a:rPr>
              <a:t> Group Ltd 2026</a:t>
            </a:r>
          </a:p>
        </p:txBody>
      </p:sp>
      <p:pic>
        <p:nvPicPr>
          <p:cNvPr id="9" name="Picture 8">
            <a:extLst>
              <a:ext uri="{FF2B5EF4-FFF2-40B4-BE49-F238E27FC236}">
                <a16:creationId xmlns:a16="http://schemas.microsoft.com/office/drawing/2014/main" id="{4C53F2B9-8EBB-CD4B-F652-1514B59ED52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21027" y="4117612"/>
            <a:ext cx="2070302" cy="1636434"/>
          </a:xfrm>
          <a:prstGeom prst="rect">
            <a:avLst/>
          </a:prstGeom>
        </p:spPr>
      </p:pic>
      <p:pic>
        <p:nvPicPr>
          <p:cNvPr id="4" name="Picture 3">
            <a:extLst>
              <a:ext uri="{FF2B5EF4-FFF2-40B4-BE49-F238E27FC236}">
                <a16:creationId xmlns:a16="http://schemas.microsoft.com/office/drawing/2014/main" id="{9188E42F-452C-95D5-A27A-0C988309F50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962798" y="181521"/>
            <a:ext cx="964240" cy="347290"/>
          </a:xfrm>
          <a:prstGeom prst="rect">
            <a:avLst/>
          </a:prstGeom>
        </p:spPr>
      </p:pic>
    </p:spTree>
    <p:extLst>
      <p:ext uri="{BB962C8B-B14F-4D97-AF65-F5344CB8AC3E}">
        <p14:creationId xmlns:p14="http://schemas.microsoft.com/office/powerpoint/2010/main" val="35333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4"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4FF8A-BA2D-277D-483B-781C40B17C2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68BAF88-8FE2-9B60-CE6B-AF73BBB5E95E}"/>
              </a:ext>
            </a:extLst>
          </p:cNvPr>
          <p:cNvPicPr>
            <a:picLocks noChangeAspect="1"/>
          </p:cNvPicPr>
          <p:nvPr/>
        </p:nvPicPr>
        <p:blipFill>
          <a:blip r:embed="rId3" cstate="screen">
            <a:alphaModFix amt="27000"/>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1077686" y="1590674"/>
            <a:ext cx="9535881" cy="971261"/>
          </a:xfrm>
          <a:prstGeom prst="roundRect">
            <a:avLst>
              <a:gd name="adj" fmla="val 2156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pic>
        <p:nvPicPr>
          <p:cNvPr id="13" name="Picture 12">
            <a:extLst>
              <a:ext uri="{FF2B5EF4-FFF2-40B4-BE49-F238E27FC236}">
                <a16:creationId xmlns:a16="http://schemas.microsoft.com/office/drawing/2014/main" id="{A295EABE-9A02-5792-8EAD-0D8AC32E9D61}"/>
              </a:ext>
            </a:extLst>
          </p:cNvPr>
          <p:cNvPicPr>
            <a:picLocks noChangeAspect="1"/>
          </p:cNvPicPr>
          <p:nvPr/>
        </p:nvPicPr>
        <p:blipFill>
          <a:blip r:embed="rId5" cstate="screen">
            <a:alphaModFix amt="27000"/>
            <a:extLst>
              <a:ext uri="{BEBA8EAE-BF5A-486C-A8C5-ECC9F3942E4B}">
                <a14:imgProps xmlns:a14="http://schemas.microsoft.com/office/drawing/2010/main">
                  <a14:imgLayer r:embed="rId6">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1077686" y="2735078"/>
            <a:ext cx="9535883" cy="971261"/>
          </a:xfrm>
          <a:prstGeom prst="roundRect">
            <a:avLst>
              <a:gd name="adj" fmla="val 2156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pic>
        <p:nvPicPr>
          <p:cNvPr id="14" name="Picture 13">
            <a:extLst>
              <a:ext uri="{FF2B5EF4-FFF2-40B4-BE49-F238E27FC236}">
                <a16:creationId xmlns:a16="http://schemas.microsoft.com/office/drawing/2014/main" id="{3C0963CF-B65A-290B-1179-CA1753D472CF}"/>
              </a:ext>
            </a:extLst>
          </p:cNvPr>
          <p:cNvPicPr>
            <a:picLocks noChangeAspect="1"/>
          </p:cNvPicPr>
          <p:nvPr/>
        </p:nvPicPr>
        <p:blipFill>
          <a:blip r:embed="rId7" cstate="screen">
            <a:alphaModFix amt="27000"/>
            <a:extLst>
              <a:ext uri="{BEBA8EAE-BF5A-486C-A8C5-ECC9F3942E4B}">
                <a14:imgProps xmlns:a14="http://schemas.microsoft.com/office/drawing/2010/main">
                  <a14:imgLayer r:embed="rId8">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1077686" y="3886199"/>
            <a:ext cx="9535884" cy="971261"/>
          </a:xfrm>
          <a:prstGeom prst="roundRect">
            <a:avLst>
              <a:gd name="adj" fmla="val 2156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pic>
        <p:nvPicPr>
          <p:cNvPr id="15" name="Picture 14">
            <a:extLst>
              <a:ext uri="{FF2B5EF4-FFF2-40B4-BE49-F238E27FC236}">
                <a16:creationId xmlns:a16="http://schemas.microsoft.com/office/drawing/2014/main" id="{87897A66-321D-3CBF-758C-FD3D02EBE31C}"/>
              </a:ext>
            </a:extLst>
          </p:cNvPr>
          <p:cNvPicPr>
            <a:picLocks noChangeAspect="1"/>
          </p:cNvPicPr>
          <p:nvPr/>
        </p:nvPicPr>
        <p:blipFill>
          <a:blip r:embed="rId9" cstate="screen">
            <a:alphaModFix amt="27000"/>
            <a:extLst>
              <a:ext uri="{BEBA8EAE-BF5A-486C-A8C5-ECC9F3942E4B}">
                <a14:imgProps xmlns:a14="http://schemas.microsoft.com/office/drawing/2010/main">
                  <a14:imgLayer r:embed="rId10">
                    <a14:imgEffect>
                      <a14:artisticBlur radius="45"/>
                    </a14:imgEffect>
                  </a14:imgLayer>
                </a14:imgProps>
              </a:ext>
              <a:ext uri="{28A0092B-C50C-407E-A947-70E740481C1C}">
                <a14:useLocalDpi xmlns:a14="http://schemas.microsoft.com/office/drawing/2010/main"/>
              </a:ext>
            </a:extLst>
          </a:blip>
          <a:srcRect/>
          <a:stretch>
            <a:fillRect/>
          </a:stretch>
        </p:blipFill>
        <p:spPr>
          <a:xfrm flipH="1">
            <a:off x="1077686" y="5030603"/>
            <a:ext cx="9535885" cy="1088897"/>
          </a:xfrm>
          <a:prstGeom prst="roundRect">
            <a:avLst>
              <a:gd name="adj" fmla="val 21560"/>
            </a:avLst>
          </a:prstGeom>
          <a:solidFill>
            <a:srgbClr val="0D1B30"/>
          </a:solidFill>
          <a:ln w="25400">
            <a:gradFill>
              <a:gsLst>
                <a:gs pos="0">
                  <a:srgbClr val="69A0E7">
                    <a:alpha val="24548"/>
                  </a:srgbClr>
                </a:gs>
                <a:gs pos="74000">
                  <a:schemeClr val="accent1">
                    <a:lumMod val="45000"/>
                    <a:lumOff val="55000"/>
                    <a:alpha val="61000"/>
                  </a:schemeClr>
                </a:gs>
                <a:gs pos="83000">
                  <a:schemeClr val="accent1">
                    <a:lumMod val="45000"/>
                    <a:lumOff val="55000"/>
                  </a:schemeClr>
                </a:gs>
                <a:gs pos="100000">
                  <a:srgbClr val="69A0E7">
                    <a:alpha val="23235"/>
                  </a:srgbClr>
                </a:gs>
              </a:gsLst>
              <a:lin ang="5400000" scaled="1"/>
            </a:gradFill>
          </a:ln>
          <a:effectLst/>
        </p:spPr>
      </p:pic>
      <p:sp>
        <p:nvSpPr>
          <p:cNvPr id="3" name="TextBox 2">
            <a:extLst>
              <a:ext uri="{FF2B5EF4-FFF2-40B4-BE49-F238E27FC236}">
                <a16:creationId xmlns:a16="http://schemas.microsoft.com/office/drawing/2014/main" id="{856E2B08-88D5-1E2D-03D6-5B43227117BB}"/>
              </a:ext>
            </a:extLst>
          </p:cNvPr>
          <p:cNvSpPr txBox="1"/>
          <p:nvPr/>
        </p:nvSpPr>
        <p:spPr>
          <a:xfrm>
            <a:off x="2060558" y="1929052"/>
            <a:ext cx="4807169" cy="446404"/>
          </a:xfrm>
          <a:prstGeom prst="rect">
            <a:avLst/>
          </a:prstGeom>
          <a:noFill/>
        </p:spPr>
        <p:txBody>
          <a:bodyPr wrap="square">
            <a:spAutoFit/>
          </a:bodyPr>
          <a:lstStyle/>
          <a:p>
            <a:pPr>
              <a:lnSpc>
                <a:spcPct val="80000"/>
              </a:lnSpc>
            </a:pPr>
            <a:r>
              <a:rPr lang="en-GB" sz="2800" b="1" dirty="0">
                <a:solidFill>
                  <a:schemeClr val="bg1"/>
                </a:solidFill>
                <a:latin typeface="Arial" panose="020B0604020202020204" pitchFamily="34" charset="0"/>
                <a:cs typeface="Arial" panose="020B0604020202020204" pitchFamily="34" charset="0"/>
              </a:rPr>
              <a:t>Prepare policies. </a:t>
            </a:r>
            <a:endParaRPr lang="en-GB" sz="1400" b="1" dirty="0">
              <a:solidFill>
                <a:schemeClr val="bg1">
                  <a:alpha val="80000"/>
                </a:schemeClr>
              </a:solidFill>
            </a:endParaRPr>
          </a:p>
        </p:txBody>
      </p:sp>
      <p:sp>
        <p:nvSpPr>
          <p:cNvPr id="4" name="TextBox 3">
            <a:extLst>
              <a:ext uri="{FF2B5EF4-FFF2-40B4-BE49-F238E27FC236}">
                <a16:creationId xmlns:a16="http://schemas.microsoft.com/office/drawing/2014/main" id="{C8CCEBAE-C392-8A9D-F3E8-0B36F84C6EB1}"/>
              </a:ext>
            </a:extLst>
          </p:cNvPr>
          <p:cNvSpPr txBox="1"/>
          <p:nvPr/>
        </p:nvSpPr>
        <p:spPr>
          <a:xfrm>
            <a:off x="2060558" y="3089549"/>
            <a:ext cx="4807169" cy="446404"/>
          </a:xfrm>
          <a:prstGeom prst="rect">
            <a:avLst/>
          </a:prstGeom>
          <a:noFill/>
        </p:spPr>
        <p:txBody>
          <a:bodyPr wrap="square">
            <a:spAutoFit/>
          </a:bodyPr>
          <a:lstStyle/>
          <a:p>
            <a:pPr>
              <a:lnSpc>
                <a:spcPct val="80000"/>
              </a:lnSpc>
            </a:pPr>
            <a:r>
              <a:rPr lang="en-GB" sz="2800" b="1" dirty="0">
                <a:solidFill>
                  <a:schemeClr val="bg1"/>
                </a:solidFill>
                <a:latin typeface="Arial" panose="020B0604020202020204" pitchFamily="34" charset="0"/>
                <a:cs typeface="Arial" panose="020B0604020202020204" pitchFamily="34" charset="0"/>
              </a:rPr>
              <a:t>Don’t avoid the topic. </a:t>
            </a:r>
            <a:endParaRPr lang="en-GB" sz="1400" b="1" dirty="0">
              <a:solidFill>
                <a:schemeClr val="bg1">
                  <a:alpha val="80000"/>
                </a:schemeClr>
              </a:solidFill>
            </a:endParaRPr>
          </a:p>
        </p:txBody>
      </p:sp>
      <p:sp>
        <p:nvSpPr>
          <p:cNvPr id="5" name="TextBox 4">
            <a:extLst>
              <a:ext uri="{FF2B5EF4-FFF2-40B4-BE49-F238E27FC236}">
                <a16:creationId xmlns:a16="http://schemas.microsoft.com/office/drawing/2014/main" id="{11B2D64C-2F64-21D8-E005-F4844B17E098}"/>
              </a:ext>
            </a:extLst>
          </p:cNvPr>
          <p:cNvSpPr txBox="1"/>
          <p:nvPr/>
        </p:nvSpPr>
        <p:spPr>
          <a:xfrm>
            <a:off x="2060558" y="4200457"/>
            <a:ext cx="5918215" cy="437043"/>
          </a:xfrm>
          <a:prstGeom prst="rect">
            <a:avLst/>
          </a:prstGeom>
          <a:noFill/>
        </p:spPr>
        <p:txBody>
          <a:bodyPr wrap="square">
            <a:spAutoFit/>
          </a:bodyPr>
          <a:lstStyle/>
          <a:p>
            <a:pPr>
              <a:lnSpc>
                <a:spcPct val="80000"/>
              </a:lnSpc>
            </a:pPr>
            <a:r>
              <a:rPr lang="en-GB" sz="2800" b="1" dirty="0">
                <a:solidFill>
                  <a:schemeClr val="bg1"/>
                </a:solidFill>
                <a:latin typeface="Arial" panose="020B0604020202020204" pitchFamily="34" charset="0"/>
                <a:cs typeface="Arial" panose="020B0604020202020204" pitchFamily="34" charset="0"/>
              </a:rPr>
              <a:t>Create safe reporting spaces. </a:t>
            </a:r>
            <a:endParaRPr lang="en-GB" sz="1600" b="1" dirty="0">
              <a:solidFill>
                <a:schemeClr val="bg1">
                  <a:alpha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28D0193-5952-452E-6FE1-3807ECC6220D}"/>
              </a:ext>
            </a:extLst>
          </p:cNvPr>
          <p:cNvSpPr txBox="1"/>
          <p:nvPr/>
        </p:nvSpPr>
        <p:spPr>
          <a:xfrm>
            <a:off x="2060558" y="5254750"/>
            <a:ext cx="6460872" cy="781752"/>
          </a:xfrm>
          <a:prstGeom prst="rect">
            <a:avLst/>
          </a:prstGeom>
          <a:noFill/>
        </p:spPr>
        <p:txBody>
          <a:bodyPr wrap="square">
            <a:spAutoFit/>
          </a:bodyPr>
          <a:lstStyle/>
          <a:p>
            <a:pPr>
              <a:lnSpc>
                <a:spcPct val="80000"/>
              </a:lnSpc>
            </a:pPr>
            <a:r>
              <a:rPr lang="en-GB" sz="2800" b="1" dirty="0">
                <a:solidFill>
                  <a:schemeClr val="bg1"/>
                </a:solidFill>
                <a:latin typeface="Arial" panose="020B0604020202020204" pitchFamily="34" charset="0"/>
                <a:cs typeface="Arial" panose="020B0604020202020204" pitchFamily="34" charset="0"/>
              </a:rPr>
              <a:t>Ensure both parents and staff understand your school’s stance.</a:t>
            </a:r>
            <a:endParaRPr lang="en-GB" sz="1600" b="1" dirty="0">
              <a:solidFill>
                <a:schemeClr val="bg1">
                  <a:alpha val="80000"/>
                </a:schemeClr>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151F2F5E-B375-837F-E7B9-DFA3E7EF5074}"/>
              </a:ext>
            </a:extLst>
          </p:cNvPr>
          <p:cNvSpPr/>
          <p:nvPr/>
        </p:nvSpPr>
        <p:spPr>
          <a:xfrm>
            <a:off x="1001486" y="469118"/>
            <a:ext cx="9612081" cy="971262"/>
          </a:xfrm>
          <a:prstGeom prst="roundRect">
            <a:avLst>
              <a:gd name="adj" fmla="val 19261"/>
            </a:avLst>
          </a:prstGeom>
          <a:solidFill>
            <a:srgbClr val="0D1B30"/>
          </a:solidFill>
          <a:ln>
            <a:gradFill>
              <a:gsLst>
                <a:gs pos="0">
                  <a:schemeClr val="accent1">
                    <a:lumMod val="5000"/>
                    <a:lumOff val="95000"/>
                    <a:alpha val="27000"/>
                  </a:schemeClr>
                </a:gs>
                <a:gs pos="74000">
                  <a:schemeClr val="bg1">
                    <a:alpha val="56000"/>
                  </a:schemeClr>
                </a:gs>
                <a:gs pos="83000">
                  <a:schemeClr val="bg1"/>
                </a:gs>
                <a:gs pos="99000">
                  <a:schemeClr val="bg1">
                    <a:alpha val="2233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D1B30"/>
              </a:solidFill>
            </a:endParaRPr>
          </a:p>
        </p:txBody>
      </p:sp>
      <p:sp>
        <p:nvSpPr>
          <p:cNvPr id="17" name="Title 1">
            <a:extLst>
              <a:ext uri="{FF2B5EF4-FFF2-40B4-BE49-F238E27FC236}">
                <a16:creationId xmlns:a16="http://schemas.microsoft.com/office/drawing/2014/main" id="{371CAEBF-9BDD-1D0D-3CFE-7E38E0239DF1}"/>
              </a:ext>
            </a:extLst>
          </p:cNvPr>
          <p:cNvSpPr txBox="1">
            <a:spLocks/>
          </p:cNvSpPr>
          <p:nvPr/>
        </p:nvSpPr>
        <p:spPr>
          <a:xfrm>
            <a:off x="1372278" y="651480"/>
            <a:ext cx="8870497" cy="656077"/>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60000"/>
              </a:lnSpc>
            </a:pPr>
            <a:r>
              <a:rPr lang="en-US" sz="4000" b="1" dirty="0">
                <a:solidFill>
                  <a:schemeClr val="bg1"/>
                </a:solidFill>
                <a:latin typeface="Arial" panose="020B0604020202020204" pitchFamily="34" charset="0"/>
                <a:cs typeface="Arial" panose="020B0604020202020204" pitchFamily="34" charset="0"/>
              </a:rPr>
              <a:t>How can you prepare?</a:t>
            </a:r>
          </a:p>
        </p:txBody>
      </p:sp>
      <p:pic>
        <p:nvPicPr>
          <p:cNvPr id="20" name="Graphic 19">
            <a:extLst>
              <a:ext uri="{FF2B5EF4-FFF2-40B4-BE49-F238E27FC236}">
                <a16:creationId xmlns:a16="http://schemas.microsoft.com/office/drawing/2014/main" id="{DADB0705-D27A-2CF5-AA91-D11181F9D4E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340522" y="5254750"/>
            <a:ext cx="457200" cy="457200"/>
          </a:xfrm>
          <a:prstGeom prst="rect">
            <a:avLst/>
          </a:prstGeom>
        </p:spPr>
      </p:pic>
      <p:pic>
        <p:nvPicPr>
          <p:cNvPr id="22" name="Graphic 21">
            <a:extLst>
              <a:ext uri="{FF2B5EF4-FFF2-40B4-BE49-F238E27FC236}">
                <a16:creationId xmlns:a16="http://schemas.microsoft.com/office/drawing/2014/main" id="{FB5B9F0B-5D38-A375-31DD-58EC79B2248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340523" y="4136184"/>
            <a:ext cx="457200" cy="457200"/>
          </a:xfrm>
          <a:prstGeom prst="rect">
            <a:avLst/>
          </a:prstGeom>
        </p:spPr>
      </p:pic>
      <p:pic>
        <p:nvPicPr>
          <p:cNvPr id="24" name="Graphic 23">
            <a:extLst>
              <a:ext uri="{FF2B5EF4-FFF2-40B4-BE49-F238E27FC236}">
                <a16:creationId xmlns:a16="http://schemas.microsoft.com/office/drawing/2014/main" id="{BAE54F33-7EF9-757D-5B9A-F3624B05C86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340523" y="3006891"/>
            <a:ext cx="457200" cy="457200"/>
          </a:xfrm>
          <a:prstGeom prst="rect">
            <a:avLst/>
          </a:prstGeom>
        </p:spPr>
      </p:pic>
      <p:pic>
        <p:nvPicPr>
          <p:cNvPr id="26" name="Graphic 25">
            <a:extLst>
              <a:ext uri="{FF2B5EF4-FFF2-40B4-BE49-F238E27FC236}">
                <a16:creationId xmlns:a16="http://schemas.microsoft.com/office/drawing/2014/main" id="{6CFAC02A-2E1A-E94C-C6D7-81B8A53AC156}"/>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349833" y="1844346"/>
            <a:ext cx="457200" cy="457200"/>
          </a:xfrm>
          <a:prstGeom prst="rect">
            <a:avLst/>
          </a:prstGeom>
        </p:spPr>
      </p:pic>
    </p:spTree>
    <p:extLst>
      <p:ext uri="{BB962C8B-B14F-4D97-AF65-F5344CB8AC3E}">
        <p14:creationId xmlns:p14="http://schemas.microsoft.com/office/powerpoint/2010/main" val="28320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e5ad89-b9cc-4cfc-82f4-9211c8e47930">
      <Terms xmlns="http://schemas.microsoft.com/office/infopath/2007/PartnerControls"/>
    </lcf76f155ced4ddcb4097134ff3c332f>
    <TaxCatchAll xmlns="0e4d3a26-fec2-488d-b113-8033917f0d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B5E30AE3B32243B3B896E07AC0D91C" ma:contentTypeVersion="19" ma:contentTypeDescription="Create a new document." ma:contentTypeScope="" ma:versionID="7bf985bc529c859c211a059eb1daa645">
  <xsd:schema xmlns:xsd="http://www.w3.org/2001/XMLSchema" xmlns:xs="http://www.w3.org/2001/XMLSchema" xmlns:p="http://schemas.microsoft.com/office/2006/metadata/properties" xmlns:ns2="d0e5ad89-b9cc-4cfc-82f4-9211c8e47930" xmlns:ns3="0e4d3a26-fec2-488d-b113-8033917f0dd0" targetNamespace="http://schemas.microsoft.com/office/2006/metadata/properties" ma:root="true" ma:fieldsID="34d3e3ecb27d52618157ed03720ea278" ns2:_="" ns3:_="">
    <xsd:import namespace="d0e5ad89-b9cc-4cfc-82f4-9211c8e47930"/>
    <xsd:import namespace="0e4d3a26-fec2-488d-b113-8033917f0d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5ad89-b9cc-4cfc-82f4-9211c8e4793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721b6b7-50c7-4c7b-8c9d-7c60db9f10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4d3a26-fec2-488d-b113-8033917f0dd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99db551-5199-4297-ac9a-02c8221d3744}" ma:internalName="TaxCatchAll" ma:showField="CatchAllData" ma:web="0e4d3a26-fec2-488d-b113-8033917f0d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8E5B5-E0C7-47BC-88B9-791540B0B0D5}">
  <ds:schemaRefs>
    <ds:schemaRef ds:uri="http://schemas.microsoft.com/office/2006/metadata/properties"/>
    <ds:schemaRef ds:uri="http://schemas.microsoft.com/office/infopath/2007/PartnerControls"/>
    <ds:schemaRef ds:uri="d0e5ad89-b9cc-4cfc-82f4-9211c8e47930"/>
    <ds:schemaRef ds:uri="0e4d3a26-fec2-488d-b113-8033917f0dd0"/>
  </ds:schemaRefs>
</ds:datastoreItem>
</file>

<file path=customXml/itemProps2.xml><?xml version="1.0" encoding="utf-8"?>
<ds:datastoreItem xmlns:ds="http://schemas.openxmlformats.org/officeDocument/2006/customXml" ds:itemID="{B3C4234A-4AF7-490A-87AE-D4BB8C73F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e5ad89-b9cc-4cfc-82f4-9211c8e47930"/>
    <ds:schemaRef ds:uri="0e4d3a26-fec2-488d-b113-8033917f0d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D0F23E-0FB7-45B4-A26C-A3CEA205B0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4936</TotalTime>
  <Words>2075</Words>
  <Application>Microsoft Macintosh PowerPoint</Application>
  <PresentationFormat>Widescreen</PresentationFormat>
  <Paragraphs>199</Paragraphs>
  <Slides>11</Slides>
  <Notes>11</Notes>
  <HiddenSlides>0</HiddenSlides>
  <MMClips>1</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Aptos</vt:lpstr>
      <vt:lpstr>Arial</vt:lpstr>
      <vt:lpstr>Helvetica</vt:lpstr>
      <vt:lpstr>1_Office Theme</vt:lpstr>
      <vt:lpstr>3_Office Theme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McCreedy</dc:creator>
  <cp:lastModifiedBy>Tory Gaston</cp:lastModifiedBy>
  <cp:revision>65</cp:revision>
  <cp:lastPrinted>2026-03-03T10:45:02Z</cp:lastPrinted>
  <dcterms:created xsi:type="dcterms:W3CDTF">2025-02-14T10:56:08Z</dcterms:created>
  <dcterms:modified xsi:type="dcterms:W3CDTF">2026-03-18T11:19:09Z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0x01010045B5E30AE3B32243B3B896E07AC0D91C</vt:lpwstr>
  </property>
</Properties>
</file>