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81" r:id="rId2"/>
    <p:sldId id="329" r:id="rId3"/>
    <p:sldId id="330" r:id="rId4"/>
    <p:sldId id="331" r:id="rId5"/>
    <p:sldId id="332" r:id="rId6"/>
    <p:sldId id="333" r:id="rId7"/>
    <p:sldId id="334" r:id="rId8"/>
    <p:sldId id="337" r:id="rId9"/>
    <p:sldId id="338" r:id="rId10"/>
    <p:sldId id="339" r:id="rId11"/>
    <p:sldId id="340" r:id="rId12"/>
    <p:sldId id="341" r:id="rId13"/>
    <p:sldId id="342" r:id="rId14"/>
    <p:sldId id="344" r:id="rId15"/>
    <p:sldId id="343" r:id="rId16"/>
    <p:sldId id="345" r:id="rId17"/>
    <p:sldId id="346" r:id="rId18"/>
    <p:sldId id="347" r:id="rId19"/>
    <p:sldId id="277" r:id="rId20"/>
    <p:sldId id="348" r:id="rId21"/>
    <p:sldId id="349" r:id="rId22"/>
    <p:sldId id="350" r:id="rId23"/>
    <p:sldId id="352" r:id="rId24"/>
    <p:sldId id="351" r:id="rId25"/>
    <p:sldId id="353" r:id="rId26"/>
    <p:sldId id="354" r:id="rId27"/>
    <p:sldId id="355" r:id="rId28"/>
    <p:sldId id="35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F66C1C-6138-CA33-B722-D7E940ABCDB2}" name="Niamh Doran" initials="ND" userId="23I1LM8vZX7Gw6qjeTqqaqlnV5AeGRJaMxsVte+BjTg="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uart Bill" initials="SB" lastIdx="2" clrIdx="0">
    <p:extLst>
      <p:ext uri="{19B8F6BF-5375-455C-9EA6-DF929625EA0E}">
        <p15:presenceInfo xmlns:p15="http://schemas.microsoft.com/office/powerpoint/2012/main" userId="S::stuart@ineqe.com::41d3a09c-6df7-4cf8-9576-b41614ed86a4" providerId="AD"/>
      </p:ext>
    </p:extLst>
  </p:cmAuthor>
  <p:cmAuthor id="2" name="John Dooris" initials="JD" lastIdx="5" clrIdx="1">
    <p:extLst>
      <p:ext uri="{19B8F6BF-5375-455C-9EA6-DF929625EA0E}">
        <p15:presenceInfo xmlns:p15="http://schemas.microsoft.com/office/powerpoint/2012/main" userId="S::john@ineqe.com::24d9c6a4-988a-458b-8785-6b3b9ac256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BFA"/>
    <a:srgbClr val="00B3F0"/>
    <a:srgbClr val="00C749"/>
    <a:srgbClr val="00A03B"/>
    <a:srgbClr val="0D1B30"/>
    <a:srgbClr val="00AFEA"/>
    <a:srgbClr val="F9BD00"/>
    <a:srgbClr val="00AD99"/>
    <a:srgbClr val="AD0054"/>
    <a:srgbClr val="ED84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88"/>
    <p:restoredTop sz="83136"/>
  </p:normalViewPr>
  <p:slideViewPr>
    <p:cSldViewPr snapToGrid="0" snapToObjects="1">
      <p:cViewPr varScale="1">
        <p:scale>
          <a:sx n="187" d="100"/>
          <a:sy n="187" d="100"/>
        </p:scale>
        <p:origin x="2736" y="200"/>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47D88E-FD6F-7849-8A5D-D0754ADC3B8F}" type="datetimeFigureOut">
              <a:rPr lang="en-US" smtClean="0"/>
              <a:t>7/22/25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34F8AF-A199-E344-945B-F7C809E800BE}" type="slidenum">
              <a:rPr lang="en-US" smtClean="0"/>
              <a:t>‹#›</a:t>
            </a:fld>
            <a:endParaRPr lang="en-US"/>
          </a:p>
        </p:txBody>
      </p:sp>
    </p:spTree>
    <p:extLst>
      <p:ext uri="{BB962C8B-B14F-4D97-AF65-F5344CB8AC3E}">
        <p14:creationId xmlns:p14="http://schemas.microsoft.com/office/powerpoint/2010/main" val="2349083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4AF75DB-3731-6844-971B-179E844DEB99}" type="slidenum">
              <a:rPr lang="en-GB" smtClean="0"/>
              <a:t>1</a:t>
            </a:fld>
            <a:endParaRPr lang="en-GB"/>
          </a:p>
        </p:txBody>
      </p:sp>
    </p:spTree>
    <p:extLst>
      <p:ext uri="{BB962C8B-B14F-4D97-AF65-F5344CB8AC3E}">
        <p14:creationId xmlns:p14="http://schemas.microsoft.com/office/powerpoint/2010/main" val="855745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4BCE9-027D-502D-0D4F-14FA1A64A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AC62D-799D-5323-C32E-665F5B7661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6E2F33-9E2C-2B40-428A-AE544C15BE68}"/>
              </a:ext>
            </a:extLst>
          </p:cNvPr>
          <p:cNvSpPr>
            <a:spLocks noGrp="1"/>
          </p:cNvSpPr>
          <p:nvPr>
            <p:ph type="body" idx="1"/>
          </p:nvPr>
        </p:nvSpPr>
        <p:spPr/>
        <p:txBody>
          <a:bodyPr/>
          <a:lstStyle/>
          <a:p>
            <a:r>
              <a:rPr lang="en-GB" dirty="0"/>
              <a:t>Do you think they advertise these products for free? </a:t>
            </a:r>
          </a:p>
          <a:p>
            <a:r>
              <a:rPr lang="en-GB" dirty="0"/>
              <a:t>Hands up if you would buy these products because they are holding them. Hands down if you would not. Question pupils why they would and why they would not, reassuring pupils that there is no right or wrong answer and encouraging active listening from other pupils. </a:t>
            </a:r>
          </a:p>
          <a:p>
            <a:endParaRPr lang="en-GB" dirty="0">
              <a:ea typeface="Calibri"/>
              <a:cs typeface="Calibri"/>
            </a:endParaRPr>
          </a:p>
          <a:p>
            <a:endParaRPr lang="en-US" dirty="0"/>
          </a:p>
        </p:txBody>
      </p:sp>
      <p:sp>
        <p:nvSpPr>
          <p:cNvPr id="4" name="Slide Number Placeholder 3">
            <a:extLst>
              <a:ext uri="{FF2B5EF4-FFF2-40B4-BE49-F238E27FC236}">
                <a16:creationId xmlns:a16="http://schemas.microsoft.com/office/drawing/2014/main" id="{C7639262-8C87-55E3-0E62-04244E72D816}"/>
              </a:ext>
            </a:extLst>
          </p:cNvPr>
          <p:cNvSpPr>
            <a:spLocks noGrp="1"/>
          </p:cNvSpPr>
          <p:nvPr>
            <p:ph type="sldNum" sz="quarter" idx="5"/>
          </p:nvPr>
        </p:nvSpPr>
        <p:spPr/>
        <p:txBody>
          <a:bodyPr/>
          <a:lstStyle/>
          <a:p>
            <a:fld id="{B234F8AF-A199-E344-945B-F7C809E800BE}" type="slidenum">
              <a:rPr lang="en-US" smtClean="0"/>
              <a:t>18</a:t>
            </a:fld>
            <a:endParaRPr lang="en-US"/>
          </a:p>
        </p:txBody>
      </p:sp>
    </p:spTree>
    <p:extLst>
      <p:ext uri="{BB962C8B-B14F-4D97-AF65-F5344CB8AC3E}">
        <p14:creationId xmlns:p14="http://schemas.microsoft.com/office/powerpoint/2010/main" val="3273315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you think they advertise these products for free? </a:t>
            </a:r>
          </a:p>
          <a:p>
            <a:r>
              <a:rPr lang="en-GB" dirty="0"/>
              <a:t>Hands up if you would buy these products because they are holding them. Hands down if you would not. Question pupils why they would and why they would not, reassuring pupils that there is no right or wrong answer and encouraging active listening from other pupils. </a:t>
            </a:r>
          </a:p>
          <a:p>
            <a:endParaRPr lang="en-GB"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B234F8AF-A199-E344-945B-F7C809E800BE}" type="slidenum">
              <a:rPr lang="en-US" smtClean="0"/>
              <a:t>19</a:t>
            </a:fld>
            <a:endParaRPr lang="en-US"/>
          </a:p>
        </p:txBody>
      </p:sp>
    </p:spTree>
    <p:extLst>
      <p:ext uri="{BB962C8B-B14F-4D97-AF65-F5344CB8AC3E}">
        <p14:creationId xmlns:p14="http://schemas.microsoft.com/office/powerpoint/2010/main" val="1368458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B92C1-6106-715C-00F5-AD1A7EE8B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60B96-BA30-8084-5D63-6E2CA1DDE8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A8E423-E92F-A9FF-279E-DBE899703662}"/>
              </a:ext>
            </a:extLst>
          </p:cNvPr>
          <p:cNvSpPr>
            <a:spLocks noGrp="1"/>
          </p:cNvSpPr>
          <p:nvPr>
            <p:ph type="body" idx="1"/>
          </p:nvPr>
        </p:nvSpPr>
        <p:spPr/>
        <p:txBody>
          <a:bodyPr/>
          <a:lstStyle/>
          <a:p>
            <a:r>
              <a:rPr lang="en-GB" dirty="0"/>
              <a:t>Do you think they advertise these products for free? </a:t>
            </a:r>
          </a:p>
          <a:p>
            <a:r>
              <a:rPr lang="en-GB" dirty="0"/>
              <a:t>Hands up if you would buy these products because they are holding them. Hands down if you would not. Question pupils why they would and why they would not, reassuring pupils that there is no right or wrong answer and encouraging active listening from other pupils. </a:t>
            </a:r>
          </a:p>
          <a:p>
            <a:endParaRPr lang="en-GB" dirty="0">
              <a:ea typeface="Calibri"/>
              <a:cs typeface="Calibri"/>
            </a:endParaRPr>
          </a:p>
          <a:p>
            <a:endParaRPr lang="en-US" dirty="0"/>
          </a:p>
        </p:txBody>
      </p:sp>
      <p:sp>
        <p:nvSpPr>
          <p:cNvPr id="4" name="Slide Number Placeholder 3">
            <a:extLst>
              <a:ext uri="{FF2B5EF4-FFF2-40B4-BE49-F238E27FC236}">
                <a16:creationId xmlns:a16="http://schemas.microsoft.com/office/drawing/2014/main" id="{9C4110CA-E150-D483-20C5-ED59088255F8}"/>
              </a:ext>
            </a:extLst>
          </p:cNvPr>
          <p:cNvSpPr>
            <a:spLocks noGrp="1"/>
          </p:cNvSpPr>
          <p:nvPr>
            <p:ph type="sldNum" sz="quarter" idx="5"/>
          </p:nvPr>
        </p:nvSpPr>
        <p:spPr/>
        <p:txBody>
          <a:bodyPr/>
          <a:lstStyle/>
          <a:p>
            <a:fld id="{B234F8AF-A199-E344-945B-F7C809E800BE}" type="slidenum">
              <a:rPr lang="en-US" smtClean="0"/>
              <a:t>20</a:t>
            </a:fld>
            <a:endParaRPr lang="en-US"/>
          </a:p>
        </p:txBody>
      </p:sp>
    </p:spTree>
    <p:extLst>
      <p:ext uri="{BB962C8B-B14F-4D97-AF65-F5344CB8AC3E}">
        <p14:creationId xmlns:p14="http://schemas.microsoft.com/office/powerpoint/2010/main" val="1916637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21</a:t>
            </a:fld>
            <a:endParaRPr lang="en-US"/>
          </a:p>
        </p:txBody>
      </p:sp>
    </p:spTree>
    <p:extLst>
      <p:ext uri="{BB962C8B-B14F-4D97-AF65-F5344CB8AC3E}">
        <p14:creationId xmlns:p14="http://schemas.microsoft.com/office/powerpoint/2010/main" val="3187533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Tiktok</a:t>
            </a:r>
            <a:r>
              <a:rPr lang="en-GB" dirty="0"/>
              <a:t> profile: https://</a:t>
            </a:r>
            <a:r>
              <a:rPr lang="en-GB" dirty="0" err="1"/>
              <a:t>www.tiktok.com</a:t>
            </a:r>
            <a:r>
              <a:rPr lang="en-GB" dirty="0"/>
              <a:t>/@</a:t>
            </a:r>
            <a:r>
              <a:rPr lang="en-GB" dirty="0" err="1"/>
              <a:t>danicolexx</a:t>
            </a:r>
            <a:r>
              <a:rPr lang="en-GB" dirty="0"/>
              <a:t> </a:t>
            </a:r>
          </a:p>
        </p:txBody>
      </p:sp>
      <p:sp>
        <p:nvSpPr>
          <p:cNvPr id="4" name="Slide Number Placeholder 3"/>
          <p:cNvSpPr>
            <a:spLocks noGrp="1"/>
          </p:cNvSpPr>
          <p:nvPr>
            <p:ph type="sldNum" sz="quarter" idx="5"/>
          </p:nvPr>
        </p:nvSpPr>
        <p:spPr/>
        <p:txBody>
          <a:bodyPr/>
          <a:lstStyle/>
          <a:p>
            <a:fld id="{B234F8AF-A199-E344-945B-F7C809E800BE}" type="slidenum">
              <a:rPr lang="en-US" smtClean="0"/>
              <a:t>22</a:t>
            </a:fld>
            <a:endParaRPr lang="en-US"/>
          </a:p>
        </p:txBody>
      </p:sp>
    </p:spTree>
    <p:extLst>
      <p:ext uri="{BB962C8B-B14F-4D97-AF65-F5344CB8AC3E}">
        <p14:creationId xmlns:p14="http://schemas.microsoft.com/office/powerpoint/2010/main" val="1361146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Videos: </a:t>
            </a:r>
            <a:br>
              <a:rPr lang="en-GB" dirty="0"/>
            </a:br>
            <a:r>
              <a:rPr lang="en-GB" dirty="0"/>
              <a:t>https://</a:t>
            </a:r>
            <a:r>
              <a:rPr lang="en-GB" dirty="0" err="1"/>
              <a:t>youtu.be</a:t>
            </a:r>
            <a:r>
              <a:rPr lang="en-GB" dirty="0"/>
              <a:t>/ZeHLcy1cZN0?feature=shared</a:t>
            </a:r>
            <a:br>
              <a:rPr lang="en-GB" dirty="0"/>
            </a:br>
            <a:r>
              <a:rPr lang="en-GB" dirty="0"/>
              <a:t>https://</a:t>
            </a:r>
            <a:r>
              <a:rPr lang="en-GB" dirty="0" err="1"/>
              <a:t>youtu.be</a:t>
            </a:r>
            <a:r>
              <a:rPr lang="en-GB" dirty="0"/>
              <a:t>/wG1HKc-eY-Y?feature=shared</a:t>
            </a:r>
            <a:br>
              <a:rPr lang="en-GB" dirty="0"/>
            </a:br>
            <a:r>
              <a:rPr lang="en-GB" dirty="0"/>
              <a:t>https://</a:t>
            </a:r>
            <a:r>
              <a:rPr lang="en-GB" dirty="0" err="1"/>
              <a:t>youtu.be</a:t>
            </a:r>
            <a:r>
              <a:rPr lang="en-GB" dirty="0"/>
              <a:t>/nX8Q-_HdFE4?feature=shared</a:t>
            </a:r>
            <a:br>
              <a:rPr lang="en-GB" dirty="0"/>
            </a:br>
            <a:r>
              <a:rPr lang="en-GB" dirty="0"/>
              <a:t>https://</a:t>
            </a:r>
            <a:r>
              <a:rPr lang="en-GB" dirty="0" err="1"/>
              <a:t>youtu.be</a:t>
            </a:r>
            <a:r>
              <a:rPr lang="en-GB" dirty="0"/>
              <a:t>/gE1ZF201zI4?feature=shared</a:t>
            </a:r>
          </a:p>
        </p:txBody>
      </p:sp>
      <p:sp>
        <p:nvSpPr>
          <p:cNvPr id="4" name="Slide Number Placeholder 3"/>
          <p:cNvSpPr>
            <a:spLocks noGrp="1"/>
          </p:cNvSpPr>
          <p:nvPr>
            <p:ph type="sldNum" sz="quarter" idx="5"/>
          </p:nvPr>
        </p:nvSpPr>
        <p:spPr/>
        <p:txBody>
          <a:bodyPr/>
          <a:lstStyle/>
          <a:p>
            <a:fld id="{B234F8AF-A199-E344-945B-F7C809E800BE}" type="slidenum">
              <a:rPr lang="en-US" smtClean="0"/>
              <a:t>23</a:t>
            </a:fld>
            <a:endParaRPr lang="en-US"/>
          </a:p>
        </p:txBody>
      </p:sp>
    </p:spTree>
    <p:extLst>
      <p:ext uri="{BB962C8B-B14F-4D97-AF65-F5344CB8AC3E}">
        <p14:creationId xmlns:p14="http://schemas.microsoft.com/office/powerpoint/2010/main" val="4270094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influence does this image have? Pupils to discuss in pairs before sharing with class. Pupils to point out the negative video title, the clear bullying of another individual, the homophobia. </a:t>
            </a:r>
            <a:endParaRPr lang="en-US" dirty="0"/>
          </a:p>
        </p:txBody>
      </p:sp>
      <p:sp>
        <p:nvSpPr>
          <p:cNvPr id="4" name="Slide Number Placeholder 3"/>
          <p:cNvSpPr>
            <a:spLocks noGrp="1"/>
          </p:cNvSpPr>
          <p:nvPr>
            <p:ph type="sldNum" sz="quarter" idx="5"/>
          </p:nvPr>
        </p:nvSpPr>
        <p:spPr/>
        <p:txBody>
          <a:bodyPr/>
          <a:lstStyle/>
          <a:p>
            <a:fld id="{B234F8AF-A199-E344-945B-F7C809E800BE}" type="slidenum">
              <a:rPr lang="en-US" smtClean="0"/>
              <a:t>24</a:t>
            </a:fld>
            <a:endParaRPr lang="en-US"/>
          </a:p>
        </p:txBody>
      </p:sp>
    </p:spTree>
    <p:extLst>
      <p:ext uri="{BB962C8B-B14F-4D97-AF65-F5344CB8AC3E}">
        <p14:creationId xmlns:p14="http://schemas.microsoft.com/office/powerpoint/2010/main" val="562584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Ai tools used: </a:t>
            </a:r>
            <a:r>
              <a:rPr lang="en-GB" dirty="0" err="1"/>
              <a:t>Freepik</a:t>
            </a:r>
            <a:r>
              <a:rPr lang="en-GB" dirty="0"/>
              <a:t> AI Suite</a:t>
            </a:r>
            <a:br>
              <a:rPr lang="en-GB" dirty="0"/>
            </a:br>
            <a:br>
              <a:rPr lang="en-GB" dirty="0"/>
            </a:br>
            <a:r>
              <a:rPr lang="en-GB" dirty="0"/>
              <a:t>(present AI influencer) Ask pupils if anyone know the name of this influencer? Would they be interested in watching their videos? What age do they think they are? – gather information from pupils.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dirty="0"/>
              <a:t>Reveal the video is an AI-generated influencer. One of the latest dangers with influencer culture is that brands can create an AI-generated influencer to influence people to buy products/services or take part in harmful behaviours. There are some signs to look out for to question if a video is real or AI-generated.</a:t>
            </a:r>
            <a:endParaRPr lang="en-US" dirty="0"/>
          </a:p>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25</a:t>
            </a:fld>
            <a:endParaRPr lang="en-US"/>
          </a:p>
        </p:txBody>
      </p:sp>
    </p:spTree>
    <p:extLst>
      <p:ext uri="{BB962C8B-B14F-4D97-AF65-F5344CB8AC3E}">
        <p14:creationId xmlns:p14="http://schemas.microsoft.com/office/powerpoint/2010/main" val="2053429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some signs that you can look out for when watching videos to decide if the video is AI-generated or real. Look for signs such as no natural pauses in the audio, there are misalignments between lip movements and the audio, and the person is not blinking. There are also usually distortions in the background of the video, such as glitches or strange pattern noise.</a:t>
            </a:r>
            <a:endParaRPr lang="en-US" dirty="0"/>
          </a:p>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26</a:t>
            </a:fld>
            <a:endParaRPr lang="en-US"/>
          </a:p>
        </p:txBody>
      </p:sp>
    </p:spTree>
    <p:extLst>
      <p:ext uri="{BB962C8B-B14F-4D97-AF65-F5344CB8AC3E}">
        <p14:creationId xmlns:p14="http://schemas.microsoft.com/office/powerpoint/2010/main" val="1959948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This provides the opportunity to assess pupil understanding.</a:t>
            </a:r>
            <a:endParaRPr lang="en-US" dirty="0"/>
          </a:p>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28</a:t>
            </a:fld>
            <a:endParaRPr lang="en-US"/>
          </a:p>
        </p:txBody>
      </p:sp>
    </p:spTree>
    <p:extLst>
      <p:ext uri="{BB962C8B-B14F-4D97-AF65-F5344CB8AC3E}">
        <p14:creationId xmlns:p14="http://schemas.microsoft.com/office/powerpoint/2010/main" val="16682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2</a:t>
            </a:fld>
            <a:endParaRPr lang="en-US"/>
          </a:p>
        </p:txBody>
      </p:sp>
    </p:spTree>
    <p:extLst>
      <p:ext uri="{BB962C8B-B14F-4D97-AF65-F5344CB8AC3E}">
        <p14:creationId xmlns:p14="http://schemas.microsoft.com/office/powerpoint/2010/main" val="343992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Pupils must look up the definition of influence. The Oxford dictionary definition of ‘influence’ is: “the capacity to have an effect on the character, development, or behaviour of someone or something, or the effect itself”.</a:t>
            </a:r>
            <a:endParaRPr lang="en-US" dirty="0"/>
          </a:p>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3</a:t>
            </a:fld>
            <a:endParaRPr lang="en-US"/>
          </a:p>
        </p:txBody>
      </p:sp>
    </p:spTree>
    <p:extLst>
      <p:ext uri="{BB962C8B-B14F-4D97-AF65-F5344CB8AC3E}">
        <p14:creationId xmlns:p14="http://schemas.microsoft.com/office/powerpoint/2010/main" val="4139962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influencer is someone with a large social media following who can ‘influence’ their audience. Influencers exist on many platforms, but the main platforms are Instagram, TikTok and YouTube. </a:t>
            </a:r>
          </a:p>
          <a:p>
            <a:r>
              <a:rPr lang="en-GB" dirty="0"/>
              <a:t>Can you think of any more examples? E.g., Toy unboxers, reality TV actors, YouTube vloggers, Instagram celebrities and beauty bloggers, pranksters. Pupils may suggest influencers that they follow or watch themselves e.g., Zoella, Ninja, Kai Cenat etc. </a:t>
            </a:r>
            <a:endParaRPr lang="en-GB" dirty="0">
              <a:ea typeface="Calibri"/>
              <a:cs typeface="Calibri"/>
            </a:endParaRPr>
          </a:p>
          <a:p>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4</a:t>
            </a:fld>
            <a:endParaRPr lang="en-US"/>
          </a:p>
        </p:txBody>
      </p:sp>
    </p:spTree>
    <p:extLst>
      <p:ext uri="{BB962C8B-B14F-4D97-AF65-F5344CB8AC3E}">
        <p14:creationId xmlns:p14="http://schemas.microsoft.com/office/powerpoint/2010/main" val="247312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5</a:t>
            </a:fld>
            <a:endParaRPr lang="en-US"/>
          </a:p>
        </p:txBody>
      </p:sp>
    </p:spTree>
    <p:extLst>
      <p:ext uri="{BB962C8B-B14F-4D97-AF65-F5344CB8AC3E}">
        <p14:creationId xmlns:p14="http://schemas.microsoft.com/office/powerpoint/2010/main" val="2948373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Guess the influencer game</a:t>
            </a:r>
            <a:endParaRPr lang="en-US" dirty="0"/>
          </a:p>
          <a:p>
            <a:r>
              <a:rPr lang="en-GB" dirty="0"/>
              <a:t>Make sure to tap/click on the top right corner of the slide to move on.</a:t>
            </a:r>
            <a:endParaRPr lang="en-US" dirty="0"/>
          </a:p>
          <a:p>
            <a:r>
              <a:rPr lang="en-GB" dirty="0"/>
              <a:t>Invite a pupil up to the board to click on the correct name for each influencer.</a:t>
            </a:r>
            <a:endParaRPr lang="en-US" dirty="0"/>
          </a:p>
          <a:p>
            <a:r>
              <a:rPr lang="en-GB" dirty="0"/>
              <a:t>If they get it wrong, a buzzer will sound (The slides in-between each influencer contains the ‘correct’ animation).</a:t>
            </a:r>
            <a:endParaRPr lang="en-US" dirty="0"/>
          </a:p>
          <a:p>
            <a:endParaRPr lang="en-US"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6</a:t>
            </a:fld>
            <a:endParaRPr lang="en-US"/>
          </a:p>
        </p:txBody>
      </p:sp>
    </p:spTree>
    <p:extLst>
      <p:ext uri="{BB962C8B-B14F-4D97-AF65-F5344CB8AC3E}">
        <p14:creationId xmlns:p14="http://schemas.microsoft.com/office/powerpoint/2010/main" val="1741149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**Unrealistic body standards refer to young people comparing their bodies to what is seen in the media, which is often digitally modified and unrealistic. This increases their chance of having a poor body image.</a:t>
            </a:r>
            <a:endParaRPr lang="en-US" dirty="0"/>
          </a:p>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15</a:t>
            </a:fld>
            <a:endParaRPr lang="en-US"/>
          </a:p>
        </p:txBody>
      </p:sp>
    </p:spTree>
    <p:extLst>
      <p:ext uri="{BB962C8B-B14F-4D97-AF65-F5344CB8AC3E}">
        <p14:creationId xmlns:p14="http://schemas.microsoft.com/office/powerpoint/2010/main" val="2935203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4F8AF-A199-E344-945B-F7C809E800BE}" type="slidenum">
              <a:rPr lang="en-US" smtClean="0"/>
              <a:t>16</a:t>
            </a:fld>
            <a:endParaRPr lang="en-US"/>
          </a:p>
        </p:txBody>
      </p:sp>
    </p:spTree>
    <p:extLst>
      <p:ext uri="{BB962C8B-B14F-4D97-AF65-F5344CB8AC3E}">
        <p14:creationId xmlns:p14="http://schemas.microsoft.com/office/powerpoint/2010/main" val="252005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you think they advertise these products for free? </a:t>
            </a:r>
          </a:p>
          <a:p>
            <a:r>
              <a:rPr lang="en-GB" dirty="0"/>
              <a:t>Hands up if you would buy these products because they are holding them. Hands down if you would not. Question pupils why they would and why they would not, reassuring pupils that there is no right or wrong answer and encouraging active listening from other pupils. </a:t>
            </a:r>
          </a:p>
          <a:p>
            <a:endParaRPr lang="en-GB"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B234F8AF-A199-E344-945B-F7C809E800BE}" type="slidenum">
              <a:rPr lang="en-US" smtClean="0"/>
              <a:t>17</a:t>
            </a:fld>
            <a:endParaRPr lang="en-US"/>
          </a:p>
        </p:txBody>
      </p:sp>
    </p:spTree>
    <p:extLst>
      <p:ext uri="{BB962C8B-B14F-4D97-AF65-F5344CB8AC3E}">
        <p14:creationId xmlns:p14="http://schemas.microsoft.com/office/powerpoint/2010/main" val="1234003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552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60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video" Target="../media/media1.mp4"/><Relationship Id="rId4" Type="http://schemas.microsoft.com/office/2007/relationships/media" Target="../media/media1.mp4"/></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D1B30"/>
        </a:solidFill>
        <a:effectLst/>
      </p:bgPr>
    </p:bg>
    <p:spTree>
      <p:nvGrpSpPr>
        <p:cNvPr id="1" name=""/>
        <p:cNvGrpSpPr/>
        <p:nvPr/>
      </p:nvGrpSpPr>
      <p:grpSpPr>
        <a:xfrm>
          <a:off x="0" y="0"/>
          <a:ext cx="0" cy="0"/>
          <a:chOff x="0" y="0"/>
          <a:chExt cx="0" cy="0"/>
        </a:xfrm>
      </p:grpSpPr>
      <p:pic>
        <p:nvPicPr>
          <p:cNvPr id="11" name="colourful background.mp4">
            <a:hlinkClick r:id="" action="ppaction://media"/>
            <a:extLst>
              <a:ext uri="{FF2B5EF4-FFF2-40B4-BE49-F238E27FC236}">
                <a16:creationId xmlns:a16="http://schemas.microsoft.com/office/drawing/2014/main" id="{0636C5FB-0723-9B2C-48B4-17D4C71160D9}"/>
              </a:ext>
            </a:extLst>
          </p:cNvPr>
          <p:cNvPicPr>
            <a:picLocks noChangeAspect="1"/>
          </p:cNvPicPr>
          <p:nvPr userDrawn="1">
            <a:videoFile r:link="rId5"/>
            <p:extLst>
              <p:ext uri="{DAA4B4D4-6D71-4841-9C94-3DE7FCFB9230}">
                <p14:media xmlns:p14="http://schemas.microsoft.com/office/powerpoint/2010/main" r:embed="rId4"/>
              </p:ext>
            </p:extLst>
          </p:nvPr>
        </p:nvPicPr>
        <p:blipFill>
          <a:blip r:embed="rId6"/>
          <a:stretch>
            <a:fillRect/>
          </a:stretch>
        </p:blipFill>
        <p:spPr>
          <a:xfrm>
            <a:off x="0" y="0"/>
            <a:ext cx="12192000" cy="6858000"/>
          </a:xfrm>
          <a:prstGeom prst="rect">
            <a:avLst/>
          </a:prstGeom>
        </p:spPr>
      </p:pic>
      <p:pic>
        <p:nvPicPr>
          <p:cNvPr id="9" name="Picture 8" descr="A logo of a group of people&#10;&#10;AI-generated content may be incorrect.">
            <a:extLst>
              <a:ext uri="{FF2B5EF4-FFF2-40B4-BE49-F238E27FC236}">
                <a16:creationId xmlns:a16="http://schemas.microsoft.com/office/drawing/2014/main" id="{D232E572-9BA3-FC99-714C-187E0C116D49}"/>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1341516" y="440525"/>
            <a:ext cx="331267" cy="388418"/>
          </a:xfrm>
          <a:prstGeom prst="rect">
            <a:avLst/>
          </a:prstGeom>
        </p:spPr>
      </p:pic>
      <p:sp>
        <p:nvSpPr>
          <p:cNvPr id="10" name="TextBox 9">
            <a:extLst>
              <a:ext uri="{FF2B5EF4-FFF2-40B4-BE49-F238E27FC236}">
                <a16:creationId xmlns:a16="http://schemas.microsoft.com/office/drawing/2014/main" id="{89ED2CF3-93D5-B57C-E7D5-C7CFD3AD948A}"/>
              </a:ext>
            </a:extLst>
          </p:cNvPr>
          <p:cNvSpPr txBox="1"/>
          <p:nvPr userDrawn="1"/>
        </p:nvSpPr>
        <p:spPr>
          <a:xfrm>
            <a:off x="10041308" y="6272103"/>
            <a:ext cx="1709159" cy="230832"/>
          </a:xfrm>
          <a:prstGeom prst="rect">
            <a:avLst/>
          </a:prstGeom>
          <a:noFill/>
        </p:spPr>
        <p:txBody>
          <a:bodyPr wrap="square" rtlCol="0">
            <a:spAutoFit/>
          </a:bodyPr>
          <a:lstStyle/>
          <a:p>
            <a:pPr algn="r"/>
            <a:r>
              <a:rPr lang="en-GB" sz="900" dirty="0">
                <a:solidFill>
                  <a:schemeClr val="bg1">
                    <a:alpha val="41934"/>
                  </a:schemeClr>
                </a:solidFill>
                <a:latin typeface="Arial" panose="020B0604020202020204" pitchFamily="34" charset="0"/>
                <a:cs typeface="Arial" panose="020B0604020202020204" pitchFamily="34" charset="0"/>
              </a:rPr>
              <a:t>©</a:t>
            </a:r>
            <a:r>
              <a:rPr lang="en-GB" sz="900" dirty="0" err="1">
                <a:solidFill>
                  <a:schemeClr val="bg1">
                    <a:alpha val="41934"/>
                  </a:schemeClr>
                </a:solidFill>
                <a:latin typeface="Arial" panose="020B0604020202020204" pitchFamily="34" charset="0"/>
                <a:cs typeface="Arial" panose="020B0604020202020204" pitchFamily="34" charset="0"/>
              </a:rPr>
              <a:t>Ineqe</a:t>
            </a:r>
            <a:r>
              <a:rPr lang="en-GB" sz="900" dirty="0">
                <a:solidFill>
                  <a:schemeClr val="bg1">
                    <a:alpha val="41934"/>
                  </a:schemeClr>
                </a:solidFill>
                <a:latin typeface="Arial" panose="020B0604020202020204" pitchFamily="34" charset="0"/>
                <a:cs typeface="Arial" panose="020B0604020202020204" pitchFamily="34" charset="0"/>
              </a:rPr>
              <a:t> Group LTD 2025</a:t>
            </a:r>
          </a:p>
        </p:txBody>
      </p:sp>
    </p:spTree>
    <p:extLst>
      <p:ext uri="{BB962C8B-B14F-4D97-AF65-F5344CB8AC3E}">
        <p14:creationId xmlns:p14="http://schemas.microsoft.com/office/powerpoint/2010/main" val="4215606694"/>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7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gif"/><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0.png"/><Relationship Id="rId5" Type="http://schemas.openxmlformats.org/officeDocument/2006/relationships/image" Target="../media/image38.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9.gif"/><Relationship Id="rId7"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sv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slideLayout" Target="../slideLayouts/slideLayout2.xml"/><Relationship Id="rId7" Type="http://schemas.openxmlformats.org/officeDocument/2006/relationships/image" Target="../media/image50.jp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9.jpg"/><Relationship Id="rId5" Type="http://schemas.openxmlformats.org/officeDocument/2006/relationships/image" Target="../media/image46.pn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53.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54.sv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fluencers cover">
            <a:hlinkClick r:id="" action="ppaction://media"/>
            <a:extLst>
              <a:ext uri="{FF2B5EF4-FFF2-40B4-BE49-F238E27FC236}">
                <a16:creationId xmlns:a16="http://schemas.microsoft.com/office/drawing/2014/main" id="{6199BDD4-4FB2-0A7F-556D-7AA8590E18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EB2D195-9F72-8245-7674-3E9D61706B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29305" y="1274090"/>
            <a:ext cx="2184400" cy="838200"/>
          </a:xfrm>
          <a:prstGeom prst="rect">
            <a:avLst/>
          </a:prstGeom>
        </p:spPr>
      </p:pic>
      <p:sp>
        <p:nvSpPr>
          <p:cNvPr id="10" name="TextBox 9">
            <a:extLst>
              <a:ext uri="{FF2B5EF4-FFF2-40B4-BE49-F238E27FC236}">
                <a16:creationId xmlns:a16="http://schemas.microsoft.com/office/drawing/2014/main" id="{FA4ABDAE-A039-896E-ED9C-0A149A4C82FD}"/>
              </a:ext>
            </a:extLst>
          </p:cNvPr>
          <p:cNvSpPr txBox="1"/>
          <p:nvPr/>
        </p:nvSpPr>
        <p:spPr>
          <a:xfrm>
            <a:off x="5111427" y="2386739"/>
            <a:ext cx="6602278" cy="1200329"/>
          </a:xfrm>
          <a:prstGeom prst="rect">
            <a:avLst/>
          </a:prstGeom>
          <a:noFill/>
        </p:spPr>
        <p:txBody>
          <a:bodyPr wrap="square" rtlCol="0">
            <a:spAutoFit/>
          </a:bodyPr>
          <a:lstStyle/>
          <a:p>
            <a:pPr algn="r"/>
            <a:r>
              <a:rPr lang="en-GB" sz="7200" b="1" dirty="0">
                <a:solidFill>
                  <a:schemeClr val="bg1"/>
                </a:solidFill>
                <a:latin typeface="Arial" panose="020B0604020202020204" pitchFamily="34" charset="0"/>
                <a:cs typeface="Arial" panose="020B0604020202020204" pitchFamily="34" charset="0"/>
              </a:rPr>
              <a:t>Influencers</a:t>
            </a:r>
          </a:p>
        </p:txBody>
      </p:sp>
    </p:spTree>
    <p:extLst>
      <p:ext uri="{BB962C8B-B14F-4D97-AF65-F5344CB8AC3E}">
        <p14:creationId xmlns:p14="http://schemas.microsoft.com/office/powerpoint/2010/main" val="159581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BEC29-2401-1E62-CB73-34C28D65BC9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EBBDF95-59A2-0031-AC25-BA9F3137A2C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975880" y="748145"/>
            <a:ext cx="4024108" cy="5361709"/>
          </a:xfrm>
          <a:prstGeom prst="roundRect">
            <a:avLst>
              <a:gd name="adj" fmla="val 88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a:extLst>
              <a:ext uri="{FF2B5EF4-FFF2-40B4-BE49-F238E27FC236}">
                <a16:creationId xmlns:a16="http://schemas.microsoft.com/office/drawing/2014/main" id="{72B86862-6774-78FD-4998-D53FBBC1921C}"/>
              </a:ext>
            </a:extLst>
          </p:cNvPr>
          <p:cNvSpPr/>
          <p:nvPr/>
        </p:nvSpPr>
        <p:spPr>
          <a:xfrm>
            <a:off x="731519" y="748145"/>
            <a:ext cx="2709949" cy="189530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a:extLst>
              <a:ext uri="{FF2B5EF4-FFF2-40B4-BE49-F238E27FC236}">
                <a16:creationId xmlns:a16="http://schemas.microsoft.com/office/drawing/2014/main" id="{A0BA9B29-2519-D81C-16C6-0B99DDD8D4AE}"/>
              </a:ext>
            </a:extLst>
          </p:cNvPr>
          <p:cNvSpPr/>
          <p:nvPr/>
        </p:nvSpPr>
        <p:spPr>
          <a:xfrm>
            <a:off x="731518" y="4214554"/>
            <a:ext cx="2709949" cy="1895302"/>
          </a:xfrm>
          <a:prstGeom prst="roundRect">
            <a:avLst/>
          </a:prstGeom>
          <a:solidFill>
            <a:srgbClr val="00A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a:extLst>
              <a:ext uri="{FF2B5EF4-FFF2-40B4-BE49-F238E27FC236}">
                <a16:creationId xmlns:a16="http://schemas.microsoft.com/office/drawing/2014/main" id="{AE77C1B0-C5DD-D081-FA46-ACC461CC1B52}"/>
              </a:ext>
            </a:extLst>
          </p:cNvPr>
          <p:cNvSpPr/>
          <p:nvPr/>
        </p:nvSpPr>
        <p:spPr>
          <a:xfrm>
            <a:off x="8534401" y="748143"/>
            <a:ext cx="2709949" cy="189530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a:extLst>
              <a:ext uri="{FF2B5EF4-FFF2-40B4-BE49-F238E27FC236}">
                <a16:creationId xmlns:a16="http://schemas.microsoft.com/office/drawing/2014/main" id="{5C43FFB7-5E0B-2424-F183-B74A829B1FF6}"/>
              </a:ext>
            </a:extLst>
          </p:cNvPr>
          <p:cNvSpPr/>
          <p:nvPr/>
        </p:nvSpPr>
        <p:spPr>
          <a:xfrm>
            <a:off x="8534400" y="4214552"/>
            <a:ext cx="2709949" cy="189530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B444B84-564A-2D43-DF70-E3060ED1D5A3}"/>
              </a:ext>
            </a:extLst>
          </p:cNvPr>
          <p:cNvSpPr txBox="1"/>
          <p:nvPr/>
        </p:nvSpPr>
        <p:spPr>
          <a:xfrm>
            <a:off x="852054" y="1270086"/>
            <a:ext cx="2468878" cy="978729"/>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Hayley LeBlanc</a:t>
            </a:r>
          </a:p>
        </p:txBody>
      </p:sp>
      <p:sp>
        <p:nvSpPr>
          <p:cNvPr id="11" name="TextBox 10">
            <a:extLst>
              <a:ext uri="{FF2B5EF4-FFF2-40B4-BE49-F238E27FC236}">
                <a16:creationId xmlns:a16="http://schemas.microsoft.com/office/drawing/2014/main" id="{108B1FA7-30E7-2927-5ACA-1FC990FC290D}"/>
              </a:ext>
            </a:extLst>
          </p:cNvPr>
          <p:cNvSpPr txBox="1"/>
          <p:nvPr/>
        </p:nvSpPr>
        <p:spPr>
          <a:xfrm>
            <a:off x="8654935" y="1477904"/>
            <a:ext cx="2468878" cy="535531"/>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Zoella</a:t>
            </a:r>
          </a:p>
        </p:txBody>
      </p:sp>
      <p:sp>
        <p:nvSpPr>
          <p:cNvPr id="12" name="TextBox 11">
            <a:extLst>
              <a:ext uri="{FF2B5EF4-FFF2-40B4-BE49-F238E27FC236}">
                <a16:creationId xmlns:a16="http://schemas.microsoft.com/office/drawing/2014/main" id="{5FFA094E-0DDE-FFA2-8FDC-886EA0055ECB}"/>
              </a:ext>
            </a:extLst>
          </p:cNvPr>
          <p:cNvSpPr txBox="1"/>
          <p:nvPr/>
        </p:nvSpPr>
        <p:spPr>
          <a:xfrm>
            <a:off x="791785" y="4736500"/>
            <a:ext cx="2589414" cy="978729"/>
          </a:xfrm>
          <a:prstGeom prst="rect">
            <a:avLst/>
          </a:prstGeom>
          <a:noFill/>
        </p:spPr>
        <p:txBody>
          <a:bodyPr wrap="square" rtlCol="0">
            <a:spAutoFit/>
          </a:bodyPr>
          <a:lstStyle/>
          <a:p>
            <a:pPr algn="ctr">
              <a:lnSpc>
                <a:spcPct val="80000"/>
              </a:lnSpc>
            </a:pPr>
            <a:r>
              <a:rPr lang="en-GB" sz="3600" b="1" dirty="0">
                <a:solidFill>
                  <a:schemeClr val="bg1"/>
                </a:solidFill>
                <a:latin typeface="Arial" panose="020B0604020202020204" pitchFamily="34" charset="0"/>
                <a:cs typeface="Arial" panose="020B0604020202020204" pitchFamily="34" charset="0"/>
              </a:rPr>
              <a:t>Charli D’Amelio</a:t>
            </a:r>
          </a:p>
        </p:txBody>
      </p:sp>
      <p:sp>
        <p:nvSpPr>
          <p:cNvPr id="13" name="TextBox 12">
            <a:extLst>
              <a:ext uri="{FF2B5EF4-FFF2-40B4-BE49-F238E27FC236}">
                <a16:creationId xmlns:a16="http://schemas.microsoft.com/office/drawing/2014/main" id="{F68186EE-00A0-AB33-3E3F-4D40F43B27B1}"/>
              </a:ext>
            </a:extLst>
          </p:cNvPr>
          <p:cNvSpPr txBox="1"/>
          <p:nvPr/>
        </p:nvSpPr>
        <p:spPr>
          <a:xfrm>
            <a:off x="8654935" y="4736497"/>
            <a:ext cx="2468878" cy="978729"/>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Kylie Jenner</a:t>
            </a:r>
          </a:p>
        </p:txBody>
      </p:sp>
    </p:spTree>
    <p:extLst>
      <p:ext uri="{BB962C8B-B14F-4D97-AF65-F5344CB8AC3E}">
        <p14:creationId xmlns:p14="http://schemas.microsoft.com/office/powerpoint/2010/main" val="304783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0650C-81CF-8CBF-DA9F-44ED306676B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150C6C-4849-882D-AA26-EFE9BEAFBF7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975880" y="748145"/>
            <a:ext cx="4024108" cy="5361709"/>
          </a:xfrm>
          <a:prstGeom prst="roundRect">
            <a:avLst>
              <a:gd name="adj" fmla="val 88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a:extLst>
              <a:ext uri="{FF2B5EF4-FFF2-40B4-BE49-F238E27FC236}">
                <a16:creationId xmlns:a16="http://schemas.microsoft.com/office/drawing/2014/main" id="{80C879BE-1B95-46A1-13EF-821E6BBE62EB}"/>
              </a:ext>
            </a:extLst>
          </p:cNvPr>
          <p:cNvSpPr/>
          <p:nvPr/>
        </p:nvSpPr>
        <p:spPr>
          <a:xfrm>
            <a:off x="731519" y="748145"/>
            <a:ext cx="2709949" cy="1895302"/>
          </a:xfrm>
          <a:prstGeom prst="roundRect">
            <a:avLst/>
          </a:prstGeom>
          <a:solidFill>
            <a:srgbClr val="00A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a:extLst>
              <a:ext uri="{FF2B5EF4-FFF2-40B4-BE49-F238E27FC236}">
                <a16:creationId xmlns:a16="http://schemas.microsoft.com/office/drawing/2014/main" id="{5D617F6A-9306-0A65-CF5F-11E27C6F4F92}"/>
              </a:ext>
            </a:extLst>
          </p:cNvPr>
          <p:cNvSpPr/>
          <p:nvPr/>
        </p:nvSpPr>
        <p:spPr>
          <a:xfrm>
            <a:off x="731518" y="4214554"/>
            <a:ext cx="2709949" cy="1895302"/>
          </a:xfrm>
          <a:prstGeom prst="roundRect">
            <a:avLst/>
          </a:prstGeom>
          <a:solidFill>
            <a:srgbClr val="00A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a:extLst>
              <a:ext uri="{FF2B5EF4-FFF2-40B4-BE49-F238E27FC236}">
                <a16:creationId xmlns:a16="http://schemas.microsoft.com/office/drawing/2014/main" id="{D8207A3B-D36E-E879-F66A-53DA9F1D832D}"/>
              </a:ext>
            </a:extLst>
          </p:cNvPr>
          <p:cNvSpPr/>
          <p:nvPr/>
        </p:nvSpPr>
        <p:spPr>
          <a:xfrm>
            <a:off x="8534401" y="748143"/>
            <a:ext cx="2709949" cy="1895302"/>
          </a:xfrm>
          <a:prstGeom prst="roundRect">
            <a:avLst/>
          </a:prstGeom>
          <a:solidFill>
            <a:srgbClr val="00A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a:extLst>
              <a:ext uri="{FF2B5EF4-FFF2-40B4-BE49-F238E27FC236}">
                <a16:creationId xmlns:a16="http://schemas.microsoft.com/office/drawing/2014/main" id="{E31333CF-F76F-AEAE-749C-7F73264A5A04}"/>
              </a:ext>
            </a:extLst>
          </p:cNvPr>
          <p:cNvSpPr/>
          <p:nvPr/>
        </p:nvSpPr>
        <p:spPr>
          <a:xfrm>
            <a:off x="8534400" y="4214552"/>
            <a:ext cx="2709949" cy="1895302"/>
          </a:xfrm>
          <a:prstGeom prst="roundRect">
            <a:avLst/>
          </a:prstGeom>
          <a:solidFill>
            <a:srgbClr val="00A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E17AF02-E21C-74E1-DA4F-AB3AF8AF1452}"/>
              </a:ext>
            </a:extLst>
          </p:cNvPr>
          <p:cNvSpPr txBox="1"/>
          <p:nvPr/>
        </p:nvSpPr>
        <p:spPr>
          <a:xfrm>
            <a:off x="852054" y="1477904"/>
            <a:ext cx="2468878" cy="535531"/>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KSI</a:t>
            </a:r>
          </a:p>
        </p:txBody>
      </p:sp>
      <p:sp>
        <p:nvSpPr>
          <p:cNvPr id="11" name="TextBox 10">
            <a:extLst>
              <a:ext uri="{FF2B5EF4-FFF2-40B4-BE49-F238E27FC236}">
                <a16:creationId xmlns:a16="http://schemas.microsoft.com/office/drawing/2014/main" id="{D416CCB9-57D8-2165-AFDF-A026025FF43F}"/>
              </a:ext>
            </a:extLst>
          </p:cNvPr>
          <p:cNvSpPr txBox="1"/>
          <p:nvPr/>
        </p:nvSpPr>
        <p:spPr>
          <a:xfrm>
            <a:off x="8654935" y="1477904"/>
            <a:ext cx="2468878" cy="535531"/>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Kai Cenat</a:t>
            </a:r>
          </a:p>
        </p:txBody>
      </p:sp>
      <p:sp>
        <p:nvSpPr>
          <p:cNvPr id="12" name="TextBox 11">
            <a:extLst>
              <a:ext uri="{FF2B5EF4-FFF2-40B4-BE49-F238E27FC236}">
                <a16:creationId xmlns:a16="http://schemas.microsoft.com/office/drawing/2014/main" id="{3418602A-080C-FC47-BF3E-8332A0617667}"/>
              </a:ext>
            </a:extLst>
          </p:cNvPr>
          <p:cNvSpPr txBox="1"/>
          <p:nvPr/>
        </p:nvSpPr>
        <p:spPr>
          <a:xfrm>
            <a:off x="791785" y="4736500"/>
            <a:ext cx="2589414" cy="978729"/>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David Dobrik</a:t>
            </a:r>
          </a:p>
        </p:txBody>
      </p:sp>
      <p:sp>
        <p:nvSpPr>
          <p:cNvPr id="13" name="TextBox 12">
            <a:extLst>
              <a:ext uri="{FF2B5EF4-FFF2-40B4-BE49-F238E27FC236}">
                <a16:creationId xmlns:a16="http://schemas.microsoft.com/office/drawing/2014/main" id="{47C71752-3EDE-150F-F190-0B28D804B3D9}"/>
              </a:ext>
            </a:extLst>
          </p:cNvPr>
          <p:cNvSpPr txBox="1"/>
          <p:nvPr/>
        </p:nvSpPr>
        <p:spPr>
          <a:xfrm>
            <a:off x="8654935" y="4894437"/>
            <a:ext cx="2468878" cy="535531"/>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Ninja</a:t>
            </a:r>
          </a:p>
        </p:txBody>
      </p:sp>
    </p:spTree>
    <p:extLst>
      <p:ext uri="{BB962C8B-B14F-4D97-AF65-F5344CB8AC3E}">
        <p14:creationId xmlns:p14="http://schemas.microsoft.com/office/powerpoint/2010/main" val="1335193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B2F0B-A083-43EB-856E-46015E887F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EA6E39-4CC8-496B-039A-ACD27ECCD96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975880" y="748145"/>
            <a:ext cx="4024108" cy="5361709"/>
          </a:xfrm>
          <a:prstGeom prst="roundRect">
            <a:avLst>
              <a:gd name="adj" fmla="val 88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a:extLst>
              <a:ext uri="{FF2B5EF4-FFF2-40B4-BE49-F238E27FC236}">
                <a16:creationId xmlns:a16="http://schemas.microsoft.com/office/drawing/2014/main" id="{B51EE766-48E2-C7CD-8B2B-1700C97502FF}"/>
              </a:ext>
            </a:extLst>
          </p:cNvPr>
          <p:cNvSpPr/>
          <p:nvPr/>
        </p:nvSpPr>
        <p:spPr>
          <a:xfrm>
            <a:off x="731519" y="748145"/>
            <a:ext cx="2709949" cy="189530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a:extLst>
              <a:ext uri="{FF2B5EF4-FFF2-40B4-BE49-F238E27FC236}">
                <a16:creationId xmlns:a16="http://schemas.microsoft.com/office/drawing/2014/main" id="{F39272F4-2316-211A-BE01-25A2C582263D}"/>
              </a:ext>
            </a:extLst>
          </p:cNvPr>
          <p:cNvSpPr/>
          <p:nvPr/>
        </p:nvSpPr>
        <p:spPr>
          <a:xfrm>
            <a:off x="731518" y="4214554"/>
            <a:ext cx="2709949" cy="189530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a:extLst>
              <a:ext uri="{FF2B5EF4-FFF2-40B4-BE49-F238E27FC236}">
                <a16:creationId xmlns:a16="http://schemas.microsoft.com/office/drawing/2014/main" id="{93302DD1-899E-7960-C88E-41FCB5E93552}"/>
              </a:ext>
            </a:extLst>
          </p:cNvPr>
          <p:cNvSpPr/>
          <p:nvPr/>
        </p:nvSpPr>
        <p:spPr>
          <a:xfrm>
            <a:off x="8534401" y="748143"/>
            <a:ext cx="2709949" cy="1895302"/>
          </a:xfrm>
          <a:prstGeom prst="roundRect">
            <a:avLst/>
          </a:prstGeom>
          <a:solidFill>
            <a:srgbClr val="00A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a:extLst>
              <a:ext uri="{FF2B5EF4-FFF2-40B4-BE49-F238E27FC236}">
                <a16:creationId xmlns:a16="http://schemas.microsoft.com/office/drawing/2014/main" id="{EE9440AA-90CF-226B-14E8-05E432B15F89}"/>
              </a:ext>
            </a:extLst>
          </p:cNvPr>
          <p:cNvSpPr/>
          <p:nvPr/>
        </p:nvSpPr>
        <p:spPr>
          <a:xfrm>
            <a:off x="8534400" y="4214552"/>
            <a:ext cx="2709949" cy="189530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247FFA4-6646-A837-D67B-E08BA03B6E45}"/>
              </a:ext>
            </a:extLst>
          </p:cNvPr>
          <p:cNvSpPr txBox="1"/>
          <p:nvPr/>
        </p:nvSpPr>
        <p:spPr>
          <a:xfrm>
            <a:off x="852054" y="1477904"/>
            <a:ext cx="2468878" cy="535531"/>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KSI</a:t>
            </a:r>
          </a:p>
        </p:txBody>
      </p:sp>
      <p:sp>
        <p:nvSpPr>
          <p:cNvPr id="11" name="TextBox 10">
            <a:extLst>
              <a:ext uri="{FF2B5EF4-FFF2-40B4-BE49-F238E27FC236}">
                <a16:creationId xmlns:a16="http://schemas.microsoft.com/office/drawing/2014/main" id="{5CD9099F-6D10-C8F2-66A8-CEE1A68ACCA3}"/>
              </a:ext>
            </a:extLst>
          </p:cNvPr>
          <p:cNvSpPr txBox="1"/>
          <p:nvPr/>
        </p:nvSpPr>
        <p:spPr>
          <a:xfrm>
            <a:off x="8654935" y="1477904"/>
            <a:ext cx="2468878" cy="535531"/>
          </a:xfrm>
          <a:prstGeom prst="rect">
            <a:avLst/>
          </a:prstGeom>
          <a:noFill/>
        </p:spPr>
        <p:txBody>
          <a:bodyPr wrap="square" rtlCol="0">
            <a:spAutoFit/>
          </a:bodyPr>
          <a:lstStyle/>
          <a:p>
            <a:pPr algn="ctr">
              <a:lnSpc>
                <a:spcPct val="80000"/>
              </a:lnSpc>
            </a:pPr>
            <a:r>
              <a:rPr lang="en-GB" sz="3600" b="1" dirty="0">
                <a:solidFill>
                  <a:schemeClr val="bg1"/>
                </a:solidFill>
                <a:latin typeface="Arial" panose="020B0604020202020204" pitchFamily="34" charset="0"/>
                <a:cs typeface="Arial" panose="020B0604020202020204" pitchFamily="34" charset="0"/>
              </a:rPr>
              <a:t>Kai Cenat</a:t>
            </a:r>
          </a:p>
        </p:txBody>
      </p:sp>
      <p:sp>
        <p:nvSpPr>
          <p:cNvPr id="12" name="TextBox 11">
            <a:extLst>
              <a:ext uri="{FF2B5EF4-FFF2-40B4-BE49-F238E27FC236}">
                <a16:creationId xmlns:a16="http://schemas.microsoft.com/office/drawing/2014/main" id="{1AE457A4-4B5D-148B-7154-763DB024A40A}"/>
              </a:ext>
            </a:extLst>
          </p:cNvPr>
          <p:cNvSpPr txBox="1"/>
          <p:nvPr/>
        </p:nvSpPr>
        <p:spPr>
          <a:xfrm>
            <a:off x="791785" y="4736500"/>
            <a:ext cx="2589414" cy="978729"/>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David Dobrik</a:t>
            </a:r>
          </a:p>
        </p:txBody>
      </p:sp>
      <p:sp>
        <p:nvSpPr>
          <p:cNvPr id="13" name="TextBox 12">
            <a:extLst>
              <a:ext uri="{FF2B5EF4-FFF2-40B4-BE49-F238E27FC236}">
                <a16:creationId xmlns:a16="http://schemas.microsoft.com/office/drawing/2014/main" id="{85D79264-850A-29A8-2B5B-32B6C0E932EF}"/>
              </a:ext>
            </a:extLst>
          </p:cNvPr>
          <p:cNvSpPr txBox="1"/>
          <p:nvPr/>
        </p:nvSpPr>
        <p:spPr>
          <a:xfrm>
            <a:off x="8654935" y="4894437"/>
            <a:ext cx="2468878" cy="535531"/>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Ninja</a:t>
            </a:r>
          </a:p>
        </p:txBody>
      </p:sp>
    </p:spTree>
    <p:extLst>
      <p:ext uri="{BB962C8B-B14F-4D97-AF65-F5344CB8AC3E}">
        <p14:creationId xmlns:p14="http://schemas.microsoft.com/office/powerpoint/2010/main" val="636497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D0230-2F72-D8A1-3598-DE577B2D86E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580DF0A-F5F4-0AF5-8B59-6BF0269CD5CB}"/>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975880" y="748145"/>
            <a:ext cx="4024108" cy="5361709"/>
          </a:xfrm>
          <a:prstGeom prst="roundRect">
            <a:avLst>
              <a:gd name="adj" fmla="val 88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a:extLst>
              <a:ext uri="{FF2B5EF4-FFF2-40B4-BE49-F238E27FC236}">
                <a16:creationId xmlns:a16="http://schemas.microsoft.com/office/drawing/2014/main" id="{839A973A-F5BC-8D4E-C7EA-4797D9601FF0}"/>
              </a:ext>
            </a:extLst>
          </p:cNvPr>
          <p:cNvSpPr/>
          <p:nvPr/>
        </p:nvSpPr>
        <p:spPr>
          <a:xfrm>
            <a:off x="731519" y="748145"/>
            <a:ext cx="2709949" cy="1895302"/>
          </a:xfrm>
          <a:prstGeom prst="roundRect">
            <a:avLst/>
          </a:prstGeom>
          <a:solidFill>
            <a:srgbClr val="00A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a:extLst>
              <a:ext uri="{FF2B5EF4-FFF2-40B4-BE49-F238E27FC236}">
                <a16:creationId xmlns:a16="http://schemas.microsoft.com/office/drawing/2014/main" id="{F81B0BB9-F0BE-3730-A9E5-69D2FBE6489C}"/>
              </a:ext>
            </a:extLst>
          </p:cNvPr>
          <p:cNvSpPr/>
          <p:nvPr/>
        </p:nvSpPr>
        <p:spPr>
          <a:xfrm>
            <a:off x="731518" y="4214554"/>
            <a:ext cx="2709949" cy="1895302"/>
          </a:xfrm>
          <a:prstGeom prst="roundRect">
            <a:avLst/>
          </a:prstGeom>
          <a:solidFill>
            <a:srgbClr val="00A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a:extLst>
              <a:ext uri="{FF2B5EF4-FFF2-40B4-BE49-F238E27FC236}">
                <a16:creationId xmlns:a16="http://schemas.microsoft.com/office/drawing/2014/main" id="{0C99BA51-05C1-073A-B2E8-33F98D2E520C}"/>
              </a:ext>
            </a:extLst>
          </p:cNvPr>
          <p:cNvSpPr/>
          <p:nvPr/>
        </p:nvSpPr>
        <p:spPr>
          <a:xfrm>
            <a:off x="8534401" y="748143"/>
            <a:ext cx="2709949" cy="1895302"/>
          </a:xfrm>
          <a:prstGeom prst="roundRect">
            <a:avLst/>
          </a:prstGeom>
          <a:solidFill>
            <a:srgbClr val="00A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a:extLst>
              <a:ext uri="{FF2B5EF4-FFF2-40B4-BE49-F238E27FC236}">
                <a16:creationId xmlns:a16="http://schemas.microsoft.com/office/drawing/2014/main" id="{4196896C-3908-6926-81F0-121989CEBC00}"/>
              </a:ext>
            </a:extLst>
          </p:cNvPr>
          <p:cNvSpPr/>
          <p:nvPr/>
        </p:nvSpPr>
        <p:spPr>
          <a:xfrm>
            <a:off x="8534400" y="4214552"/>
            <a:ext cx="2709949" cy="1895302"/>
          </a:xfrm>
          <a:prstGeom prst="roundRect">
            <a:avLst/>
          </a:prstGeom>
          <a:solidFill>
            <a:srgbClr val="00A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1A24E5E-7403-B9FD-DCDC-367D677D8745}"/>
              </a:ext>
            </a:extLst>
          </p:cNvPr>
          <p:cNvSpPr txBox="1"/>
          <p:nvPr/>
        </p:nvSpPr>
        <p:spPr>
          <a:xfrm>
            <a:off x="852054" y="1270086"/>
            <a:ext cx="2468878" cy="978729"/>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Ryan’s World</a:t>
            </a:r>
          </a:p>
        </p:txBody>
      </p:sp>
      <p:sp>
        <p:nvSpPr>
          <p:cNvPr id="11" name="TextBox 10">
            <a:extLst>
              <a:ext uri="{FF2B5EF4-FFF2-40B4-BE49-F238E27FC236}">
                <a16:creationId xmlns:a16="http://schemas.microsoft.com/office/drawing/2014/main" id="{1477BB3A-F570-D525-3CF6-BD43FB05853A}"/>
              </a:ext>
            </a:extLst>
          </p:cNvPr>
          <p:cNvSpPr txBox="1"/>
          <p:nvPr/>
        </p:nvSpPr>
        <p:spPr>
          <a:xfrm>
            <a:off x="8654935" y="1270086"/>
            <a:ext cx="2468878" cy="978729"/>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Ninja </a:t>
            </a:r>
            <a:br>
              <a:rPr lang="en-GB" sz="3600" b="1" dirty="0">
                <a:solidFill>
                  <a:srgbClr val="0D1B30"/>
                </a:solidFill>
                <a:latin typeface="Arial" panose="020B0604020202020204" pitchFamily="34" charset="0"/>
                <a:cs typeface="Arial" panose="020B0604020202020204" pitchFamily="34" charset="0"/>
              </a:rPr>
            </a:br>
            <a:r>
              <a:rPr lang="en-GB" sz="3600" b="1" dirty="0" err="1">
                <a:solidFill>
                  <a:srgbClr val="0D1B30"/>
                </a:solidFill>
                <a:latin typeface="Arial" panose="020B0604020202020204" pitchFamily="34" charset="0"/>
                <a:cs typeface="Arial" panose="020B0604020202020204" pitchFamily="34" charset="0"/>
              </a:rPr>
              <a:t>Kidz</a:t>
            </a:r>
            <a:endParaRPr lang="en-GB" sz="3600" b="1" dirty="0">
              <a:solidFill>
                <a:srgbClr val="0D1B3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F3B6D78-123A-2F75-B455-32DEB82F26C0}"/>
              </a:ext>
            </a:extLst>
          </p:cNvPr>
          <p:cNvSpPr txBox="1"/>
          <p:nvPr/>
        </p:nvSpPr>
        <p:spPr>
          <a:xfrm>
            <a:off x="791785" y="4736500"/>
            <a:ext cx="2589414" cy="978729"/>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CKN </a:t>
            </a:r>
          </a:p>
          <a:p>
            <a:pPr algn="ctr">
              <a:lnSpc>
                <a:spcPct val="80000"/>
              </a:lnSpc>
            </a:pPr>
            <a:r>
              <a:rPr lang="en-GB" sz="3600" b="1" dirty="0">
                <a:solidFill>
                  <a:srgbClr val="0D1B30"/>
                </a:solidFill>
                <a:latin typeface="Arial" panose="020B0604020202020204" pitchFamily="34" charset="0"/>
                <a:cs typeface="Arial" panose="020B0604020202020204" pitchFamily="34" charset="0"/>
              </a:rPr>
              <a:t>Toys</a:t>
            </a:r>
          </a:p>
        </p:txBody>
      </p:sp>
      <p:sp>
        <p:nvSpPr>
          <p:cNvPr id="13" name="TextBox 12">
            <a:extLst>
              <a:ext uri="{FF2B5EF4-FFF2-40B4-BE49-F238E27FC236}">
                <a16:creationId xmlns:a16="http://schemas.microsoft.com/office/drawing/2014/main" id="{B8C519F3-48FB-787C-3E32-3E033A4AF26F}"/>
              </a:ext>
            </a:extLst>
          </p:cNvPr>
          <p:cNvSpPr txBox="1"/>
          <p:nvPr/>
        </p:nvSpPr>
        <p:spPr>
          <a:xfrm>
            <a:off x="8654935" y="4736497"/>
            <a:ext cx="2468878" cy="978729"/>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Ethan</a:t>
            </a:r>
            <a:br>
              <a:rPr lang="en-GB" sz="3600" b="1" dirty="0">
                <a:solidFill>
                  <a:srgbClr val="0D1B30"/>
                </a:solidFill>
                <a:latin typeface="Arial" panose="020B0604020202020204" pitchFamily="34" charset="0"/>
                <a:cs typeface="Arial" panose="020B0604020202020204" pitchFamily="34" charset="0"/>
              </a:rPr>
            </a:br>
            <a:r>
              <a:rPr lang="en-GB" sz="3600" b="1" dirty="0">
                <a:solidFill>
                  <a:srgbClr val="0D1B30"/>
                </a:solidFill>
                <a:latin typeface="Arial" panose="020B0604020202020204" pitchFamily="34" charset="0"/>
                <a:cs typeface="Arial" panose="020B0604020202020204" pitchFamily="34" charset="0"/>
              </a:rPr>
              <a:t>Gamer</a:t>
            </a:r>
          </a:p>
        </p:txBody>
      </p:sp>
    </p:spTree>
    <p:extLst>
      <p:ext uri="{BB962C8B-B14F-4D97-AF65-F5344CB8AC3E}">
        <p14:creationId xmlns:p14="http://schemas.microsoft.com/office/powerpoint/2010/main" val="143026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07D7E-15E5-681B-BA79-0DED4DF05C4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C9FDC27-9005-FF24-8059-73BEDEA8D1D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975880" y="748145"/>
            <a:ext cx="4024108" cy="5361709"/>
          </a:xfrm>
          <a:prstGeom prst="roundRect">
            <a:avLst>
              <a:gd name="adj" fmla="val 88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a:extLst>
              <a:ext uri="{FF2B5EF4-FFF2-40B4-BE49-F238E27FC236}">
                <a16:creationId xmlns:a16="http://schemas.microsoft.com/office/drawing/2014/main" id="{6CDBFE54-E838-DC45-7A70-88321E97B473}"/>
              </a:ext>
            </a:extLst>
          </p:cNvPr>
          <p:cNvSpPr/>
          <p:nvPr/>
        </p:nvSpPr>
        <p:spPr>
          <a:xfrm>
            <a:off x="731519" y="748145"/>
            <a:ext cx="2709949" cy="1895302"/>
          </a:xfrm>
          <a:prstGeom prst="roundRect">
            <a:avLst/>
          </a:prstGeom>
          <a:solidFill>
            <a:srgbClr val="00A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a:extLst>
              <a:ext uri="{FF2B5EF4-FFF2-40B4-BE49-F238E27FC236}">
                <a16:creationId xmlns:a16="http://schemas.microsoft.com/office/drawing/2014/main" id="{15811FA9-40BC-144F-D925-DC19006BEA8F}"/>
              </a:ext>
            </a:extLst>
          </p:cNvPr>
          <p:cNvSpPr/>
          <p:nvPr/>
        </p:nvSpPr>
        <p:spPr>
          <a:xfrm>
            <a:off x="731518" y="4214554"/>
            <a:ext cx="2709949" cy="189530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a:extLst>
              <a:ext uri="{FF2B5EF4-FFF2-40B4-BE49-F238E27FC236}">
                <a16:creationId xmlns:a16="http://schemas.microsoft.com/office/drawing/2014/main" id="{0F9C9852-9ACD-544C-ABC2-A95D54781294}"/>
              </a:ext>
            </a:extLst>
          </p:cNvPr>
          <p:cNvSpPr/>
          <p:nvPr/>
        </p:nvSpPr>
        <p:spPr>
          <a:xfrm>
            <a:off x="8534401" y="748143"/>
            <a:ext cx="2709949" cy="189530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a:extLst>
              <a:ext uri="{FF2B5EF4-FFF2-40B4-BE49-F238E27FC236}">
                <a16:creationId xmlns:a16="http://schemas.microsoft.com/office/drawing/2014/main" id="{56BFA6E0-B5F0-1AA3-459F-83C082E75409}"/>
              </a:ext>
            </a:extLst>
          </p:cNvPr>
          <p:cNvSpPr/>
          <p:nvPr/>
        </p:nvSpPr>
        <p:spPr>
          <a:xfrm>
            <a:off x="8534400" y="4214552"/>
            <a:ext cx="2709949" cy="189530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44C7C68-49A8-8895-953E-8DAA7C0E5223}"/>
              </a:ext>
            </a:extLst>
          </p:cNvPr>
          <p:cNvSpPr txBox="1"/>
          <p:nvPr/>
        </p:nvSpPr>
        <p:spPr>
          <a:xfrm>
            <a:off x="852054" y="1270086"/>
            <a:ext cx="2468878" cy="978729"/>
          </a:xfrm>
          <a:prstGeom prst="rect">
            <a:avLst/>
          </a:prstGeom>
          <a:noFill/>
        </p:spPr>
        <p:txBody>
          <a:bodyPr wrap="square" rtlCol="0">
            <a:spAutoFit/>
          </a:bodyPr>
          <a:lstStyle/>
          <a:p>
            <a:pPr algn="ctr">
              <a:lnSpc>
                <a:spcPct val="80000"/>
              </a:lnSpc>
            </a:pPr>
            <a:r>
              <a:rPr lang="en-GB" sz="3600" b="1" dirty="0">
                <a:solidFill>
                  <a:schemeClr val="bg1"/>
                </a:solidFill>
                <a:latin typeface="Arial" panose="020B0604020202020204" pitchFamily="34" charset="0"/>
                <a:cs typeface="Arial" panose="020B0604020202020204" pitchFamily="34" charset="0"/>
              </a:rPr>
              <a:t>Ryan’s World</a:t>
            </a:r>
          </a:p>
        </p:txBody>
      </p:sp>
      <p:sp>
        <p:nvSpPr>
          <p:cNvPr id="11" name="TextBox 10">
            <a:extLst>
              <a:ext uri="{FF2B5EF4-FFF2-40B4-BE49-F238E27FC236}">
                <a16:creationId xmlns:a16="http://schemas.microsoft.com/office/drawing/2014/main" id="{45BD1CE4-C7B0-E8A6-C5EB-66C988B3BAD8}"/>
              </a:ext>
            </a:extLst>
          </p:cNvPr>
          <p:cNvSpPr txBox="1"/>
          <p:nvPr/>
        </p:nvSpPr>
        <p:spPr>
          <a:xfrm>
            <a:off x="8654935" y="1270086"/>
            <a:ext cx="2468878" cy="978729"/>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Ninja </a:t>
            </a:r>
            <a:br>
              <a:rPr lang="en-GB" sz="3600" b="1" dirty="0">
                <a:solidFill>
                  <a:srgbClr val="0D1B30"/>
                </a:solidFill>
                <a:latin typeface="Arial" panose="020B0604020202020204" pitchFamily="34" charset="0"/>
                <a:cs typeface="Arial" panose="020B0604020202020204" pitchFamily="34" charset="0"/>
              </a:rPr>
            </a:br>
            <a:r>
              <a:rPr lang="en-GB" sz="3600" b="1" dirty="0" err="1">
                <a:solidFill>
                  <a:srgbClr val="0D1B30"/>
                </a:solidFill>
                <a:latin typeface="Arial" panose="020B0604020202020204" pitchFamily="34" charset="0"/>
                <a:cs typeface="Arial" panose="020B0604020202020204" pitchFamily="34" charset="0"/>
              </a:rPr>
              <a:t>Kidz</a:t>
            </a:r>
            <a:endParaRPr lang="en-GB" sz="3600" b="1" dirty="0">
              <a:solidFill>
                <a:srgbClr val="0D1B3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B9733B1-9085-6426-04E0-238219807ACE}"/>
              </a:ext>
            </a:extLst>
          </p:cNvPr>
          <p:cNvSpPr txBox="1"/>
          <p:nvPr/>
        </p:nvSpPr>
        <p:spPr>
          <a:xfrm>
            <a:off x="791785" y="4736500"/>
            <a:ext cx="2589414" cy="978729"/>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CKN </a:t>
            </a:r>
          </a:p>
          <a:p>
            <a:pPr algn="ctr">
              <a:lnSpc>
                <a:spcPct val="80000"/>
              </a:lnSpc>
            </a:pPr>
            <a:r>
              <a:rPr lang="en-GB" sz="3600" b="1" dirty="0">
                <a:solidFill>
                  <a:srgbClr val="0D1B30"/>
                </a:solidFill>
                <a:latin typeface="Arial" panose="020B0604020202020204" pitchFamily="34" charset="0"/>
                <a:cs typeface="Arial" panose="020B0604020202020204" pitchFamily="34" charset="0"/>
              </a:rPr>
              <a:t>Toys</a:t>
            </a:r>
          </a:p>
        </p:txBody>
      </p:sp>
      <p:sp>
        <p:nvSpPr>
          <p:cNvPr id="13" name="TextBox 12">
            <a:extLst>
              <a:ext uri="{FF2B5EF4-FFF2-40B4-BE49-F238E27FC236}">
                <a16:creationId xmlns:a16="http://schemas.microsoft.com/office/drawing/2014/main" id="{7AD31F1B-0580-0E54-320D-86F7D5FB1BA5}"/>
              </a:ext>
            </a:extLst>
          </p:cNvPr>
          <p:cNvSpPr txBox="1"/>
          <p:nvPr/>
        </p:nvSpPr>
        <p:spPr>
          <a:xfrm>
            <a:off x="8654935" y="4736497"/>
            <a:ext cx="2468878" cy="978729"/>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Ethan</a:t>
            </a:r>
            <a:br>
              <a:rPr lang="en-GB" sz="3600" b="1" dirty="0">
                <a:solidFill>
                  <a:srgbClr val="0D1B30"/>
                </a:solidFill>
                <a:latin typeface="Arial" panose="020B0604020202020204" pitchFamily="34" charset="0"/>
                <a:cs typeface="Arial" panose="020B0604020202020204" pitchFamily="34" charset="0"/>
              </a:rPr>
            </a:br>
            <a:r>
              <a:rPr lang="en-GB" sz="3600" b="1" dirty="0">
                <a:solidFill>
                  <a:srgbClr val="0D1B30"/>
                </a:solidFill>
                <a:latin typeface="Arial" panose="020B0604020202020204" pitchFamily="34" charset="0"/>
                <a:cs typeface="Arial" panose="020B0604020202020204" pitchFamily="34" charset="0"/>
              </a:rPr>
              <a:t>Gamer</a:t>
            </a:r>
          </a:p>
        </p:txBody>
      </p:sp>
    </p:spTree>
    <p:extLst>
      <p:ext uri="{BB962C8B-B14F-4D97-AF65-F5344CB8AC3E}">
        <p14:creationId xmlns:p14="http://schemas.microsoft.com/office/powerpoint/2010/main" val="2855451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655DFD6D-39CF-2788-E3CD-20DB1D13810F}"/>
              </a:ext>
            </a:extLst>
          </p:cNvPr>
          <p:cNvSpPr/>
          <p:nvPr/>
        </p:nvSpPr>
        <p:spPr>
          <a:xfrm>
            <a:off x="4073236" y="4212203"/>
            <a:ext cx="5771804" cy="1099629"/>
          </a:xfrm>
          <a:prstGeom prst="roundRect">
            <a:avLst/>
          </a:prstGeom>
          <a:solidFill>
            <a:schemeClr val="bg1"/>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B7823674-1315-7956-8218-FB7D3A4C6958}"/>
              </a:ext>
            </a:extLst>
          </p:cNvPr>
          <p:cNvSpPr/>
          <p:nvPr/>
        </p:nvSpPr>
        <p:spPr>
          <a:xfrm>
            <a:off x="4073236" y="5513895"/>
            <a:ext cx="5771804" cy="851075"/>
          </a:xfrm>
          <a:prstGeom prst="roundRect">
            <a:avLst/>
          </a:prstGeom>
          <a:solidFill>
            <a:schemeClr val="bg1"/>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A0E7F561-0F54-9284-9A3C-6AB6136ADF1C}"/>
              </a:ext>
            </a:extLst>
          </p:cNvPr>
          <p:cNvSpPr/>
          <p:nvPr/>
        </p:nvSpPr>
        <p:spPr>
          <a:xfrm>
            <a:off x="2144684" y="1344105"/>
            <a:ext cx="6284421" cy="851075"/>
          </a:xfrm>
          <a:prstGeom prst="roundRect">
            <a:avLst/>
          </a:prstGeom>
          <a:solidFill>
            <a:schemeClr val="bg1"/>
          </a:solidFill>
          <a:ln w="76200">
            <a:solidFill>
              <a:srgbClr val="F9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a:extLst>
              <a:ext uri="{FF2B5EF4-FFF2-40B4-BE49-F238E27FC236}">
                <a16:creationId xmlns:a16="http://schemas.microsoft.com/office/drawing/2014/main" id="{5066202C-A644-FDBA-2BE3-7D947368D294}"/>
              </a:ext>
            </a:extLst>
          </p:cNvPr>
          <p:cNvSpPr/>
          <p:nvPr/>
        </p:nvSpPr>
        <p:spPr>
          <a:xfrm>
            <a:off x="2144684" y="2393259"/>
            <a:ext cx="6284421" cy="851075"/>
          </a:xfrm>
          <a:prstGeom prst="roundRect">
            <a:avLst/>
          </a:prstGeom>
          <a:solidFill>
            <a:schemeClr val="bg1"/>
          </a:solidFill>
          <a:ln w="76200">
            <a:solidFill>
              <a:srgbClr val="F9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86FB7609-EA90-F814-F19A-5F5F80F57605}"/>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32262" y="868529"/>
            <a:ext cx="4076354" cy="5347475"/>
          </a:xfrm>
          <a:prstGeom prst="rect">
            <a:avLst/>
          </a:prstGeom>
        </p:spPr>
      </p:pic>
      <p:pic>
        <p:nvPicPr>
          <p:cNvPr id="5" name="Graphic 4">
            <a:extLst>
              <a:ext uri="{FF2B5EF4-FFF2-40B4-BE49-F238E27FC236}">
                <a16:creationId xmlns:a16="http://schemas.microsoft.com/office/drawing/2014/main" id="{6A90B338-2934-73EA-D38F-F7C0CF8BE98C}"/>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8695113" y="1012261"/>
            <a:ext cx="3566300" cy="5088501"/>
          </a:xfrm>
          <a:prstGeom prst="rect">
            <a:avLst/>
          </a:prstGeom>
        </p:spPr>
      </p:pic>
      <p:sp>
        <p:nvSpPr>
          <p:cNvPr id="6" name="Title 1">
            <a:extLst>
              <a:ext uri="{FF2B5EF4-FFF2-40B4-BE49-F238E27FC236}">
                <a16:creationId xmlns:a16="http://schemas.microsoft.com/office/drawing/2014/main" id="{C6CBFB0D-8442-18C4-818B-1DB968837805}"/>
              </a:ext>
            </a:extLst>
          </p:cNvPr>
          <p:cNvSpPr txBox="1">
            <a:spLocks/>
          </p:cNvSpPr>
          <p:nvPr/>
        </p:nvSpPr>
        <p:spPr>
          <a:xfrm>
            <a:off x="3188189" y="592120"/>
            <a:ext cx="4951406" cy="6554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Arial" panose="020B0604020202020204" pitchFamily="34" charset="0"/>
                <a:cs typeface="Arial" panose="020B0604020202020204" pitchFamily="34" charset="0"/>
              </a:rPr>
              <a:t>Positives</a:t>
            </a:r>
          </a:p>
        </p:txBody>
      </p:sp>
      <p:sp>
        <p:nvSpPr>
          <p:cNvPr id="7" name="Content Placeholder 2">
            <a:extLst>
              <a:ext uri="{FF2B5EF4-FFF2-40B4-BE49-F238E27FC236}">
                <a16:creationId xmlns:a16="http://schemas.microsoft.com/office/drawing/2014/main" id="{073B77A0-FE64-4367-D4C2-779540CC186B}"/>
              </a:ext>
            </a:extLst>
          </p:cNvPr>
          <p:cNvSpPr txBox="1">
            <a:spLocks/>
          </p:cNvSpPr>
          <p:nvPr/>
        </p:nvSpPr>
        <p:spPr>
          <a:xfrm>
            <a:off x="3188189" y="1473166"/>
            <a:ext cx="5077780" cy="7226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Clr>
                <a:srgbClr val="17AEE5"/>
              </a:buClr>
              <a:buNone/>
            </a:pPr>
            <a:r>
              <a:rPr lang="en-GB" sz="2000" dirty="0">
                <a:solidFill>
                  <a:srgbClr val="0D1B30"/>
                </a:solidFill>
                <a:latin typeface="Arial" panose="020B0604020202020204" pitchFamily="34" charset="0"/>
                <a:cs typeface="Arial" panose="020B0604020202020204" pitchFamily="34" charset="0"/>
              </a:rPr>
              <a:t>They may inspire us in an area of interest e.g., fitness, fashion and gaming. </a:t>
            </a:r>
            <a:endParaRPr lang="en-US" sz="2000" dirty="0">
              <a:solidFill>
                <a:srgbClr val="0D1B30"/>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0F18B37C-7A2B-E2AF-EB35-90A4658D2702}"/>
              </a:ext>
            </a:extLst>
          </p:cNvPr>
          <p:cNvSpPr txBox="1">
            <a:spLocks/>
          </p:cNvSpPr>
          <p:nvPr/>
        </p:nvSpPr>
        <p:spPr>
          <a:xfrm>
            <a:off x="3188189" y="2522915"/>
            <a:ext cx="5077780" cy="7214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Clr>
                <a:srgbClr val="17AEE5"/>
              </a:buClr>
              <a:buNone/>
            </a:pPr>
            <a:r>
              <a:rPr lang="en-GB" sz="2000" dirty="0">
                <a:solidFill>
                  <a:srgbClr val="0D1B30"/>
                </a:solidFill>
                <a:latin typeface="Arial" panose="020B0604020202020204" pitchFamily="34" charset="0"/>
                <a:cs typeface="Arial" panose="020B0604020202020204" pitchFamily="34" charset="0"/>
              </a:rPr>
              <a:t>They may encourage positive behaviour in school and with friendship groups. </a:t>
            </a:r>
            <a:endParaRPr lang="en-US" sz="2000" dirty="0">
              <a:solidFill>
                <a:srgbClr val="0D1B30"/>
              </a:solidFill>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C9E85EA8-F7C7-B137-CBBB-D2A465E9C5E7}"/>
              </a:ext>
            </a:extLst>
          </p:cNvPr>
          <p:cNvSpPr txBox="1">
            <a:spLocks/>
          </p:cNvSpPr>
          <p:nvPr/>
        </p:nvSpPr>
        <p:spPr>
          <a:xfrm>
            <a:off x="4332227" y="4372188"/>
            <a:ext cx="5077780" cy="7226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Clr>
                <a:srgbClr val="17AEE5"/>
              </a:buClr>
              <a:buNone/>
            </a:pPr>
            <a:r>
              <a:rPr lang="en-GB" sz="2000" dirty="0">
                <a:solidFill>
                  <a:srgbClr val="0D1B30"/>
                </a:solidFill>
                <a:latin typeface="Arial" panose="020B0604020202020204" pitchFamily="34" charset="0"/>
                <a:cs typeface="Arial" panose="020B0604020202020204" pitchFamily="34" charset="0"/>
              </a:rPr>
              <a:t>They may influence us to take part </a:t>
            </a:r>
            <a:br>
              <a:rPr lang="en-GB" sz="2000" dirty="0">
                <a:solidFill>
                  <a:srgbClr val="0D1B30"/>
                </a:solidFill>
                <a:latin typeface="Arial" panose="020B0604020202020204" pitchFamily="34" charset="0"/>
                <a:cs typeface="Arial" panose="020B0604020202020204" pitchFamily="34" charset="0"/>
              </a:rPr>
            </a:br>
            <a:r>
              <a:rPr lang="en-GB" sz="2000" dirty="0">
                <a:solidFill>
                  <a:srgbClr val="0D1B30"/>
                </a:solidFill>
                <a:latin typeface="Arial" panose="020B0604020202020204" pitchFamily="34" charset="0"/>
                <a:cs typeface="Arial" panose="020B0604020202020204" pitchFamily="34" charset="0"/>
              </a:rPr>
              <a:t>in harmful behaviour such as smoking, drinking or using bad language.</a:t>
            </a:r>
          </a:p>
        </p:txBody>
      </p:sp>
      <p:sp>
        <p:nvSpPr>
          <p:cNvPr id="16" name="Content Placeholder 2">
            <a:extLst>
              <a:ext uri="{FF2B5EF4-FFF2-40B4-BE49-F238E27FC236}">
                <a16:creationId xmlns:a16="http://schemas.microsoft.com/office/drawing/2014/main" id="{E8EF9387-7EA1-3A5F-E208-BFF04E7FA3A2}"/>
              </a:ext>
            </a:extLst>
          </p:cNvPr>
          <p:cNvSpPr txBox="1">
            <a:spLocks/>
          </p:cNvSpPr>
          <p:nvPr/>
        </p:nvSpPr>
        <p:spPr>
          <a:xfrm>
            <a:off x="4332227" y="5643551"/>
            <a:ext cx="4213257" cy="7214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Clr>
                <a:srgbClr val="17AEE5"/>
              </a:buClr>
              <a:buNone/>
            </a:pPr>
            <a:r>
              <a:rPr lang="en-GB" sz="2000" dirty="0">
                <a:solidFill>
                  <a:srgbClr val="0D1B30"/>
                </a:solidFill>
                <a:latin typeface="Arial" panose="020B0604020202020204" pitchFamily="34" charset="0"/>
                <a:cs typeface="Arial" panose="020B0604020202020204" pitchFamily="34" charset="0"/>
              </a:rPr>
              <a:t>They may make us believe in unrealistic body standards.</a:t>
            </a:r>
            <a:endParaRPr lang="en-US" sz="2000" dirty="0">
              <a:solidFill>
                <a:srgbClr val="0D1B30"/>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F6F0F39D-1929-D874-9269-4DD8853225DF}"/>
              </a:ext>
            </a:extLst>
          </p:cNvPr>
          <p:cNvSpPr txBox="1">
            <a:spLocks/>
          </p:cNvSpPr>
          <p:nvPr/>
        </p:nvSpPr>
        <p:spPr>
          <a:xfrm>
            <a:off x="4332227" y="3496382"/>
            <a:ext cx="4951406" cy="6554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Arial" panose="020B0604020202020204" pitchFamily="34" charset="0"/>
                <a:cs typeface="Arial" panose="020B0604020202020204" pitchFamily="34" charset="0"/>
              </a:rPr>
              <a:t>Negatives</a:t>
            </a:r>
          </a:p>
        </p:txBody>
      </p:sp>
    </p:spTree>
    <p:extLst>
      <p:ext uri="{BB962C8B-B14F-4D97-AF65-F5344CB8AC3E}">
        <p14:creationId xmlns:p14="http://schemas.microsoft.com/office/powerpoint/2010/main" val="165002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9" grpId="0" animBg="1"/>
      <p:bldP spid="10" grpId="0" animBg="1"/>
      <p:bldP spid="7" grpId="0"/>
      <p:bldP spid="8"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B319718-96D9-24ED-6E88-9CCED69824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6334" y="-251056"/>
            <a:ext cx="8850284" cy="7150621"/>
          </a:xfrm>
          <a:prstGeom prst="rect">
            <a:avLst/>
          </a:prstGeom>
        </p:spPr>
      </p:pic>
      <p:sp>
        <p:nvSpPr>
          <p:cNvPr id="2" name="TextBox 1">
            <a:extLst>
              <a:ext uri="{FF2B5EF4-FFF2-40B4-BE49-F238E27FC236}">
                <a16:creationId xmlns:a16="http://schemas.microsoft.com/office/drawing/2014/main" id="{ACEFC97F-7381-22BA-09E2-D88894D90DD4}"/>
              </a:ext>
            </a:extLst>
          </p:cNvPr>
          <p:cNvSpPr txBox="1"/>
          <p:nvPr/>
        </p:nvSpPr>
        <p:spPr>
          <a:xfrm>
            <a:off x="617914" y="2496437"/>
            <a:ext cx="5907578" cy="1865126"/>
          </a:xfrm>
          <a:prstGeom prst="rect">
            <a:avLst/>
          </a:prstGeom>
          <a:noFill/>
        </p:spPr>
        <p:txBody>
          <a:bodyPr wrap="square" rtlCol="0">
            <a:spAutoFit/>
          </a:bodyPr>
          <a:lstStyle/>
          <a:p>
            <a:pPr>
              <a:lnSpc>
                <a:spcPct val="80000"/>
              </a:lnSpc>
            </a:pPr>
            <a:r>
              <a:rPr lang="en-GB" sz="4800" b="1" dirty="0">
                <a:solidFill>
                  <a:schemeClr val="bg1"/>
                </a:solidFill>
                <a:latin typeface="Arial" panose="020B0604020202020204" pitchFamily="34" charset="0"/>
                <a:ea typeface="Inter" panose="02000503000000020004" pitchFamily="2" charset="0"/>
                <a:cs typeface="Arial" panose="020B0604020202020204" pitchFamily="34" charset="0"/>
              </a:rPr>
              <a:t>Are there product placements on these thumbnails?</a:t>
            </a:r>
          </a:p>
        </p:txBody>
      </p:sp>
    </p:spTree>
    <p:extLst>
      <p:ext uri="{BB962C8B-B14F-4D97-AF65-F5344CB8AC3E}">
        <p14:creationId xmlns:p14="http://schemas.microsoft.com/office/powerpoint/2010/main" val="4239067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10;&#10;AI-generated content may be incorrect.">
            <a:extLst>
              <a:ext uri="{FF2B5EF4-FFF2-40B4-BE49-F238E27FC236}">
                <a16:creationId xmlns:a16="http://schemas.microsoft.com/office/drawing/2014/main" id="{C11F64A2-0CED-5348-411F-D84BC2B2C8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9800" y="683788"/>
            <a:ext cx="7772400" cy="5490423"/>
          </a:xfrm>
          <a:prstGeom prst="roundRect">
            <a:avLst>
              <a:gd name="adj" fmla="val 3749"/>
            </a:avLst>
          </a:prstGeom>
          <a:solidFill>
            <a:srgbClr val="FFFFFF">
              <a:shade val="85000"/>
            </a:srgbClr>
          </a:solidFill>
          <a:ln>
            <a:noFill/>
          </a:ln>
          <a:effectLst/>
        </p:spPr>
      </p:pic>
    </p:spTree>
    <p:extLst>
      <p:ext uri="{BB962C8B-B14F-4D97-AF65-F5344CB8AC3E}">
        <p14:creationId xmlns:p14="http://schemas.microsoft.com/office/powerpoint/2010/main" val="2930061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3BEA5-080C-3021-0ABE-1892CE01AF13}"/>
            </a:ext>
          </a:extLst>
        </p:cNvPr>
        <p:cNvGrpSpPr/>
        <p:nvPr/>
      </p:nvGrpSpPr>
      <p:grpSpPr>
        <a:xfrm>
          <a:off x="0" y="0"/>
          <a:ext cx="0" cy="0"/>
          <a:chOff x="0" y="0"/>
          <a:chExt cx="0" cy="0"/>
        </a:xfrm>
      </p:grpSpPr>
      <p:pic>
        <p:nvPicPr>
          <p:cNvPr id="3" name="Picture 2" descr="A screenshot of a video&#10;&#10;AI-generated content may be incorrect.">
            <a:extLst>
              <a:ext uri="{FF2B5EF4-FFF2-40B4-BE49-F238E27FC236}">
                <a16:creationId xmlns:a16="http://schemas.microsoft.com/office/drawing/2014/main" id="{AE39F1E2-852A-AD7F-C7F9-9C0784E99EED}"/>
              </a:ext>
            </a:extLst>
          </p:cNvPr>
          <p:cNvPicPr>
            <a:picLocks noChangeAspect="1"/>
          </p:cNvPicPr>
          <p:nvPr/>
        </p:nvPicPr>
        <p:blipFill>
          <a:blip r:embed="rId3" cstate="print">
            <a:alphaModFix amt="36000"/>
            <a:extLst>
              <a:ext uri="{28A0092B-C50C-407E-A947-70E740481C1C}">
                <a14:useLocalDpi xmlns:a14="http://schemas.microsoft.com/office/drawing/2010/main"/>
              </a:ext>
            </a:extLst>
          </a:blip>
          <a:stretch>
            <a:fillRect/>
          </a:stretch>
        </p:blipFill>
        <p:spPr>
          <a:xfrm>
            <a:off x="2209800" y="683788"/>
            <a:ext cx="7772400" cy="5490423"/>
          </a:xfrm>
          <a:prstGeom prst="roundRect">
            <a:avLst>
              <a:gd name="adj" fmla="val 3749"/>
            </a:avLst>
          </a:prstGeom>
          <a:noFill/>
          <a:ln>
            <a:noFill/>
          </a:ln>
          <a:effectLst/>
        </p:spPr>
      </p:pic>
      <p:pic>
        <p:nvPicPr>
          <p:cNvPr id="2" name="Picture 1" descr="A screenshot of a video&#10;&#10;AI-generated content may be incorrect.">
            <a:extLst>
              <a:ext uri="{FF2B5EF4-FFF2-40B4-BE49-F238E27FC236}">
                <a16:creationId xmlns:a16="http://schemas.microsoft.com/office/drawing/2014/main" id="{1817C494-AA3A-A07A-A1E9-2EF60560F673}"/>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220392" y="1305097"/>
            <a:ext cx="1762299" cy="1346663"/>
          </a:xfrm>
          <a:prstGeom prst="roundRect">
            <a:avLst>
              <a:gd name="adj" fmla="val 3749"/>
            </a:avLst>
          </a:prstGeom>
          <a:solidFill>
            <a:srgbClr val="FFFFFF">
              <a:shade val="85000"/>
            </a:srgbClr>
          </a:solidFill>
          <a:ln w="28575">
            <a:solidFill>
              <a:srgbClr val="FF0000"/>
            </a:solidFill>
          </a:ln>
          <a:effectLst/>
        </p:spPr>
      </p:pic>
      <p:pic>
        <p:nvPicPr>
          <p:cNvPr id="4" name="Picture 3" descr="A screenshot of a video&#10;&#10;AI-generated content may be incorrect.">
            <a:extLst>
              <a:ext uri="{FF2B5EF4-FFF2-40B4-BE49-F238E27FC236}">
                <a16:creationId xmlns:a16="http://schemas.microsoft.com/office/drawing/2014/main" id="{B5951D44-FA75-B733-E305-B53EE7BC07A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7725294" y="2755667"/>
            <a:ext cx="1762299" cy="1346663"/>
          </a:xfrm>
          <a:prstGeom prst="roundRect">
            <a:avLst>
              <a:gd name="adj" fmla="val 3749"/>
            </a:avLst>
          </a:prstGeom>
          <a:solidFill>
            <a:srgbClr val="FFFFFF">
              <a:shade val="85000"/>
            </a:srgbClr>
          </a:solidFill>
          <a:ln w="28575">
            <a:solidFill>
              <a:srgbClr val="FF0000"/>
            </a:solidFill>
          </a:ln>
          <a:effectLst/>
        </p:spPr>
      </p:pic>
      <p:pic>
        <p:nvPicPr>
          <p:cNvPr id="5" name="Picture 4" descr="A screenshot of a video&#10;&#10;AI-generated content may be incorrect.">
            <a:extLst>
              <a:ext uri="{FF2B5EF4-FFF2-40B4-BE49-F238E27FC236}">
                <a16:creationId xmlns:a16="http://schemas.microsoft.com/office/drawing/2014/main" id="{57CCDD9E-4097-8B10-BCEB-0FC266688792}"/>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905105" y="3905594"/>
            <a:ext cx="1762299" cy="1346663"/>
          </a:xfrm>
          <a:prstGeom prst="roundRect">
            <a:avLst>
              <a:gd name="adj" fmla="val 3749"/>
            </a:avLst>
          </a:prstGeom>
          <a:solidFill>
            <a:srgbClr val="FFFFFF">
              <a:shade val="85000"/>
            </a:srgbClr>
          </a:solidFill>
          <a:ln w="28575">
            <a:solidFill>
              <a:srgbClr val="FF0000"/>
            </a:solidFill>
          </a:ln>
          <a:effectLst/>
        </p:spPr>
      </p:pic>
      <p:pic>
        <p:nvPicPr>
          <p:cNvPr id="6" name="Picture 5" descr="A screenshot of a video&#10;&#10;AI-generated content may be incorrect.">
            <a:extLst>
              <a:ext uri="{FF2B5EF4-FFF2-40B4-BE49-F238E27FC236}">
                <a16:creationId xmlns:a16="http://schemas.microsoft.com/office/drawing/2014/main" id="{9C1855F8-6886-2F03-D1CC-707E04903442}"/>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2518756" y="3913907"/>
            <a:ext cx="1762299" cy="1346663"/>
          </a:xfrm>
          <a:prstGeom prst="roundRect">
            <a:avLst>
              <a:gd name="adj" fmla="val 3749"/>
            </a:avLst>
          </a:prstGeom>
          <a:solidFill>
            <a:srgbClr val="FFFFFF">
              <a:shade val="85000"/>
            </a:srgbClr>
          </a:solidFill>
          <a:ln w="28575">
            <a:solidFill>
              <a:srgbClr val="FF0000"/>
            </a:solidFill>
          </a:ln>
          <a:effectLst/>
        </p:spPr>
      </p:pic>
      <p:pic>
        <p:nvPicPr>
          <p:cNvPr id="7" name="Picture 6" descr="A screenshot of a video&#10;&#10;AI-generated content may be incorrect.">
            <a:extLst>
              <a:ext uri="{FF2B5EF4-FFF2-40B4-BE49-F238E27FC236}">
                <a16:creationId xmlns:a16="http://schemas.microsoft.com/office/drawing/2014/main" id="{A67F7FA6-AA7B-6A24-B2B3-DDDA0FE93236}"/>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5220392" y="2439406"/>
            <a:ext cx="1762299" cy="1346663"/>
          </a:xfrm>
          <a:prstGeom prst="roundRect">
            <a:avLst>
              <a:gd name="adj" fmla="val 3749"/>
            </a:avLst>
          </a:prstGeom>
          <a:solidFill>
            <a:srgbClr val="FFFFFF">
              <a:shade val="85000"/>
            </a:srgbClr>
          </a:solidFill>
          <a:ln w="28575">
            <a:solidFill>
              <a:srgbClr val="FF0000"/>
            </a:solidFill>
          </a:ln>
          <a:effectLst/>
        </p:spPr>
      </p:pic>
    </p:spTree>
    <p:extLst>
      <p:ext uri="{BB962C8B-B14F-4D97-AF65-F5344CB8AC3E}">
        <p14:creationId xmlns:p14="http://schemas.microsoft.com/office/powerpoint/2010/main" val="488481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social media account&#10;&#10;AI-generated content may be incorrect.">
            <a:extLst>
              <a:ext uri="{FF2B5EF4-FFF2-40B4-BE49-F238E27FC236}">
                <a16:creationId xmlns:a16="http://schemas.microsoft.com/office/drawing/2014/main" id="{01DF7420-CEE7-9EB2-4042-12AF615A4C88}"/>
              </a:ext>
            </a:extLst>
          </p:cNvPr>
          <p:cNvPicPr>
            <a:picLocks noChangeAspect="1"/>
          </p:cNvPicPr>
          <p:nvPr/>
        </p:nvPicPr>
        <p:blipFill>
          <a:blip r:embed="rId3"/>
          <a:stretch>
            <a:fillRect/>
          </a:stretch>
        </p:blipFill>
        <p:spPr>
          <a:xfrm>
            <a:off x="3512312" y="-129825"/>
            <a:ext cx="4951244" cy="6858000"/>
          </a:xfrm>
          <a:prstGeom prst="rect">
            <a:avLst/>
          </a:prstGeom>
        </p:spPr>
      </p:pic>
    </p:spTree>
    <p:extLst>
      <p:ext uri="{BB962C8B-B14F-4D97-AF65-F5344CB8AC3E}">
        <p14:creationId xmlns:p14="http://schemas.microsoft.com/office/powerpoint/2010/main" val="3179813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88783C-142A-1DDF-130A-DC11A34EF9C1}"/>
              </a:ext>
            </a:extLst>
          </p:cNvPr>
          <p:cNvSpPr/>
          <p:nvPr/>
        </p:nvSpPr>
        <p:spPr>
          <a:xfrm rot="21447736">
            <a:off x="589248" y="744043"/>
            <a:ext cx="4955694" cy="822495"/>
          </a:xfrm>
          <a:prstGeom prst="rect">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9BD00"/>
              </a:solidFill>
            </a:endParaRPr>
          </a:p>
        </p:txBody>
      </p:sp>
      <p:sp>
        <p:nvSpPr>
          <p:cNvPr id="4" name="TextBox 3">
            <a:extLst>
              <a:ext uri="{FF2B5EF4-FFF2-40B4-BE49-F238E27FC236}">
                <a16:creationId xmlns:a16="http://schemas.microsoft.com/office/drawing/2014/main" id="{676BC818-04A8-BEAD-0EDC-8B8B34A5F0DB}"/>
              </a:ext>
            </a:extLst>
          </p:cNvPr>
          <p:cNvSpPr txBox="1"/>
          <p:nvPr/>
        </p:nvSpPr>
        <p:spPr>
          <a:xfrm rot="21324373">
            <a:off x="752900" y="746325"/>
            <a:ext cx="5980243" cy="646331"/>
          </a:xfrm>
          <a:prstGeom prst="rect">
            <a:avLst/>
          </a:prstGeom>
          <a:noFill/>
        </p:spPr>
        <p:txBody>
          <a:bodyPr wrap="square" lIns="91440" tIns="45720" rIns="91440" bIns="45720" rtlCol="0" anchor="t">
            <a:spAutoFit/>
          </a:bodyPr>
          <a:lstStyle/>
          <a:p>
            <a:r>
              <a:rPr lang="en-US" sz="3600" b="1" dirty="0">
                <a:solidFill>
                  <a:srgbClr val="0D1B30"/>
                </a:solidFill>
                <a:latin typeface="Arial" panose="020B0604020202020204" pitchFamily="34" charset="0"/>
                <a:cs typeface="Arial" panose="020B0604020202020204" pitchFamily="34" charset="0"/>
              </a:rPr>
              <a:t>Learning Objectives</a:t>
            </a:r>
          </a:p>
        </p:txBody>
      </p:sp>
      <p:sp>
        <p:nvSpPr>
          <p:cNvPr id="5" name="TextBox 4">
            <a:extLst>
              <a:ext uri="{FF2B5EF4-FFF2-40B4-BE49-F238E27FC236}">
                <a16:creationId xmlns:a16="http://schemas.microsoft.com/office/drawing/2014/main" id="{7F851B71-0F72-C720-8948-7B27AF909BF2}"/>
              </a:ext>
            </a:extLst>
          </p:cNvPr>
          <p:cNvSpPr txBox="1"/>
          <p:nvPr/>
        </p:nvSpPr>
        <p:spPr>
          <a:xfrm>
            <a:off x="831928" y="1864018"/>
            <a:ext cx="5460626"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a:buChar char="ü"/>
            </a:pPr>
            <a:r>
              <a:rPr lang="en-GB" sz="2200" dirty="0">
                <a:solidFill>
                  <a:schemeClr val="bg1"/>
                </a:solidFill>
                <a:latin typeface="Arial" panose="020B0604020202020204" pitchFamily="34" charset="0"/>
                <a:ea typeface="+mn-lt"/>
                <a:cs typeface="Arial" panose="020B0604020202020204" pitchFamily="34" charset="0"/>
              </a:rPr>
              <a:t>To explain how what we see online makes us think about how we look, what to buy and other behaviour.</a:t>
            </a:r>
            <a:endParaRPr lang="en-US" sz="2200" dirty="0">
              <a:solidFill>
                <a:schemeClr val="bg1"/>
              </a:solidFill>
              <a:latin typeface="Arial" panose="020B0604020202020204" pitchFamily="34" charset="0"/>
              <a:ea typeface="+mn-lt"/>
              <a:cs typeface="Arial" panose="020B0604020202020204" pitchFamily="34" charset="0"/>
            </a:endParaRPr>
          </a:p>
        </p:txBody>
      </p:sp>
      <p:sp>
        <p:nvSpPr>
          <p:cNvPr id="6" name="TextBox 5">
            <a:extLst>
              <a:ext uri="{FF2B5EF4-FFF2-40B4-BE49-F238E27FC236}">
                <a16:creationId xmlns:a16="http://schemas.microsoft.com/office/drawing/2014/main" id="{CBEF7948-2C67-F0D3-A8FE-A906C5864D0B}"/>
              </a:ext>
            </a:extLst>
          </p:cNvPr>
          <p:cNvSpPr txBox="1"/>
          <p:nvPr/>
        </p:nvSpPr>
        <p:spPr>
          <a:xfrm>
            <a:off x="831927" y="4320809"/>
            <a:ext cx="564578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a:buChar char="ü"/>
            </a:pPr>
            <a:r>
              <a:rPr lang="en-GB" sz="2200" dirty="0">
                <a:solidFill>
                  <a:schemeClr val="bg1"/>
                </a:solidFill>
                <a:latin typeface="Arial" panose="020B0604020202020204" pitchFamily="34" charset="0"/>
                <a:ea typeface="+mn-lt"/>
                <a:cs typeface="Arial" panose="020B0604020202020204" pitchFamily="34" charset="0"/>
              </a:rPr>
              <a:t>To explain that some influencers may be virtual (AI-generated personalities) and not real people.</a:t>
            </a:r>
          </a:p>
        </p:txBody>
      </p:sp>
      <p:sp>
        <p:nvSpPr>
          <p:cNvPr id="7" name="TextBox 6">
            <a:extLst>
              <a:ext uri="{FF2B5EF4-FFF2-40B4-BE49-F238E27FC236}">
                <a16:creationId xmlns:a16="http://schemas.microsoft.com/office/drawing/2014/main" id="{B19C908E-21D5-69B1-F4A8-FBA6695B3952}"/>
              </a:ext>
            </a:extLst>
          </p:cNvPr>
          <p:cNvSpPr txBox="1"/>
          <p:nvPr/>
        </p:nvSpPr>
        <p:spPr>
          <a:xfrm>
            <a:off x="831928" y="3261691"/>
            <a:ext cx="590121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a:buChar char="ü"/>
            </a:pPr>
            <a:r>
              <a:rPr lang="en-GB" sz="2200" dirty="0">
                <a:solidFill>
                  <a:schemeClr val="bg1"/>
                </a:solidFill>
                <a:latin typeface="Arial" panose="020B0604020202020204" pitchFamily="34" charset="0"/>
                <a:ea typeface="+mn-lt"/>
                <a:cs typeface="Arial" panose="020B0604020202020204" pitchFamily="34" charset="0"/>
              </a:rPr>
              <a:t>To explain how and why influencers might try to influence us to make bad choices.</a:t>
            </a:r>
          </a:p>
        </p:txBody>
      </p:sp>
      <p:pic>
        <p:nvPicPr>
          <p:cNvPr id="10" name="Picture 9" descr="A logo of a group of people&#10;&#10;AI-generated content may be incorrect.">
            <a:extLst>
              <a:ext uri="{FF2B5EF4-FFF2-40B4-BE49-F238E27FC236}">
                <a16:creationId xmlns:a16="http://schemas.microsoft.com/office/drawing/2014/main" id="{432C7AFD-494B-9EB8-7071-41FA5E13F85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11341516" y="440525"/>
            <a:ext cx="331267" cy="388418"/>
          </a:xfrm>
          <a:prstGeom prst="rect">
            <a:avLst/>
          </a:prstGeom>
        </p:spPr>
      </p:pic>
      <p:sp>
        <p:nvSpPr>
          <p:cNvPr id="11" name="TextBox 10">
            <a:extLst>
              <a:ext uri="{FF2B5EF4-FFF2-40B4-BE49-F238E27FC236}">
                <a16:creationId xmlns:a16="http://schemas.microsoft.com/office/drawing/2014/main" id="{231B1E6F-2517-8BF3-B076-67510969AA75}"/>
              </a:ext>
            </a:extLst>
          </p:cNvPr>
          <p:cNvSpPr txBox="1">
            <a:spLocks noGrp="1" noRot="1" noMove="1" noResize="1" noEditPoints="1" noAdjustHandles="1" noChangeArrowheads="1" noChangeShapeType="1"/>
          </p:cNvSpPr>
          <p:nvPr/>
        </p:nvSpPr>
        <p:spPr>
          <a:xfrm>
            <a:off x="10041308" y="6272103"/>
            <a:ext cx="1709159" cy="230832"/>
          </a:xfrm>
          <a:prstGeom prst="rect">
            <a:avLst/>
          </a:prstGeom>
          <a:noFill/>
        </p:spPr>
        <p:txBody>
          <a:bodyPr wrap="square" rtlCol="0">
            <a:spAutoFit/>
          </a:bodyPr>
          <a:lstStyle/>
          <a:p>
            <a:pPr algn="r"/>
            <a:r>
              <a:rPr lang="en-GB" sz="900" dirty="0">
                <a:solidFill>
                  <a:schemeClr val="bg1">
                    <a:alpha val="41934"/>
                  </a:schemeClr>
                </a:solidFill>
                <a:latin typeface="Arial" panose="020B0604020202020204" pitchFamily="34" charset="0"/>
                <a:cs typeface="Arial" panose="020B0604020202020204" pitchFamily="34" charset="0"/>
              </a:rPr>
              <a:t>©</a:t>
            </a:r>
            <a:r>
              <a:rPr lang="en-GB" sz="900" dirty="0" err="1">
                <a:solidFill>
                  <a:schemeClr val="bg1">
                    <a:alpha val="41934"/>
                  </a:schemeClr>
                </a:solidFill>
                <a:latin typeface="Arial" panose="020B0604020202020204" pitchFamily="34" charset="0"/>
                <a:cs typeface="Arial" panose="020B0604020202020204" pitchFamily="34" charset="0"/>
              </a:rPr>
              <a:t>Ineqe</a:t>
            </a:r>
            <a:r>
              <a:rPr lang="en-GB" sz="900" dirty="0">
                <a:solidFill>
                  <a:schemeClr val="bg1">
                    <a:alpha val="41934"/>
                  </a:schemeClr>
                </a:solidFill>
                <a:latin typeface="Arial" panose="020B0604020202020204" pitchFamily="34" charset="0"/>
                <a:cs typeface="Arial" panose="020B0604020202020204" pitchFamily="34" charset="0"/>
              </a:rPr>
              <a:t> Group LTD 2025</a:t>
            </a:r>
          </a:p>
        </p:txBody>
      </p:sp>
      <p:pic>
        <p:nvPicPr>
          <p:cNvPr id="3" name="Picture 2" descr="A red and white target with arrows&#10;&#10;AI-generated content may be incorrect.">
            <a:extLst>
              <a:ext uri="{FF2B5EF4-FFF2-40B4-BE49-F238E27FC236}">
                <a16:creationId xmlns:a16="http://schemas.microsoft.com/office/drawing/2014/main" id="{AFDC616E-FAA7-D5E2-FCC8-9A33E48FFC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12573" y="611757"/>
            <a:ext cx="5169162" cy="6078934"/>
          </a:xfrm>
          <a:prstGeom prst="rect">
            <a:avLst/>
          </a:prstGeom>
        </p:spPr>
      </p:pic>
      <p:sp>
        <p:nvSpPr>
          <p:cNvPr id="8" name="TextBox 7">
            <a:extLst>
              <a:ext uri="{FF2B5EF4-FFF2-40B4-BE49-F238E27FC236}">
                <a16:creationId xmlns:a16="http://schemas.microsoft.com/office/drawing/2014/main" id="{B4C29642-FF8F-041B-69C5-6519D923BA75}"/>
              </a:ext>
            </a:extLst>
          </p:cNvPr>
          <p:cNvSpPr txBox="1"/>
          <p:nvPr/>
        </p:nvSpPr>
        <p:spPr>
          <a:xfrm>
            <a:off x="10041308" y="6272103"/>
            <a:ext cx="1709159" cy="230832"/>
          </a:xfrm>
          <a:prstGeom prst="rect">
            <a:avLst/>
          </a:prstGeom>
          <a:noFill/>
        </p:spPr>
        <p:txBody>
          <a:bodyPr wrap="square" rtlCol="0">
            <a:spAutoFit/>
          </a:bodyPr>
          <a:lstStyle/>
          <a:p>
            <a:pPr algn="r"/>
            <a:r>
              <a:rPr lang="en-GB" sz="900" dirty="0">
                <a:solidFill>
                  <a:schemeClr val="bg1">
                    <a:alpha val="41934"/>
                  </a:schemeClr>
                </a:solidFill>
                <a:latin typeface="Arial" panose="020B0604020202020204" pitchFamily="34" charset="0"/>
                <a:cs typeface="Arial" panose="020B0604020202020204" pitchFamily="34" charset="0"/>
              </a:rPr>
              <a:t>©</a:t>
            </a:r>
            <a:r>
              <a:rPr lang="en-GB" sz="900" dirty="0" err="1">
                <a:solidFill>
                  <a:schemeClr val="bg1">
                    <a:alpha val="41934"/>
                  </a:schemeClr>
                </a:solidFill>
                <a:latin typeface="Arial" panose="020B0604020202020204" pitchFamily="34" charset="0"/>
                <a:cs typeface="Arial" panose="020B0604020202020204" pitchFamily="34" charset="0"/>
              </a:rPr>
              <a:t>Ineqe</a:t>
            </a:r>
            <a:r>
              <a:rPr lang="en-GB" sz="900" dirty="0">
                <a:solidFill>
                  <a:schemeClr val="bg1">
                    <a:alpha val="41934"/>
                  </a:schemeClr>
                </a:solidFill>
                <a:latin typeface="Arial" panose="020B0604020202020204" pitchFamily="34" charset="0"/>
                <a:cs typeface="Arial" panose="020B0604020202020204" pitchFamily="34" charset="0"/>
              </a:rPr>
              <a:t> Group LTD 2025</a:t>
            </a:r>
          </a:p>
        </p:txBody>
      </p:sp>
    </p:spTree>
    <p:extLst>
      <p:ext uri="{BB962C8B-B14F-4D97-AF65-F5344CB8AC3E}">
        <p14:creationId xmlns:p14="http://schemas.microsoft.com/office/powerpoint/2010/main" val="169224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D7410-706B-7C30-117E-3A43B5E34EE3}"/>
            </a:ext>
          </a:extLst>
        </p:cNvPr>
        <p:cNvGrpSpPr/>
        <p:nvPr/>
      </p:nvGrpSpPr>
      <p:grpSpPr>
        <a:xfrm>
          <a:off x="0" y="0"/>
          <a:ext cx="0" cy="0"/>
          <a:chOff x="0" y="0"/>
          <a:chExt cx="0" cy="0"/>
        </a:xfrm>
      </p:grpSpPr>
      <p:pic>
        <p:nvPicPr>
          <p:cNvPr id="7" name="Picture 6" descr="A screenshot of a social media account&#10;&#10;AI-generated content may be incorrect.">
            <a:extLst>
              <a:ext uri="{FF2B5EF4-FFF2-40B4-BE49-F238E27FC236}">
                <a16:creationId xmlns:a16="http://schemas.microsoft.com/office/drawing/2014/main" id="{0FD71DDD-59ED-AC05-1C0F-D53E8EB22B35}"/>
              </a:ext>
            </a:extLst>
          </p:cNvPr>
          <p:cNvPicPr>
            <a:picLocks noChangeAspect="1"/>
          </p:cNvPicPr>
          <p:nvPr/>
        </p:nvPicPr>
        <p:blipFill>
          <a:blip r:embed="rId3">
            <a:alphaModFix amt="35000"/>
          </a:blip>
          <a:stretch>
            <a:fillRect/>
          </a:stretch>
        </p:blipFill>
        <p:spPr>
          <a:xfrm>
            <a:off x="3512312" y="-129825"/>
            <a:ext cx="4951244" cy="6858000"/>
          </a:xfrm>
          <a:prstGeom prst="rect">
            <a:avLst/>
          </a:prstGeom>
        </p:spPr>
      </p:pic>
      <p:pic>
        <p:nvPicPr>
          <p:cNvPr id="2" name="Picture 1" descr="A screenshot of a social media account&#10;&#10;AI-generated content may be incorrect.">
            <a:extLst>
              <a:ext uri="{FF2B5EF4-FFF2-40B4-BE49-F238E27FC236}">
                <a16:creationId xmlns:a16="http://schemas.microsoft.com/office/drawing/2014/main" id="{F6E94FF6-D094-874C-52B8-468673768B32}"/>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222865" y="4139738"/>
            <a:ext cx="1321724" cy="1695798"/>
          </a:xfrm>
          <a:prstGeom prst="rect">
            <a:avLst/>
          </a:prstGeom>
          <a:ln w="28575">
            <a:solidFill>
              <a:srgbClr val="FF0000"/>
            </a:solidFill>
          </a:ln>
        </p:spPr>
      </p:pic>
      <p:pic>
        <p:nvPicPr>
          <p:cNvPr id="3" name="Picture 2" descr="A screenshot of a social media account&#10;&#10;AI-generated content may be incorrect.">
            <a:extLst>
              <a:ext uri="{FF2B5EF4-FFF2-40B4-BE49-F238E27FC236}">
                <a16:creationId xmlns:a16="http://schemas.microsoft.com/office/drawing/2014/main" id="{8F0B0A82-2FC9-E43C-A14E-2535E3925892}"/>
              </a:ext>
            </a:extLst>
          </p:cNvPr>
          <p:cNvPicPr>
            <a:picLocks noChangeAspect="1"/>
          </p:cNvPicPr>
          <p:nvPr/>
        </p:nvPicPr>
        <p:blipFill>
          <a:blip r:embed="rId5" cstate="print">
            <a:extLst>
              <a:ext uri="{28A0092B-C50C-407E-A947-70E740481C1C}">
                <a14:useLocalDpi xmlns:a14="http://schemas.microsoft.com/office/drawing/2010/main"/>
              </a:ext>
            </a:extLst>
          </a:blip>
          <a:srcRect r="-4"/>
          <a:stretch>
            <a:fillRect/>
          </a:stretch>
        </p:blipFill>
        <p:spPr>
          <a:xfrm>
            <a:off x="7141832" y="2722418"/>
            <a:ext cx="1321724" cy="1695798"/>
          </a:xfrm>
          <a:prstGeom prst="rect">
            <a:avLst/>
          </a:prstGeom>
          <a:ln w="28575">
            <a:solidFill>
              <a:srgbClr val="FF0000"/>
            </a:solidFill>
          </a:ln>
        </p:spPr>
      </p:pic>
      <p:pic>
        <p:nvPicPr>
          <p:cNvPr id="5" name="Picture 4" descr="A screenshot of a black background with white text&#10;&#10;AI-generated content may be incorrect.">
            <a:extLst>
              <a:ext uri="{FF2B5EF4-FFF2-40B4-BE49-F238E27FC236}">
                <a16:creationId xmlns:a16="http://schemas.microsoft.com/office/drawing/2014/main" id="{DF138002-CAC6-053B-341C-811FF0C91AC5}"/>
              </a:ext>
            </a:extLst>
          </p:cNvPr>
          <p:cNvPicPr>
            <a:picLocks noChangeAspect="1"/>
          </p:cNvPicPr>
          <p:nvPr/>
        </p:nvPicPr>
        <p:blipFill>
          <a:blip r:embed="rId6"/>
          <a:stretch>
            <a:fillRect/>
          </a:stretch>
        </p:blipFill>
        <p:spPr>
          <a:xfrm>
            <a:off x="175921" y="2588263"/>
            <a:ext cx="5812013" cy="1421823"/>
          </a:xfrm>
          <a:prstGeom prst="rect">
            <a:avLst/>
          </a:prstGeom>
          <a:ln w="31750">
            <a:solidFill>
              <a:srgbClr val="FF0000"/>
            </a:solidFill>
          </a:ln>
        </p:spPr>
      </p:pic>
      <p:pic>
        <p:nvPicPr>
          <p:cNvPr id="8" name="Picture 7" descr="A black background with white text&#10;&#10;AI-generated content may be incorrect.">
            <a:extLst>
              <a:ext uri="{FF2B5EF4-FFF2-40B4-BE49-F238E27FC236}">
                <a16:creationId xmlns:a16="http://schemas.microsoft.com/office/drawing/2014/main" id="{54115EED-B7F9-B148-2853-79F3FDF24103}"/>
              </a:ext>
            </a:extLst>
          </p:cNvPr>
          <p:cNvPicPr>
            <a:picLocks noChangeAspect="1"/>
          </p:cNvPicPr>
          <p:nvPr/>
        </p:nvPicPr>
        <p:blipFill>
          <a:blip r:embed="rId7"/>
          <a:stretch>
            <a:fillRect/>
          </a:stretch>
        </p:blipFill>
        <p:spPr>
          <a:xfrm>
            <a:off x="5544589" y="1178731"/>
            <a:ext cx="5999932" cy="1029277"/>
          </a:xfrm>
          <a:prstGeom prst="rect">
            <a:avLst/>
          </a:prstGeom>
          <a:ln w="31750">
            <a:solidFill>
              <a:srgbClr val="FF0000"/>
            </a:solidFill>
          </a:ln>
        </p:spPr>
      </p:pic>
    </p:spTree>
    <p:extLst>
      <p:ext uri="{BB962C8B-B14F-4D97-AF65-F5344CB8AC3E}">
        <p14:creationId xmlns:p14="http://schemas.microsoft.com/office/powerpoint/2010/main" val="1724481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07A139-9413-BD48-B76B-6D4005D9C29B}"/>
              </a:ext>
            </a:extLst>
          </p:cNvPr>
          <p:cNvSpPr/>
          <p:nvPr/>
        </p:nvSpPr>
        <p:spPr>
          <a:xfrm rot="191403">
            <a:off x="5154463" y="721563"/>
            <a:ext cx="5088993" cy="947854"/>
          </a:xfrm>
          <a:prstGeom prst="rect">
            <a:avLst/>
          </a:prstGeom>
          <a:solidFill>
            <a:srgbClr val="00B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C044D75A-012B-581E-BC5A-2130957365A8}"/>
              </a:ext>
            </a:extLst>
          </p:cNvPr>
          <p:cNvSpPr/>
          <p:nvPr/>
        </p:nvSpPr>
        <p:spPr>
          <a:xfrm rot="21327723">
            <a:off x="7172268" y="1414202"/>
            <a:ext cx="4281905" cy="947854"/>
          </a:xfrm>
          <a:prstGeom prst="rect">
            <a:avLst/>
          </a:prstGeom>
          <a:solidFill>
            <a:srgbClr val="00B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FBB763D-C971-4C51-2C56-B27F551AA726}"/>
              </a:ext>
            </a:extLst>
          </p:cNvPr>
          <p:cNvSpPr txBox="1"/>
          <p:nvPr/>
        </p:nvSpPr>
        <p:spPr>
          <a:xfrm>
            <a:off x="5217688" y="736607"/>
            <a:ext cx="5638201"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How influencers</a:t>
            </a:r>
          </a:p>
        </p:txBody>
      </p:sp>
      <p:sp>
        <p:nvSpPr>
          <p:cNvPr id="5" name="TextBox 4">
            <a:extLst>
              <a:ext uri="{FF2B5EF4-FFF2-40B4-BE49-F238E27FC236}">
                <a16:creationId xmlns:a16="http://schemas.microsoft.com/office/drawing/2014/main" id="{7B08537F-8EF1-BCA6-DA1F-B76B2ED617B8}"/>
              </a:ext>
            </a:extLst>
          </p:cNvPr>
          <p:cNvSpPr txBox="1"/>
          <p:nvPr/>
        </p:nvSpPr>
        <p:spPr>
          <a:xfrm rot="21404330">
            <a:off x="7340273" y="1399368"/>
            <a:ext cx="4224261"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make a living</a:t>
            </a:r>
          </a:p>
        </p:txBody>
      </p:sp>
      <p:pic>
        <p:nvPicPr>
          <p:cNvPr id="7" name="Picture 6" descr="A person holding a magnet and a coin&#10;&#10;AI-generated content may be incorrect.">
            <a:extLst>
              <a:ext uri="{FF2B5EF4-FFF2-40B4-BE49-F238E27FC236}">
                <a16:creationId xmlns:a16="http://schemas.microsoft.com/office/drawing/2014/main" id="{6B6E9328-BD76-8AFC-F3B3-E30D2EE918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2120" y="0"/>
            <a:ext cx="6858000" cy="6858000"/>
          </a:xfrm>
          <a:prstGeom prst="rect">
            <a:avLst/>
          </a:prstGeom>
        </p:spPr>
      </p:pic>
      <p:grpSp>
        <p:nvGrpSpPr>
          <p:cNvPr id="15" name="Group 14">
            <a:extLst>
              <a:ext uri="{FF2B5EF4-FFF2-40B4-BE49-F238E27FC236}">
                <a16:creationId xmlns:a16="http://schemas.microsoft.com/office/drawing/2014/main" id="{E445DC7A-B570-8EF5-6F92-43B7C5287621}"/>
              </a:ext>
            </a:extLst>
          </p:cNvPr>
          <p:cNvGrpSpPr/>
          <p:nvPr/>
        </p:nvGrpSpPr>
        <p:grpSpPr>
          <a:xfrm>
            <a:off x="5467172" y="2950142"/>
            <a:ext cx="6227523" cy="1412948"/>
            <a:chOff x="5467172" y="2950142"/>
            <a:chExt cx="6227523" cy="1412948"/>
          </a:xfrm>
        </p:grpSpPr>
        <p:sp>
          <p:nvSpPr>
            <p:cNvPr id="9" name="TextBox 8">
              <a:extLst>
                <a:ext uri="{FF2B5EF4-FFF2-40B4-BE49-F238E27FC236}">
                  <a16:creationId xmlns:a16="http://schemas.microsoft.com/office/drawing/2014/main" id="{CFCB2E66-FE64-81CC-96FE-9A6AD56647F6}"/>
                </a:ext>
              </a:extLst>
            </p:cNvPr>
            <p:cNvSpPr txBox="1"/>
            <p:nvPr/>
          </p:nvSpPr>
          <p:spPr>
            <a:xfrm>
              <a:off x="6286121" y="3039651"/>
              <a:ext cx="5408574" cy="1323439"/>
            </a:xfrm>
            <a:prstGeom prst="rect">
              <a:avLst/>
            </a:prstGeom>
            <a:noFill/>
          </p:spPr>
          <p:txBody>
            <a:bodyPr wrap="square">
              <a:spAutoFit/>
            </a:bodyPr>
            <a:lstStyle/>
            <a:p>
              <a:pPr>
                <a:lnSpc>
                  <a:spcPct val="100000"/>
                </a:lnSpc>
                <a:buClr>
                  <a:srgbClr val="17AEE5"/>
                </a:buClr>
              </a:pPr>
              <a:r>
                <a:rPr lang="en-US" sz="2000" dirty="0">
                  <a:solidFill>
                    <a:schemeClr val="bg1"/>
                  </a:solidFill>
                  <a:latin typeface="Arial" panose="020B0604020202020204" pitchFamily="34" charset="0"/>
                  <a:cs typeface="Arial" panose="020B0604020202020204" pitchFamily="34" charset="0"/>
                </a:rPr>
                <a:t>Brands will work with influencers and will pay them or give them free products, services or experience in return for promotion or product placement.</a:t>
              </a:r>
            </a:p>
          </p:txBody>
        </p:sp>
        <p:pic>
          <p:nvPicPr>
            <p:cNvPr id="12" name="Graphic 11">
              <a:extLst>
                <a:ext uri="{FF2B5EF4-FFF2-40B4-BE49-F238E27FC236}">
                  <a16:creationId xmlns:a16="http://schemas.microsoft.com/office/drawing/2014/main" id="{B04338AE-40B8-EB0B-A72D-A8AA373399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7172" y="2950142"/>
              <a:ext cx="818949" cy="818949"/>
            </a:xfrm>
            <a:prstGeom prst="rect">
              <a:avLst/>
            </a:prstGeom>
          </p:spPr>
        </p:pic>
      </p:grpSp>
      <p:grpSp>
        <p:nvGrpSpPr>
          <p:cNvPr id="16" name="Group 15">
            <a:extLst>
              <a:ext uri="{FF2B5EF4-FFF2-40B4-BE49-F238E27FC236}">
                <a16:creationId xmlns:a16="http://schemas.microsoft.com/office/drawing/2014/main" id="{4C06F603-A404-54F6-606A-99BCB885224D}"/>
              </a:ext>
            </a:extLst>
          </p:cNvPr>
          <p:cNvGrpSpPr/>
          <p:nvPr/>
        </p:nvGrpSpPr>
        <p:grpSpPr>
          <a:xfrm>
            <a:off x="5441264" y="4721697"/>
            <a:ext cx="6143487" cy="1043635"/>
            <a:chOff x="5441264" y="4721697"/>
            <a:chExt cx="6143487" cy="1043635"/>
          </a:xfrm>
        </p:grpSpPr>
        <p:sp>
          <p:nvSpPr>
            <p:cNvPr id="10" name="TextBox 9">
              <a:extLst>
                <a:ext uri="{FF2B5EF4-FFF2-40B4-BE49-F238E27FC236}">
                  <a16:creationId xmlns:a16="http://schemas.microsoft.com/office/drawing/2014/main" id="{DC002E0F-BDA0-1F50-F688-17299B7BAFB1}"/>
                </a:ext>
              </a:extLst>
            </p:cNvPr>
            <p:cNvSpPr txBox="1"/>
            <p:nvPr/>
          </p:nvSpPr>
          <p:spPr>
            <a:xfrm>
              <a:off x="6286121" y="4749669"/>
              <a:ext cx="5298630" cy="1015663"/>
            </a:xfrm>
            <a:prstGeom prst="rect">
              <a:avLst/>
            </a:prstGeom>
            <a:noFill/>
          </p:spPr>
          <p:txBody>
            <a:bodyPr wrap="square">
              <a:spAutoFit/>
            </a:bodyPr>
            <a:lstStyle/>
            <a:p>
              <a:pPr>
                <a:lnSpc>
                  <a:spcPct val="100000"/>
                </a:lnSpc>
                <a:buClr>
                  <a:srgbClr val="17AEE5"/>
                </a:buClr>
              </a:pPr>
              <a:r>
                <a:rPr lang="en-US" sz="2000" dirty="0">
                  <a:solidFill>
                    <a:schemeClr val="bg1"/>
                  </a:solidFill>
                  <a:latin typeface="Arial" panose="020B0604020202020204" pitchFamily="34" charset="0"/>
                  <a:cs typeface="Arial" panose="020B0604020202020204" pitchFamily="34" charset="0"/>
                </a:rPr>
                <a:t>YouTubers with a big following will also get money from the adverts attached to their videos.</a:t>
              </a:r>
            </a:p>
          </p:txBody>
        </p:sp>
        <p:pic>
          <p:nvPicPr>
            <p:cNvPr id="14" name="Graphic 13">
              <a:extLst>
                <a:ext uri="{FF2B5EF4-FFF2-40B4-BE49-F238E27FC236}">
                  <a16:creationId xmlns:a16="http://schemas.microsoft.com/office/drawing/2014/main" id="{BBA6E33B-5F1A-F54D-37D6-F6DB6CF35D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41264" y="4721697"/>
              <a:ext cx="870764" cy="870764"/>
            </a:xfrm>
            <a:prstGeom prst="rect">
              <a:avLst/>
            </a:prstGeom>
          </p:spPr>
        </p:pic>
      </p:grpSp>
    </p:spTree>
    <p:extLst>
      <p:ext uri="{BB962C8B-B14F-4D97-AF65-F5344CB8AC3E}">
        <p14:creationId xmlns:p14="http://schemas.microsoft.com/office/powerpoint/2010/main" val="319550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Recording 2025-07-21 at 15.19.56.mp4">
            <a:hlinkClick r:id="" action="ppaction://media"/>
            <a:extLst>
              <a:ext uri="{FF2B5EF4-FFF2-40B4-BE49-F238E27FC236}">
                <a16:creationId xmlns:a16="http://schemas.microsoft.com/office/drawing/2014/main" id="{35788E8D-6C00-ADF7-9A5E-AC4BA6E8F6D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8203" r="9965"/>
          <a:stretch>
            <a:fillRect/>
          </a:stretch>
        </p:blipFill>
        <p:spPr>
          <a:xfrm>
            <a:off x="4487239" y="100361"/>
            <a:ext cx="3021980" cy="6655540"/>
          </a:xfrm>
          <a:prstGeom prst="roundRect">
            <a:avLst>
              <a:gd name="adj" fmla="val 14664"/>
            </a:avLst>
          </a:prstGeom>
          <a:ln>
            <a:noFill/>
          </a:ln>
          <a:effectLst>
            <a:innerShdw blurRad="114300" dist="50800">
              <a:srgbClr val="000000">
                <a:alpha val="0"/>
              </a:srgbClr>
            </a:innerShdw>
          </a:effectLst>
        </p:spPr>
      </p:pic>
      <p:pic>
        <p:nvPicPr>
          <p:cNvPr id="3" name="Picture 2" descr="A screenshot of a cell phone&#10;&#10;AI-generated content may be incorrect.">
            <a:extLst>
              <a:ext uri="{FF2B5EF4-FFF2-40B4-BE49-F238E27FC236}">
                <a16:creationId xmlns:a16="http://schemas.microsoft.com/office/drawing/2014/main" id="{719B1CB2-6AFE-4FFF-D874-1C0A7B73D7FF}"/>
              </a:ext>
            </a:extLst>
          </p:cNvPr>
          <p:cNvPicPr>
            <a:picLocks/>
          </p:cNvPicPr>
          <p:nvPr/>
        </p:nvPicPr>
        <p:blipFill>
          <a:blip r:embed="rId6" cstate="print">
            <a:extLst>
              <a:ext uri="{28A0092B-C50C-407E-A947-70E740481C1C}">
                <a14:useLocalDpi xmlns:a14="http://schemas.microsoft.com/office/drawing/2010/main"/>
              </a:ext>
            </a:extLst>
          </a:blip>
          <a:stretch>
            <a:fillRect/>
          </a:stretch>
        </p:blipFill>
        <p:spPr>
          <a:xfrm>
            <a:off x="4287834" y="0"/>
            <a:ext cx="3420790" cy="6858000"/>
          </a:xfrm>
          <a:prstGeom prst="rect">
            <a:avLst/>
          </a:prstGeom>
        </p:spPr>
      </p:pic>
      <p:sp>
        <p:nvSpPr>
          <p:cNvPr id="5" name="Rectangle 4">
            <a:extLst>
              <a:ext uri="{FF2B5EF4-FFF2-40B4-BE49-F238E27FC236}">
                <a16:creationId xmlns:a16="http://schemas.microsoft.com/office/drawing/2014/main" id="{ED714469-A38D-C058-ACAE-373B4C83F406}"/>
              </a:ext>
            </a:extLst>
          </p:cNvPr>
          <p:cNvSpPr/>
          <p:nvPr/>
        </p:nvSpPr>
        <p:spPr>
          <a:xfrm rot="21211448">
            <a:off x="399838" y="639234"/>
            <a:ext cx="3439199" cy="947854"/>
          </a:xfrm>
          <a:prstGeom prst="rect">
            <a:avLst/>
          </a:prstGeom>
          <a:solidFill>
            <a:srgbClr val="E5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D851CCB-68FF-755A-3DBD-86378799163A}"/>
              </a:ext>
            </a:extLst>
          </p:cNvPr>
          <p:cNvSpPr/>
          <p:nvPr/>
        </p:nvSpPr>
        <p:spPr>
          <a:xfrm rot="325313">
            <a:off x="494526" y="1736715"/>
            <a:ext cx="3563913" cy="947854"/>
          </a:xfrm>
          <a:prstGeom prst="rect">
            <a:avLst/>
          </a:prstGeom>
          <a:solidFill>
            <a:srgbClr val="E5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F310115-B13E-CDF4-8266-11DF6A2E39CD}"/>
              </a:ext>
            </a:extLst>
          </p:cNvPr>
          <p:cNvSpPr txBox="1"/>
          <p:nvPr/>
        </p:nvSpPr>
        <p:spPr>
          <a:xfrm rot="21014500">
            <a:off x="502194" y="649044"/>
            <a:ext cx="3586909" cy="830997"/>
          </a:xfrm>
          <a:prstGeom prst="rect">
            <a:avLst/>
          </a:prstGeom>
          <a:noFill/>
        </p:spPr>
        <p:txBody>
          <a:bodyPr wrap="square" lIns="91440" tIns="45720" rIns="91440" bIns="45720" rtlCol="0" anchor="t">
            <a:spAutoFit/>
          </a:bodyPr>
          <a:lstStyle/>
          <a:p>
            <a:r>
              <a:rPr lang="en-US" sz="4800" b="1" dirty="0">
                <a:solidFill>
                  <a:schemeClr val="bg1"/>
                </a:solidFill>
                <a:latin typeface="Arial" panose="020B0604020202020204" pitchFamily="34" charset="0"/>
                <a:cs typeface="Arial" panose="020B0604020202020204" pitchFamily="34" charset="0"/>
              </a:rPr>
              <a:t>Negative</a:t>
            </a:r>
          </a:p>
        </p:txBody>
      </p:sp>
      <p:sp>
        <p:nvSpPr>
          <p:cNvPr id="8" name="TextBox 7">
            <a:extLst>
              <a:ext uri="{FF2B5EF4-FFF2-40B4-BE49-F238E27FC236}">
                <a16:creationId xmlns:a16="http://schemas.microsoft.com/office/drawing/2014/main" id="{33F4C3C0-21E6-C280-81CE-A4C09D0F95DB}"/>
              </a:ext>
            </a:extLst>
          </p:cNvPr>
          <p:cNvSpPr txBox="1"/>
          <p:nvPr/>
        </p:nvSpPr>
        <p:spPr>
          <a:xfrm>
            <a:off x="534280" y="1778008"/>
            <a:ext cx="4224261" cy="830997"/>
          </a:xfrm>
          <a:prstGeom prst="rect">
            <a:avLst/>
          </a:prstGeom>
          <a:noFill/>
        </p:spPr>
        <p:txBody>
          <a:bodyPr wrap="square" lIns="91440" tIns="45720" rIns="91440" bIns="45720" rtlCol="0" anchor="t">
            <a:spAutoFit/>
          </a:bodyPr>
          <a:lstStyle/>
          <a:p>
            <a:r>
              <a:rPr lang="en-US" sz="4800" b="1" dirty="0">
                <a:solidFill>
                  <a:schemeClr val="bg1"/>
                </a:solidFill>
                <a:latin typeface="Arial" panose="020B0604020202020204" pitchFamily="34" charset="0"/>
                <a:cs typeface="Arial" panose="020B0604020202020204" pitchFamily="34" charset="0"/>
              </a:rPr>
              <a:t>Influencing</a:t>
            </a:r>
          </a:p>
        </p:txBody>
      </p:sp>
      <p:pic>
        <p:nvPicPr>
          <p:cNvPr id="10" name="Picture 9">
            <a:extLst>
              <a:ext uri="{FF2B5EF4-FFF2-40B4-BE49-F238E27FC236}">
                <a16:creationId xmlns:a16="http://schemas.microsoft.com/office/drawing/2014/main" id="{4E3F7081-CABF-01FB-FCBB-7F4AED2CC9F4}"/>
              </a:ext>
            </a:extLst>
          </p:cNvPr>
          <p:cNvPicPr>
            <a:picLocks noChangeAspect="1"/>
          </p:cNvPicPr>
          <p:nvPr/>
        </p:nvPicPr>
        <p:blipFill>
          <a:blip r:embed="rId7"/>
          <a:stretch>
            <a:fillRect/>
          </a:stretch>
        </p:blipFill>
        <p:spPr>
          <a:xfrm>
            <a:off x="2521069" y="1154559"/>
            <a:ext cx="828595" cy="828595"/>
          </a:xfrm>
          <a:prstGeom prst="rect">
            <a:avLst/>
          </a:prstGeom>
        </p:spPr>
      </p:pic>
      <p:sp>
        <p:nvSpPr>
          <p:cNvPr id="12" name="TextBox 11">
            <a:extLst>
              <a:ext uri="{FF2B5EF4-FFF2-40B4-BE49-F238E27FC236}">
                <a16:creationId xmlns:a16="http://schemas.microsoft.com/office/drawing/2014/main" id="{A7E601FD-BE80-D3B0-6860-383BCE2C6FC2}"/>
              </a:ext>
            </a:extLst>
          </p:cNvPr>
          <p:cNvSpPr txBox="1"/>
          <p:nvPr/>
        </p:nvSpPr>
        <p:spPr>
          <a:xfrm>
            <a:off x="534281" y="3058372"/>
            <a:ext cx="3420790" cy="2677656"/>
          </a:xfrm>
          <a:prstGeom prst="rect">
            <a:avLst/>
          </a:prstGeom>
          <a:noFill/>
        </p:spPr>
        <p:txBody>
          <a:bodyPr wrap="square">
            <a:spAutoFit/>
          </a:bodyPr>
          <a:lstStyle/>
          <a:p>
            <a:pPr>
              <a:lnSpc>
                <a:spcPct val="100000"/>
              </a:lnSpc>
              <a:buClr>
                <a:srgbClr val="17AEE5"/>
              </a:buClr>
            </a:pPr>
            <a:r>
              <a:rPr lang="en-US" sz="2400" b="1" dirty="0">
                <a:solidFill>
                  <a:schemeClr val="bg1"/>
                </a:solidFill>
                <a:latin typeface="Arial" panose="020B0604020202020204" pitchFamily="34" charset="0"/>
                <a:cs typeface="Arial" panose="020B0604020202020204" pitchFamily="34" charset="0"/>
              </a:rPr>
              <a:t>Some products advertised can be negative influences </a:t>
            </a:r>
            <a:r>
              <a:rPr lang="en-US" sz="2400" b="1" i="1" dirty="0">
                <a:solidFill>
                  <a:schemeClr val="bg1"/>
                </a:solidFill>
                <a:latin typeface="Arial" panose="020B0604020202020204" pitchFamily="34" charset="0"/>
                <a:cs typeface="Arial" panose="020B0604020202020204" pitchFamily="34" charset="0"/>
              </a:rPr>
              <a:t>and encourage you to buy products that aren’t right for you, or you don’t need. </a:t>
            </a:r>
          </a:p>
        </p:txBody>
      </p:sp>
      <p:sp>
        <p:nvSpPr>
          <p:cNvPr id="13" name="TextBox 12">
            <a:extLst>
              <a:ext uri="{FF2B5EF4-FFF2-40B4-BE49-F238E27FC236}">
                <a16:creationId xmlns:a16="http://schemas.microsoft.com/office/drawing/2014/main" id="{CD661CD5-01DC-74C3-54D3-CA36698AE69A}"/>
              </a:ext>
            </a:extLst>
          </p:cNvPr>
          <p:cNvSpPr txBox="1"/>
          <p:nvPr/>
        </p:nvSpPr>
        <p:spPr>
          <a:xfrm>
            <a:off x="7863829" y="782825"/>
            <a:ext cx="3970813" cy="1200329"/>
          </a:xfrm>
          <a:prstGeom prst="rect">
            <a:avLst/>
          </a:prstGeom>
          <a:noFill/>
        </p:spPr>
        <p:txBody>
          <a:bodyPr wrap="square">
            <a:spAutoFit/>
          </a:bodyPr>
          <a:lstStyle/>
          <a:p>
            <a:pPr>
              <a:lnSpc>
                <a:spcPct val="100000"/>
              </a:lnSpc>
              <a:buClr>
                <a:srgbClr val="17AEE5"/>
              </a:buClr>
            </a:pPr>
            <a:r>
              <a:rPr lang="en-US" sz="2400" dirty="0">
                <a:solidFill>
                  <a:schemeClr val="bg1"/>
                </a:solidFill>
                <a:latin typeface="Arial" panose="020B0604020202020204" pitchFamily="34" charset="0"/>
                <a:cs typeface="Arial" panose="020B0604020202020204" pitchFamily="34" charset="0"/>
              </a:rPr>
              <a:t>The list of products this TikTok account promotes using for skincare includes: </a:t>
            </a:r>
          </a:p>
        </p:txBody>
      </p:sp>
      <p:sp>
        <p:nvSpPr>
          <p:cNvPr id="15" name="TextBox 14">
            <a:extLst>
              <a:ext uri="{FF2B5EF4-FFF2-40B4-BE49-F238E27FC236}">
                <a16:creationId xmlns:a16="http://schemas.microsoft.com/office/drawing/2014/main" id="{75E80F20-9DD3-EC0B-7CEF-761C1A8C75A8}"/>
              </a:ext>
            </a:extLst>
          </p:cNvPr>
          <p:cNvSpPr txBox="1"/>
          <p:nvPr/>
        </p:nvSpPr>
        <p:spPr>
          <a:xfrm>
            <a:off x="7863829" y="2166557"/>
            <a:ext cx="4085364" cy="4740721"/>
          </a:xfrm>
          <a:prstGeom prst="rect">
            <a:avLst/>
          </a:prstGeom>
          <a:noFill/>
        </p:spPr>
        <p:txBody>
          <a:bodyPr wrap="square">
            <a:spAutoFit/>
          </a:bodyPr>
          <a:lstStyle/>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Pore strips </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Clay masks</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Carrot juice</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Salmon</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LED mask</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Tretinoin</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Avocado</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Clean makeup </a:t>
            </a: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brushes</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Eat clean</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Face masks</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Gua-</a:t>
            </a:r>
            <a:r>
              <a:rPr lang="en-GB" dirty="0" err="1">
                <a:solidFill>
                  <a:schemeClr val="bg1"/>
                </a:solidFill>
                <a:latin typeface="Arial" panose="020B0604020202020204" pitchFamily="34" charset="0"/>
                <a:cs typeface="Arial" panose="020B0604020202020204" pitchFamily="34" charset="0"/>
              </a:rPr>
              <a:t>shaing</a:t>
            </a:r>
            <a:endParaRPr lang="en-GB" dirty="0">
              <a:solidFill>
                <a:schemeClr val="bg1"/>
              </a:solidFill>
              <a:latin typeface="Arial" panose="020B0604020202020204" pitchFamily="34" charset="0"/>
              <a:cs typeface="Arial" panose="020B0604020202020204" pitchFamily="34" charset="0"/>
            </a:endParaRP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Ice-bowling</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Putting garlic </a:t>
            </a: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on your skin </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Eating aloe vera</a:t>
            </a:r>
          </a:p>
          <a:p>
            <a:pPr>
              <a:lnSpc>
                <a:spcPct val="70000"/>
              </a:lnSpc>
              <a:spcAft>
                <a:spcPts val="600"/>
              </a:spcAft>
              <a:buNone/>
            </a:pPr>
            <a:r>
              <a:rPr lang="en-GB" dirty="0" err="1">
                <a:solidFill>
                  <a:schemeClr val="bg1"/>
                </a:solidFill>
                <a:latin typeface="Arial" panose="020B0604020202020204" pitchFamily="34" charset="0"/>
                <a:cs typeface="Arial" panose="020B0604020202020204" pitchFamily="34" charset="0"/>
              </a:rPr>
              <a:t>Panoxyl</a:t>
            </a:r>
            <a:r>
              <a:rPr lang="en-GB" dirty="0">
                <a:solidFill>
                  <a:schemeClr val="bg1"/>
                </a:solidFill>
                <a:latin typeface="Arial" panose="020B0604020202020204" pitchFamily="34" charset="0"/>
                <a:cs typeface="Arial" panose="020B0604020202020204" pitchFamily="34" charset="0"/>
              </a:rPr>
              <a:t> cream</a:t>
            </a:r>
          </a:p>
          <a:p>
            <a:pPr>
              <a:lnSpc>
                <a:spcPct val="70000"/>
              </a:lnSpc>
              <a:spcAft>
                <a:spcPts val="600"/>
              </a:spcAft>
              <a:buNone/>
            </a:pPr>
            <a:endParaRPr lang="en-GB"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121E485-42AA-213F-5002-B47826D8E2B2}"/>
              </a:ext>
            </a:extLst>
          </p:cNvPr>
          <p:cNvSpPr txBox="1"/>
          <p:nvPr/>
        </p:nvSpPr>
        <p:spPr>
          <a:xfrm>
            <a:off x="9578898" y="2166557"/>
            <a:ext cx="2410949" cy="4740721"/>
          </a:xfrm>
          <a:prstGeom prst="rect">
            <a:avLst/>
          </a:prstGeom>
          <a:noFill/>
        </p:spPr>
        <p:txBody>
          <a:bodyPr wrap="square">
            <a:spAutoFit/>
          </a:bodyPr>
          <a:lstStyle/>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Pimple patches</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Eating:</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Steak</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Cottage cheese</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Zucchini</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Dark chocolate</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Strawberries</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Red peppers</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Broccoli</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Sweet potato</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Beef tallow</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Using Korean skincare</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Spearmint tea</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Okra Water</a:t>
            </a:r>
          </a:p>
          <a:p>
            <a:pPr>
              <a:lnSpc>
                <a:spcPct val="70000"/>
              </a:lnSpc>
              <a:spcAft>
                <a:spcPts val="600"/>
              </a:spcAft>
              <a:buNone/>
            </a:pPr>
            <a:r>
              <a:rPr lang="en-GB" dirty="0">
                <a:solidFill>
                  <a:schemeClr val="bg1"/>
                </a:solidFill>
                <a:latin typeface="Arial" panose="020B0604020202020204" pitchFamily="34" charset="0"/>
                <a:cs typeface="Arial" panose="020B0604020202020204" pitchFamily="34" charset="0"/>
              </a:rPr>
              <a:t>Hypochlorous </a:t>
            </a: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acid spray</a:t>
            </a:r>
          </a:p>
          <a:p>
            <a:pPr>
              <a:lnSpc>
                <a:spcPct val="70000"/>
              </a:lnSpc>
              <a:spcAft>
                <a:spcPts val="600"/>
              </a:spcAft>
              <a:buNone/>
            </a:pP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062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13"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24C8D1-014B-65BF-FF3B-08D148E07331}"/>
              </a:ext>
            </a:extLst>
          </p:cNvPr>
          <p:cNvSpPr/>
          <p:nvPr/>
        </p:nvSpPr>
        <p:spPr>
          <a:xfrm rot="21211448">
            <a:off x="399838" y="639234"/>
            <a:ext cx="3439199" cy="947854"/>
          </a:xfrm>
          <a:prstGeom prst="rect">
            <a:avLst/>
          </a:prstGeom>
          <a:solidFill>
            <a:srgbClr val="E5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16869EBC-14D7-7095-BCC7-4744236A0D8F}"/>
              </a:ext>
            </a:extLst>
          </p:cNvPr>
          <p:cNvSpPr/>
          <p:nvPr/>
        </p:nvSpPr>
        <p:spPr>
          <a:xfrm rot="325313">
            <a:off x="494526" y="1736715"/>
            <a:ext cx="3563913" cy="947854"/>
          </a:xfrm>
          <a:prstGeom prst="rect">
            <a:avLst/>
          </a:prstGeom>
          <a:solidFill>
            <a:srgbClr val="E5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0677CD1-4856-9F81-D214-198117874C7D}"/>
              </a:ext>
            </a:extLst>
          </p:cNvPr>
          <p:cNvSpPr txBox="1"/>
          <p:nvPr/>
        </p:nvSpPr>
        <p:spPr>
          <a:xfrm rot="21014500">
            <a:off x="502194" y="649044"/>
            <a:ext cx="3586909" cy="830997"/>
          </a:xfrm>
          <a:prstGeom prst="rect">
            <a:avLst/>
          </a:prstGeom>
          <a:noFill/>
        </p:spPr>
        <p:txBody>
          <a:bodyPr wrap="square" lIns="91440" tIns="45720" rIns="91440" bIns="45720" rtlCol="0" anchor="t">
            <a:spAutoFit/>
          </a:bodyPr>
          <a:lstStyle/>
          <a:p>
            <a:r>
              <a:rPr lang="en-US" sz="4800" b="1" dirty="0">
                <a:solidFill>
                  <a:schemeClr val="bg1"/>
                </a:solidFill>
                <a:latin typeface="Arial" panose="020B0604020202020204" pitchFamily="34" charset="0"/>
                <a:cs typeface="Arial" panose="020B0604020202020204" pitchFamily="34" charset="0"/>
              </a:rPr>
              <a:t>Negative</a:t>
            </a:r>
          </a:p>
        </p:txBody>
      </p:sp>
      <p:sp>
        <p:nvSpPr>
          <p:cNvPr id="5" name="TextBox 4">
            <a:extLst>
              <a:ext uri="{FF2B5EF4-FFF2-40B4-BE49-F238E27FC236}">
                <a16:creationId xmlns:a16="http://schemas.microsoft.com/office/drawing/2014/main" id="{F210A493-77A2-6C4A-F2EC-3C9E0817D756}"/>
              </a:ext>
            </a:extLst>
          </p:cNvPr>
          <p:cNvSpPr txBox="1"/>
          <p:nvPr/>
        </p:nvSpPr>
        <p:spPr>
          <a:xfrm>
            <a:off x="534280" y="1778008"/>
            <a:ext cx="4224261" cy="830997"/>
          </a:xfrm>
          <a:prstGeom prst="rect">
            <a:avLst/>
          </a:prstGeom>
          <a:noFill/>
        </p:spPr>
        <p:txBody>
          <a:bodyPr wrap="square" lIns="91440" tIns="45720" rIns="91440" bIns="45720" rtlCol="0" anchor="t">
            <a:spAutoFit/>
          </a:bodyPr>
          <a:lstStyle/>
          <a:p>
            <a:r>
              <a:rPr lang="en-US" sz="4800" b="1" dirty="0">
                <a:solidFill>
                  <a:schemeClr val="bg1"/>
                </a:solidFill>
                <a:latin typeface="Arial" panose="020B0604020202020204" pitchFamily="34" charset="0"/>
                <a:cs typeface="Arial" panose="020B0604020202020204" pitchFamily="34" charset="0"/>
              </a:rPr>
              <a:t>Influencing</a:t>
            </a:r>
          </a:p>
        </p:txBody>
      </p:sp>
      <p:pic>
        <p:nvPicPr>
          <p:cNvPr id="6" name="Picture 5">
            <a:extLst>
              <a:ext uri="{FF2B5EF4-FFF2-40B4-BE49-F238E27FC236}">
                <a16:creationId xmlns:a16="http://schemas.microsoft.com/office/drawing/2014/main" id="{289520EE-D6FC-B659-C07C-1694E2DDBD85}"/>
              </a:ext>
            </a:extLst>
          </p:cNvPr>
          <p:cNvPicPr>
            <a:picLocks noChangeAspect="1"/>
          </p:cNvPicPr>
          <p:nvPr/>
        </p:nvPicPr>
        <p:blipFill>
          <a:blip r:embed="rId3"/>
          <a:stretch>
            <a:fillRect/>
          </a:stretch>
        </p:blipFill>
        <p:spPr>
          <a:xfrm>
            <a:off x="2521069" y="1154559"/>
            <a:ext cx="828595" cy="828595"/>
          </a:xfrm>
          <a:prstGeom prst="rect">
            <a:avLst/>
          </a:prstGeom>
        </p:spPr>
      </p:pic>
      <p:sp>
        <p:nvSpPr>
          <p:cNvPr id="8" name="Rounded Rectangle 7">
            <a:extLst>
              <a:ext uri="{FF2B5EF4-FFF2-40B4-BE49-F238E27FC236}">
                <a16:creationId xmlns:a16="http://schemas.microsoft.com/office/drawing/2014/main" id="{CD481C3D-A786-CB83-564F-8CEC10B62F24}"/>
              </a:ext>
            </a:extLst>
          </p:cNvPr>
          <p:cNvSpPr/>
          <p:nvPr/>
        </p:nvSpPr>
        <p:spPr>
          <a:xfrm>
            <a:off x="4514519" y="263951"/>
            <a:ext cx="7410387" cy="6334123"/>
          </a:xfrm>
          <a:prstGeom prst="roundRect">
            <a:avLst>
              <a:gd name="adj" fmla="val 2975"/>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erson in a hat surrounded by coins&#10;&#10;AI-generated content may be incorrect.">
            <a:extLst>
              <a:ext uri="{FF2B5EF4-FFF2-40B4-BE49-F238E27FC236}">
                <a16:creationId xmlns:a16="http://schemas.microsoft.com/office/drawing/2014/main" id="{2E385393-F5E5-5CD1-EC76-4C48791E722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93587" y="760933"/>
            <a:ext cx="2878318" cy="1619054"/>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8D0EF78D-B8C7-476E-7E67-802CC6A22F36}"/>
              </a:ext>
            </a:extLst>
          </p:cNvPr>
          <p:cNvSpPr txBox="1"/>
          <p:nvPr/>
        </p:nvSpPr>
        <p:spPr>
          <a:xfrm>
            <a:off x="4993587" y="2526384"/>
            <a:ext cx="2878318" cy="769441"/>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Spending 1,000,000 </a:t>
            </a:r>
            <a:r>
              <a:rPr lang="en-GB" sz="1600" b="1" dirty="0" err="1">
                <a:solidFill>
                  <a:schemeClr val="bg1"/>
                </a:solidFill>
                <a:latin typeface="Arial" panose="020B0604020202020204" pitchFamily="34" charset="0"/>
                <a:cs typeface="Arial" panose="020B0604020202020204" pitchFamily="34" charset="0"/>
              </a:rPr>
              <a:t>Robux</a:t>
            </a:r>
            <a:r>
              <a:rPr lang="en-GB" sz="1600" b="1" dirty="0">
                <a:solidFill>
                  <a:schemeClr val="bg1"/>
                </a:solidFill>
                <a:latin typeface="Arial" panose="020B0604020202020204" pitchFamily="34" charset="0"/>
                <a:cs typeface="Arial" panose="020B0604020202020204" pitchFamily="34" charset="0"/>
              </a:rPr>
              <a:t> in 1 Hour!</a:t>
            </a:r>
          </a:p>
          <a:p>
            <a:r>
              <a:rPr lang="en-GB" sz="1200" dirty="0">
                <a:solidFill>
                  <a:schemeClr val="bg1"/>
                </a:solidFill>
                <a:latin typeface="Arial" panose="020B0604020202020204" pitchFamily="34" charset="0"/>
                <a:cs typeface="Arial" panose="020B0604020202020204" pitchFamily="34" charset="0"/>
              </a:rPr>
              <a:t>14M views</a:t>
            </a:r>
          </a:p>
        </p:txBody>
      </p:sp>
      <p:pic>
        <p:nvPicPr>
          <p:cNvPr id="13" name="Picture 12">
            <a:extLst>
              <a:ext uri="{FF2B5EF4-FFF2-40B4-BE49-F238E27FC236}">
                <a16:creationId xmlns:a16="http://schemas.microsoft.com/office/drawing/2014/main" id="{1656FDF4-41CA-C54B-9389-78F88A94F7B5}"/>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231772" y="760933"/>
            <a:ext cx="2878318" cy="1619054"/>
          </a:xfrm>
          <a:prstGeom prst="roundRect">
            <a:avLst>
              <a:gd name="adj" fmla="val 8594"/>
            </a:avLst>
          </a:prstGeom>
          <a:solidFill>
            <a:srgbClr val="FFFFFF">
              <a:shade val="85000"/>
            </a:srgbClr>
          </a:solidFill>
          <a:ln>
            <a:noFill/>
          </a:ln>
          <a:effectLst/>
        </p:spPr>
      </p:pic>
      <p:sp>
        <p:nvSpPr>
          <p:cNvPr id="14" name="TextBox 13">
            <a:extLst>
              <a:ext uri="{FF2B5EF4-FFF2-40B4-BE49-F238E27FC236}">
                <a16:creationId xmlns:a16="http://schemas.microsoft.com/office/drawing/2014/main" id="{10377A20-8DDB-62C1-96A5-B39153F9AB38}"/>
              </a:ext>
            </a:extLst>
          </p:cNvPr>
          <p:cNvSpPr txBox="1"/>
          <p:nvPr/>
        </p:nvSpPr>
        <p:spPr>
          <a:xfrm>
            <a:off x="8231772" y="2526384"/>
            <a:ext cx="2878318" cy="830997"/>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I Spent $10,000 to Beat Every Roblox </a:t>
            </a:r>
            <a:r>
              <a:rPr lang="en-GB" b="1" dirty="0">
                <a:solidFill>
                  <a:schemeClr val="bg1"/>
                </a:solidFill>
              </a:rPr>
              <a:t>Game</a:t>
            </a:r>
          </a:p>
          <a:p>
            <a:r>
              <a:rPr lang="en-GB" sz="1200" dirty="0">
                <a:solidFill>
                  <a:schemeClr val="bg1"/>
                </a:solidFill>
                <a:latin typeface="Arial" panose="020B0604020202020204" pitchFamily="34" charset="0"/>
                <a:cs typeface="Arial" panose="020B0604020202020204" pitchFamily="34" charset="0"/>
              </a:rPr>
              <a:t>59M views</a:t>
            </a:r>
          </a:p>
        </p:txBody>
      </p:sp>
      <p:pic>
        <p:nvPicPr>
          <p:cNvPr id="15" name="Picture 14">
            <a:extLst>
              <a:ext uri="{FF2B5EF4-FFF2-40B4-BE49-F238E27FC236}">
                <a16:creationId xmlns:a16="http://schemas.microsoft.com/office/drawing/2014/main" id="{2D6EC2C8-07F5-3CC2-57B4-02440BB58383}"/>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4993587" y="3562176"/>
            <a:ext cx="2878318" cy="1619054"/>
          </a:xfrm>
          <a:prstGeom prst="roundRect">
            <a:avLst>
              <a:gd name="adj" fmla="val 8594"/>
            </a:avLst>
          </a:prstGeom>
          <a:solidFill>
            <a:srgbClr val="FFFFFF">
              <a:shade val="85000"/>
            </a:srgbClr>
          </a:solidFill>
          <a:ln>
            <a:noFill/>
          </a:ln>
          <a:effectLst/>
        </p:spPr>
      </p:pic>
      <p:sp>
        <p:nvSpPr>
          <p:cNvPr id="16" name="TextBox 15">
            <a:extLst>
              <a:ext uri="{FF2B5EF4-FFF2-40B4-BE49-F238E27FC236}">
                <a16:creationId xmlns:a16="http://schemas.microsoft.com/office/drawing/2014/main" id="{C94E1DAC-F34E-2EF0-37D6-A7347D6BC9D9}"/>
              </a:ext>
            </a:extLst>
          </p:cNvPr>
          <p:cNvSpPr txBox="1"/>
          <p:nvPr/>
        </p:nvSpPr>
        <p:spPr>
          <a:xfrm>
            <a:off x="4993587" y="5327627"/>
            <a:ext cx="2878318" cy="769441"/>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Spending 1,000,000 </a:t>
            </a:r>
            <a:r>
              <a:rPr lang="en-GB" sz="1600" b="1" dirty="0" err="1">
                <a:solidFill>
                  <a:schemeClr val="bg1"/>
                </a:solidFill>
                <a:latin typeface="Arial" panose="020B0604020202020204" pitchFamily="34" charset="0"/>
                <a:cs typeface="Arial" panose="020B0604020202020204" pitchFamily="34" charset="0"/>
              </a:rPr>
              <a:t>Vbucks</a:t>
            </a:r>
            <a:r>
              <a:rPr lang="en-GB" sz="1600" b="1" dirty="0">
                <a:solidFill>
                  <a:schemeClr val="bg1"/>
                </a:solidFill>
                <a:latin typeface="Arial" panose="020B0604020202020204" pitchFamily="34" charset="0"/>
                <a:cs typeface="Arial" panose="020B0604020202020204" pitchFamily="34" charset="0"/>
              </a:rPr>
              <a:t> in 24 Hours</a:t>
            </a:r>
          </a:p>
          <a:p>
            <a:r>
              <a:rPr lang="en-GB" sz="1200" dirty="0">
                <a:solidFill>
                  <a:schemeClr val="bg1"/>
                </a:solidFill>
                <a:latin typeface="Arial" panose="020B0604020202020204" pitchFamily="34" charset="0"/>
                <a:cs typeface="Arial" panose="020B0604020202020204" pitchFamily="34" charset="0"/>
              </a:rPr>
              <a:t>4.1M views</a:t>
            </a:r>
          </a:p>
        </p:txBody>
      </p:sp>
      <p:pic>
        <p:nvPicPr>
          <p:cNvPr id="17" name="Picture 16">
            <a:extLst>
              <a:ext uri="{FF2B5EF4-FFF2-40B4-BE49-F238E27FC236}">
                <a16:creationId xmlns:a16="http://schemas.microsoft.com/office/drawing/2014/main" id="{848BB3C0-C871-11ED-1029-6CF4EAFDA3F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231772" y="3562176"/>
            <a:ext cx="2878318" cy="1619054"/>
          </a:xfrm>
          <a:prstGeom prst="roundRect">
            <a:avLst>
              <a:gd name="adj" fmla="val 8594"/>
            </a:avLst>
          </a:prstGeom>
          <a:solidFill>
            <a:srgbClr val="FFFFFF">
              <a:shade val="85000"/>
            </a:srgbClr>
          </a:solidFill>
          <a:ln>
            <a:noFill/>
          </a:ln>
          <a:effectLst/>
        </p:spPr>
      </p:pic>
      <p:sp>
        <p:nvSpPr>
          <p:cNvPr id="18" name="TextBox 17">
            <a:extLst>
              <a:ext uri="{FF2B5EF4-FFF2-40B4-BE49-F238E27FC236}">
                <a16:creationId xmlns:a16="http://schemas.microsoft.com/office/drawing/2014/main" id="{9E07E72C-2594-7026-4C3D-143DF3F3D835}"/>
              </a:ext>
            </a:extLst>
          </p:cNvPr>
          <p:cNvSpPr txBox="1"/>
          <p:nvPr/>
        </p:nvSpPr>
        <p:spPr>
          <a:xfrm>
            <a:off x="8231772" y="5327627"/>
            <a:ext cx="2878318" cy="769441"/>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Spending 10,000,000 </a:t>
            </a:r>
            <a:r>
              <a:rPr lang="en-GB" sz="1600" b="1" dirty="0" err="1">
                <a:solidFill>
                  <a:schemeClr val="bg1"/>
                </a:solidFill>
                <a:latin typeface="Arial" panose="020B0604020202020204" pitchFamily="34" charset="0"/>
                <a:cs typeface="Arial" panose="020B0604020202020204" pitchFamily="34" charset="0"/>
              </a:rPr>
              <a:t>Robux</a:t>
            </a:r>
            <a:r>
              <a:rPr lang="en-GB" sz="1600" b="1" dirty="0">
                <a:solidFill>
                  <a:schemeClr val="bg1"/>
                </a:solidFill>
                <a:latin typeface="Arial" panose="020B0604020202020204" pitchFamily="34" charset="0"/>
                <a:cs typeface="Arial" panose="020B0604020202020204" pitchFamily="34" charset="0"/>
              </a:rPr>
              <a:t> in 1 Hour!</a:t>
            </a:r>
          </a:p>
          <a:p>
            <a:r>
              <a:rPr lang="en-GB" sz="1200" dirty="0">
                <a:solidFill>
                  <a:schemeClr val="bg1"/>
                </a:solidFill>
                <a:latin typeface="Arial" panose="020B0604020202020204" pitchFamily="34" charset="0"/>
                <a:cs typeface="Arial" panose="020B0604020202020204" pitchFamily="34" charset="0"/>
              </a:rPr>
              <a:t>8M views</a:t>
            </a:r>
          </a:p>
        </p:txBody>
      </p:sp>
      <p:sp>
        <p:nvSpPr>
          <p:cNvPr id="19" name="TextBox 18">
            <a:extLst>
              <a:ext uri="{FF2B5EF4-FFF2-40B4-BE49-F238E27FC236}">
                <a16:creationId xmlns:a16="http://schemas.microsoft.com/office/drawing/2014/main" id="{6887A78B-E34F-BA49-E4DB-E4B820D620D4}"/>
              </a:ext>
            </a:extLst>
          </p:cNvPr>
          <p:cNvSpPr txBox="1"/>
          <p:nvPr/>
        </p:nvSpPr>
        <p:spPr>
          <a:xfrm>
            <a:off x="534281" y="3058372"/>
            <a:ext cx="3420790" cy="3046988"/>
          </a:xfrm>
          <a:prstGeom prst="rect">
            <a:avLst/>
          </a:prstGeom>
          <a:noFill/>
        </p:spPr>
        <p:txBody>
          <a:bodyPr wrap="square">
            <a:spAutoFit/>
          </a:bodyPr>
          <a:lstStyle/>
          <a:p>
            <a:pPr>
              <a:lnSpc>
                <a:spcPct val="100000"/>
              </a:lnSpc>
              <a:buClr>
                <a:srgbClr val="17AEE5"/>
              </a:buClr>
            </a:pPr>
            <a:r>
              <a:rPr lang="en-US" sz="2400" b="1" dirty="0">
                <a:solidFill>
                  <a:schemeClr val="bg1"/>
                </a:solidFill>
                <a:latin typeface="Arial" panose="020B0604020202020204" pitchFamily="34" charset="0"/>
                <a:cs typeface="Arial" panose="020B0604020202020204" pitchFamily="34" charset="0"/>
              </a:rPr>
              <a:t>Some products advertised can be negative influences </a:t>
            </a:r>
            <a:r>
              <a:rPr lang="en-US" sz="2400" b="1" i="1" dirty="0">
                <a:solidFill>
                  <a:schemeClr val="bg1"/>
                </a:solidFill>
                <a:latin typeface="Arial" panose="020B0604020202020204" pitchFamily="34" charset="0"/>
                <a:cs typeface="Arial" panose="020B0604020202020204" pitchFamily="34" charset="0"/>
              </a:rPr>
              <a:t>and encourage you spend money on games, or play them for long periods of time.</a:t>
            </a:r>
          </a:p>
        </p:txBody>
      </p:sp>
      <p:pic>
        <p:nvPicPr>
          <p:cNvPr id="20" name="Picture 19" descr="A logo of a group of people&#10;&#10;AI-generated content may be incorrect.">
            <a:extLst>
              <a:ext uri="{FF2B5EF4-FFF2-40B4-BE49-F238E27FC236}">
                <a16:creationId xmlns:a16="http://schemas.microsoft.com/office/drawing/2014/main" id="{AA4C2DCD-0B62-38A6-6AE7-F566C6FDB44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341516" y="440525"/>
            <a:ext cx="331267" cy="388418"/>
          </a:xfrm>
          <a:prstGeom prst="rect">
            <a:avLst/>
          </a:prstGeom>
        </p:spPr>
      </p:pic>
      <p:sp>
        <p:nvSpPr>
          <p:cNvPr id="21" name="TextBox 20">
            <a:extLst>
              <a:ext uri="{FF2B5EF4-FFF2-40B4-BE49-F238E27FC236}">
                <a16:creationId xmlns:a16="http://schemas.microsoft.com/office/drawing/2014/main" id="{7B9D0AA4-A689-6647-2BBC-40023F26FD8F}"/>
              </a:ext>
            </a:extLst>
          </p:cNvPr>
          <p:cNvSpPr txBox="1"/>
          <p:nvPr/>
        </p:nvSpPr>
        <p:spPr>
          <a:xfrm>
            <a:off x="10041308" y="6272103"/>
            <a:ext cx="1709159" cy="230832"/>
          </a:xfrm>
          <a:prstGeom prst="rect">
            <a:avLst/>
          </a:prstGeom>
          <a:noFill/>
        </p:spPr>
        <p:txBody>
          <a:bodyPr wrap="square" rtlCol="0">
            <a:spAutoFit/>
          </a:bodyPr>
          <a:lstStyle/>
          <a:p>
            <a:pPr algn="r"/>
            <a:r>
              <a:rPr lang="en-GB" sz="900" dirty="0">
                <a:solidFill>
                  <a:schemeClr val="bg1">
                    <a:alpha val="41934"/>
                  </a:schemeClr>
                </a:solidFill>
                <a:latin typeface="Arial" panose="020B0604020202020204" pitchFamily="34" charset="0"/>
                <a:cs typeface="Arial" panose="020B0604020202020204" pitchFamily="34" charset="0"/>
              </a:rPr>
              <a:t>©</a:t>
            </a:r>
            <a:r>
              <a:rPr lang="en-GB" sz="900" dirty="0" err="1">
                <a:solidFill>
                  <a:schemeClr val="bg1">
                    <a:alpha val="41934"/>
                  </a:schemeClr>
                </a:solidFill>
                <a:latin typeface="Arial" panose="020B0604020202020204" pitchFamily="34" charset="0"/>
                <a:cs typeface="Arial" panose="020B0604020202020204" pitchFamily="34" charset="0"/>
              </a:rPr>
              <a:t>Ineqe</a:t>
            </a:r>
            <a:r>
              <a:rPr lang="en-GB" sz="900" dirty="0">
                <a:solidFill>
                  <a:schemeClr val="bg1">
                    <a:alpha val="41934"/>
                  </a:schemeClr>
                </a:solidFill>
                <a:latin typeface="Arial" panose="020B0604020202020204" pitchFamily="34" charset="0"/>
                <a:cs typeface="Arial" panose="020B0604020202020204" pitchFamily="34" charset="0"/>
              </a:rPr>
              <a:t> Group LTD 2025</a:t>
            </a:r>
          </a:p>
        </p:txBody>
      </p:sp>
    </p:spTree>
    <p:extLst>
      <p:ext uri="{BB962C8B-B14F-4D97-AF65-F5344CB8AC3E}">
        <p14:creationId xmlns:p14="http://schemas.microsoft.com/office/powerpoint/2010/main" val="183165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01E684-03B7-2DC5-12C7-5E90F7147F4D}"/>
              </a:ext>
            </a:extLst>
          </p:cNvPr>
          <p:cNvSpPr/>
          <p:nvPr/>
        </p:nvSpPr>
        <p:spPr>
          <a:xfrm rot="21211448">
            <a:off x="399838" y="639234"/>
            <a:ext cx="3439199" cy="947854"/>
          </a:xfrm>
          <a:prstGeom prst="rect">
            <a:avLst/>
          </a:prstGeom>
          <a:solidFill>
            <a:srgbClr val="E5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74F2A01E-07C8-1639-FC35-1E506C7925AA}"/>
              </a:ext>
            </a:extLst>
          </p:cNvPr>
          <p:cNvSpPr/>
          <p:nvPr/>
        </p:nvSpPr>
        <p:spPr>
          <a:xfrm rot="325313">
            <a:off x="494526" y="1736715"/>
            <a:ext cx="3563913" cy="947854"/>
          </a:xfrm>
          <a:prstGeom prst="rect">
            <a:avLst/>
          </a:prstGeom>
          <a:solidFill>
            <a:srgbClr val="E5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F7AA0E8-D119-AB8D-06F8-B5EBB1B3A417}"/>
              </a:ext>
            </a:extLst>
          </p:cNvPr>
          <p:cNvSpPr txBox="1"/>
          <p:nvPr/>
        </p:nvSpPr>
        <p:spPr>
          <a:xfrm rot="21014500">
            <a:off x="502194" y="649044"/>
            <a:ext cx="3586909" cy="830997"/>
          </a:xfrm>
          <a:prstGeom prst="rect">
            <a:avLst/>
          </a:prstGeom>
          <a:noFill/>
        </p:spPr>
        <p:txBody>
          <a:bodyPr wrap="square" lIns="91440" tIns="45720" rIns="91440" bIns="45720" rtlCol="0" anchor="t">
            <a:spAutoFit/>
          </a:bodyPr>
          <a:lstStyle/>
          <a:p>
            <a:r>
              <a:rPr lang="en-US" sz="4800" b="1" dirty="0">
                <a:solidFill>
                  <a:schemeClr val="bg1"/>
                </a:solidFill>
                <a:latin typeface="Arial" panose="020B0604020202020204" pitchFamily="34" charset="0"/>
                <a:cs typeface="Arial" panose="020B0604020202020204" pitchFamily="34" charset="0"/>
              </a:rPr>
              <a:t>Negative</a:t>
            </a:r>
          </a:p>
        </p:txBody>
      </p:sp>
      <p:sp>
        <p:nvSpPr>
          <p:cNvPr id="5" name="TextBox 4">
            <a:extLst>
              <a:ext uri="{FF2B5EF4-FFF2-40B4-BE49-F238E27FC236}">
                <a16:creationId xmlns:a16="http://schemas.microsoft.com/office/drawing/2014/main" id="{61BA2A6B-CCFC-EE79-D8A1-3CA915B4636F}"/>
              </a:ext>
            </a:extLst>
          </p:cNvPr>
          <p:cNvSpPr txBox="1"/>
          <p:nvPr/>
        </p:nvSpPr>
        <p:spPr>
          <a:xfrm>
            <a:off x="534280" y="1778008"/>
            <a:ext cx="4224261" cy="830997"/>
          </a:xfrm>
          <a:prstGeom prst="rect">
            <a:avLst/>
          </a:prstGeom>
          <a:noFill/>
        </p:spPr>
        <p:txBody>
          <a:bodyPr wrap="square" lIns="91440" tIns="45720" rIns="91440" bIns="45720" rtlCol="0" anchor="t">
            <a:spAutoFit/>
          </a:bodyPr>
          <a:lstStyle/>
          <a:p>
            <a:r>
              <a:rPr lang="en-US" sz="4800" b="1" dirty="0">
                <a:solidFill>
                  <a:schemeClr val="bg1"/>
                </a:solidFill>
                <a:latin typeface="Arial" panose="020B0604020202020204" pitchFamily="34" charset="0"/>
                <a:cs typeface="Arial" panose="020B0604020202020204" pitchFamily="34" charset="0"/>
              </a:rPr>
              <a:t>Influencing</a:t>
            </a:r>
          </a:p>
        </p:txBody>
      </p:sp>
      <p:pic>
        <p:nvPicPr>
          <p:cNvPr id="6" name="Picture 5">
            <a:extLst>
              <a:ext uri="{FF2B5EF4-FFF2-40B4-BE49-F238E27FC236}">
                <a16:creationId xmlns:a16="http://schemas.microsoft.com/office/drawing/2014/main" id="{607080A4-C7C2-06E7-572C-E26CD959E70B}"/>
              </a:ext>
            </a:extLst>
          </p:cNvPr>
          <p:cNvPicPr>
            <a:picLocks noChangeAspect="1"/>
          </p:cNvPicPr>
          <p:nvPr/>
        </p:nvPicPr>
        <p:blipFill>
          <a:blip r:embed="rId3"/>
          <a:stretch>
            <a:fillRect/>
          </a:stretch>
        </p:blipFill>
        <p:spPr>
          <a:xfrm>
            <a:off x="2521069" y="1154559"/>
            <a:ext cx="828595" cy="828595"/>
          </a:xfrm>
          <a:prstGeom prst="rect">
            <a:avLst/>
          </a:prstGeom>
        </p:spPr>
      </p:pic>
      <p:sp>
        <p:nvSpPr>
          <p:cNvPr id="7" name="TextBox 6">
            <a:extLst>
              <a:ext uri="{FF2B5EF4-FFF2-40B4-BE49-F238E27FC236}">
                <a16:creationId xmlns:a16="http://schemas.microsoft.com/office/drawing/2014/main" id="{F78A4442-1EE3-ED1A-55BC-091EBD634E61}"/>
              </a:ext>
            </a:extLst>
          </p:cNvPr>
          <p:cNvSpPr txBox="1"/>
          <p:nvPr/>
        </p:nvSpPr>
        <p:spPr>
          <a:xfrm>
            <a:off x="534281" y="3058372"/>
            <a:ext cx="3420790" cy="1938992"/>
          </a:xfrm>
          <a:prstGeom prst="rect">
            <a:avLst/>
          </a:prstGeom>
          <a:noFill/>
        </p:spPr>
        <p:txBody>
          <a:bodyPr wrap="square">
            <a:spAutoFit/>
          </a:bodyPr>
          <a:lstStyle/>
          <a:p>
            <a:pPr>
              <a:lnSpc>
                <a:spcPct val="100000"/>
              </a:lnSpc>
              <a:buClr>
                <a:srgbClr val="17AEE5"/>
              </a:buClr>
            </a:pPr>
            <a:r>
              <a:rPr lang="en-US" sz="2400" b="1" dirty="0">
                <a:solidFill>
                  <a:schemeClr val="bg1"/>
                </a:solidFill>
                <a:latin typeface="Arial" panose="020B0604020202020204" pitchFamily="34" charset="0"/>
                <a:cs typeface="Arial" panose="020B0604020202020204" pitchFamily="34" charset="0"/>
              </a:rPr>
              <a:t>Some products advertised can be negative influences </a:t>
            </a:r>
            <a:r>
              <a:rPr lang="en-US" sz="2400" b="1" i="1" dirty="0">
                <a:solidFill>
                  <a:schemeClr val="bg1"/>
                </a:solidFill>
                <a:latin typeface="Arial" panose="020B0604020202020204" pitchFamily="34" charset="0"/>
                <a:cs typeface="Arial" panose="020B0604020202020204" pitchFamily="34" charset="0"/>
              </a:rPr>
              <a:t>and </a:t>
            </a:r>
            <a:r>
              <a:rPr lang="en-US" sz="2400" b="1" i="1" dirty="0" err="1">
                <a:solidFill>
                  <a:schemeClr val="bg1"/>
                </a:solidFill>
                <a:latin typeface="Arial" panose="020B0604020202020204" pitchFamily="34" charset="0"/>
                <a:cs typeface="Arial" panose="020B0604020202020204" pitchFamily="34" charset="0"/>
              </a:rPr>
              <a:t>normalise</a:t>
            </a:r>
            <a:r>
              <a:rPr lang="en-US" sz="2400" b="1" i="1" dirty="0">
                <a:solidFill>
                  <a:schemeClr val="bg1"/>
                </a:solidFill>
                <a:latin typeface="Arial" panose="020B0604020202020204" pitchFamily="34" charset="0"/>
                <a:cs typeface="Arial" panose="020B0604020202020204" pitchFamily="34" charset="0"/>
              </a:rPr>
              <a:t> harmful </a:t>
            </a:r>
            <a:r>
              <a:rPr lang="en-US" sz="2400" b="1" i="1" dirty="0" err="1">
                <a:solidFill>
                  <a:schemeClr val="bg1"/>
                </a:solidFill>
                <a:latin typeface="Arial" panose="020B0604020202020204" pitchFamily="34" charset="0"/>
                <a:cs typeface="Arial" panose="020B0604020202020204" pitchFamily="34" charset="0"/>
              </a:rPr>
              <a:t>behaviour</a:t>
            </a:r>
            <a:r>
              <a:rPr lang="en-US" sz="2400" b="1" i="1" dirty="0">
                <a:solidFill>
                  <a:schemeClr val="bg1"/>
                </a:solidFill>
                <a:latin typeface="Arial" panose="020B0604020202020204" pitchFamily="34" charset="0"/>
                <a:cs typeface="Arial" panose="020B0604020202020204" pitchFamily="34" charset="0"/>
              </a:rPr>
              <a:t>. </a:t>
            </a:r>
          </a:p>
        </p:txBody>
      </p:sp>
      <p:sp>
        <p:nvSpPr>
          <p:cNvPr id="9" name="Rounded Rectangle 8">
            <a:extLst>
              <a:ext uri="{FF2B5EF4-FFF2-40B4-BE49-F238E27FC236}">
                <a16:creationId xmlns:a16="http://schemas.microsoft.com/office/drawing/2014/main" id="{E24F8F57-550A-C7A0-2E5E-02ECB7F8C802}"/>
              </a:ext>
            </a:extLst>
          </p:cNvPr>
          <p:cNvSpPr/>
          <p:nvPr/>
        </p:nvSpPr>
        <p:spPr>
          <a:xfrm>
            <a:off x="4514519" y="263951"/>
            <a:ext cx="7410387" cy="6334123"/>
          </a:xfrm>
          <a:prstGeom prst="roundRect">
            <a:avLst>
              <a:gd name="adj" fmla="val 2975"/>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logo of a group of people&#10;&#10;AI-generated content may be incorrect.">
            <a:extLst>
              <a:ext uri="{FF2B5EF4-FFF2-40B4-BE49-F238E27FC236}">
                <a16:creationId xmlns:a16="http://schemas.microsoft.com/office/drawing/2014/main" id="{900E3A74-F50A-16C3-9D40-667A0D99AA4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41516" y="440525"/>
            <a:ext cx="331267" cy="388418"/>
          </a:xfrm>
          <a:prstGeom prst="rect">
            <a:avLst/>
          </a:prstGeom>
        </p:spPr>
      </p:pic>
      <p:sp>
        <p:nvSpPr>
          <p:cNvPr id="11" name="TextBox 10">
            <a:extLst>
              <a:ext uri="{FF2B5EF4-FFF2-40B4-BE49-F238E27FC236}">
                <a16:creationId xmlns:a16="http://schemas.microsoft.com/office/drawing/2014/main" id="{650AB56F-0361-4940-99F4-86A9EA393C05}"/>
              </a:ext>
            </a:extLst>
          </p:cNvPr>
          <p:cNvSpPr txBox="1"/>
          <p:nvPr/>
        </p:nvSpPr>
        <p:spPr>
          <a:xfrm>
            <a:off x="10041308" y="6272103"/>
            <a:ext cx="1709159" cy="230832"/>
          </a:xfrm>
          <a:prstGeom prst="rect">
            <a:avLst/>
          </a:prstGeom>
          <a:noFill/>
        </p:spPr>
        <p:txBody>
          <a:bodyPr wrap="square" rtlCol="0">
            <a:spAutoFit/>
          </a:bodyPr>
          <a:lstStyle/>
          <a:p>
            <a:pPr algn="r"/>
            <a:r>
              <a:rPr lang="en-GB" sz="900" dirty="0">
                <a:solidFill>
                  <a:schemeClr val="bg1">
                    <a:alpha val="41934"/>
                  </a:schemeClr>
                </a:solidFill>
                <a:latin typeface="Arial" panose="020B0604020202020204" pitchFamily="34" charset="0"/>
                <a:cs typeface="Arial" panose="020B0604020202020204" pitchFamily="34" charset="0"/>
              </a:rPr>
              <a:t>©</a:t>
            </a:r>
            <a:r>
              <a:rPr lang="en-GB" sz="900" dirty="0" err="1">
                <a:solidFill>
                  <a:schemeClr val="bg1">
                    <a:alpha val="41934"/>
                  </a:schemeClr>
                </a:solidFill>
                <a:latin typeface="Arial" panose="020B0604020202020204" pitchFamily="34" charset="0"/>
                <a:cs typeface="Arial" panose="020B0604020202020204" pitchFamily="34" charset="0"/>
              </a:rPr>
              <a:t>Ineqe</a:t>
            </a:r>
            <a:r>
              <a:rPr lang="en-GB" sz="900" dirty="0">
                <a:solidFill>
                  <a:schemeClr val="bg1">
                    <a:alpha val="41934"/>
                  </a:schemeClr>
                </a:solidFill>
                <a:latin typeface="Arial" panose="020B0604020202020204" pitchFamily="34" charset="0"/>
                <a:cs typeface="Arial" panose="020B0604020202020204" pitchFamily="34" charset="0"/>
              </a:rPr>
              <a:t> Group LTD 2025</a:t>
            </a:r>
          </a:p>
        </p:txBody>
      </p:sp>
      <p:pic>
        <p:nvPicPr>
          <p:cNvPr id="13" name="Picture 12" descr="A person in a tank top&#10;&#10;AI-generated content may be incorrect.">
            <a:extLst>
              <a:ext uri="{FF2B5EF4-FFF2-40B4-BE49-F238E27FC236}">
                <a16:creationId xmlns:a16="http://schemas.microsoft.com/office/drawing/2014/main" id="{1C6CE109-F82E-65A7-B3C8-25325C4E23E5}"/>
              </a:ext>
            </a:extLst>
          </p:cNvPr>
          <p:cNvPicPr>
            <a:picLocks noChangeAspect="1"/>
          </p:cNvPicPr>
          <p:nvPr/>
        </p:nvPicPr>
        <p:blipFill>
          <a:blip r:embed="rId5"/>
          <a:stretch>
            <a:fillRect/>
          </a:stretch>
        </p:blipFill>
        <p:spPr>
          <a:xfrm>
            <a:off x="5572123" y="1356192"/>
            <a:ext cx="4539147" cy="3404360"/>
          </a:xfrm>
          <a:prstGeom prst="roundRect">
            <a:avLst>
              <a:gd name="adj" fmla="val 8594"/>
            </a:avLst>
          </a:prstGeom>
          <a:solidFill>
            <a:srgbClr val="FFFFFF">
              <a:shade val="85000"/>
            </a:srgbClr>
          </a:solidFill>
          <a:ln>
            <a:noFill/>
          </a:ln>
          <a:effectLst/>
        </p:spPr>
      </p:pic>
      <p:sp>
        <p:nvSpPr>
          <p:cNvPr id="14" name="TextBox 13">
            <a:extLst>
              <a:ext uri="{FF2B5EF4-FFF2-40B4-BE49-F238E27FC236}">
                <a16:creationId xmlns:a16="http://schemas.microsoft.com/office/drawing/2014/main" id="{FEA594A7-AB17-43F7-F5F5-9EE4D0437548}"/>
              </a:ext>
            </a:extLst>
          </p:cNvPr>
          <p:cNvSpPr txBox="1"/>
          <p:nvPr/>
        </p:nvSpPr>
        <p:spPr>
          <a:xfrm>
            <a:off x="5572123" y="4891633"/>
            <a:ext cx="4297741" cy="615553"/>
          </a:xfrm>
          <a:prstGeom prst="rect">
            <a:avLst/>
          </a:prstGeom>
          <a:noFill/>
        </p:spPr>
        <p:txBody>
          <a:bodyPr wrap="square" rtlCol="0">
            <a:spAutoFit/>
          </a:bodyPr>
          <a:lstStyle/>
          <a:p>
            <a:r>
              <a:rPr lang="en-GB" sz="2000" b="1" dirty="0">
                <a:solidFill>
                  <a:schemeClr val="bg1"/>
                </a:solidFill>
                <a:latin typeface="Arial" panose="020B0604020202020204" pitchFamily="34" charset="0"/>
                <a:cs typeface="Arial" panose="020B0604020202020204" pitchFamily="34" charset="0"/>
              </a:rPr>
              <a:t>That’s A Lil Gay </a:t>
            </a:r>
          </a:p>
          <a:p>
            <a:r>
              <a:rPr lang="en-GB" sz="1400" dirty="0">
                <a:solidFill>
                  <a:schemeClr val="bg1"/>
                </a:solidFill>
                <a:latin typeface="Arial" panose="020B0604020202020204" pitchFamily="34" charset="0"/>
                <a:cs typeface="Arial" panose="020B0604020202020204" pitchFamily="34" charset="0"/>
              </a:rPr>
              <a:t>15K views</a:t>
            </a:r>
          </a:p>
        </p:txBody>
      </p:sp>
      <p:pic>
        <p:nvPicPr>
          <p:cNvPr id="16" name="Picture 15" descr="A yellow emoji with tears&#10;&#10;AI-generated content may be incorrect.">
            <a:extLst>
              <a:ext uri="{FF2B5EF4-FFF2-40B4-BE49-F238E27FC236}">
                <a16:creationId xmlns:a16="http://schemas.microsoft.com/office/drawing/2014/main" id="{372821D4-F651-FEB2-DA4E-124AA9C769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322759">
            <a:off x="7605639" y="4896512"/>
            <a:ext cx="383182" cy="383182"/>
          </a:xfrm>
          <a:prstGeom prst="rect">
            <a:avLst/>
          </a:prstGeom>
        </p:spPr>
      </p:pic>
      <p:grpSp>
        <p:nvGrpSpPr>
          <p:cNvPr id="22" name="Group 21">
            <a:extLst>
              <a:ext uri="{FF2B5EF4-FFF2-40B4-BE49-F238E27FC236}">
                <a16:creationId xmlns:a16="http://schemas.microsoft.com/office/drawing/2014/main" id="{5A16E6FB-D2EC-B19F-DED3-CF944602FB99}"/>
              </a:ext>
            </a:extLst>
          </p:cNvPr>
          <p:cNvGrpSpPr/>
          <p:nvPr/>
        </p:nvGrpSpPr>
        <p:grpSpPr>
          <a:xfrm>
            <a:off x="534281" y="5192202"/>
            <a:ext cx="4952119" cy="954156"/>
            <a:chOff x="534281" y="5192202"/>
            <a:chExt cx="4952119" cy="954156"/>
          </a:xfrm>
        </p:grpSpPr>
        <p:sp>
          <p:nvSpPr>
            <p:cNvPr id="18" name="TextBox 17">
              <a:extLst>
                <a:ext uri="{FF2B5EF4-FFF2-40B4-BE49-F238E27FC236}">
                  <a16:creationId xmlns:a16="http://schemas.microsoft.com/office/drawing/2014/main" id="{D2A2EF75-4359-2BEA-5841-4606DF937966}"/>
                </a:ext>
              </a:extLst>
            </p:cNvPr>
            <p:cNvSpPr txBox="1"/>
            <p:nvPr/>
          </p:nvSpPr>
          <p:spPr>
            <a:xfrm>
              <a:off x="814386" y="5339766"/>
              <a:ext cx="2702695" cy="646331"/>
            </a:xfrm>
            <a:prstGeom prst="rect">
              <a:avLst/>
            </a:prstGeom>
            <a:noFill/>
          </p:spPr>
          <p:txBody>
            <a:bodyPr wrap="square">
              <a:spAutoFit/>
            </a:bodyPr>
            <a:lstStyle/>
            <a:p>
              <a:r>
                <a:rPr lang="en-GB" dirty="0">
                  <a:solidFill>
                    <a:schemeClr val="bg1"/>
                  </a:solidFill>
                  <a:latin typeface="Arial" panose="020B0604020202020204" pitchFamily="34" charset="0"/>
                  <a:cs typeface="Arial" panose="020B0604020202020204" pitchFamily="34" charset="0"/>
                </a:rPr>
                <a:t>Homophobic comments in the video title.</a:t>
              </a:r>
              <a:endParaRPr lang="en-US" dirty="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9A5393F-B593-A4D8-4966-2639E4811361}"/>
                </a:ext>
              </a:extLst>
            </p:cNvPr>
            <p:cNvSpPr/>
            <p:nvPr/>
          </p:nvSpPr>
          <p:spPr>
            <a:xfrm rot="21321195">
              <a:off x="534281" y="5192202"/>
              <a:ext cx="3051758" cy="954156"/>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E4003103-E21C-395F-59C2-F1260ED9C0A1}"/>
                </a:ext>
              </a:extLst>
            </p:cNvPr>
            <p:cNvCxnSpPr>
              <a:stCxn id="19" idx="3"/>
            </p:cNvCxnSpPr>
            <p:nvPr/>
          </p:nvCxnSpPr>
          <p:spPr>
            <a:xfrm flipV="1">
              <a:off x="3581024" y="5199409"/>
              <a:ext cx="1905376" cy="346256"/>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320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A9CDEA-E939-9EAD-3F5C-FAAE9499D912}"/>
              </a:ext>
            </a:extLst>
          </p:cNvPr>
          <p:cNvSpPr/>
          <p:nvPr/>
        </p:nvSpPr>
        <p:spPr>
          <a:xfrm rot="21211448">
            <a:off x="487155" y="647158"/>
            <a:ext cx="3157674"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AE3FFB2-6B9A-65B2-A26F-1A295F1B1D5B}"/>
              </a:ext>
            </a:extLst>
          </p:cNvPr>
          <p:cNvSpPr/>
          <p:nvPr/>
        </p:nvSpPr>
        <p:spPr>
          <a:xfrm rot="208280">
            <a:off x="469226" y="1587471"/>
            <a:ext cx="3539532"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17E97D3-329B-257F-4A4B-EC46462BEA46}"/>
              </a:ext>
            </a:extLst>
          </p:cNvPr>
          <p:cNvSpPr txBox="1"/>
          <p:nvPr/>
        </p:nvSpPr>
        <p:spPr>
          <a:xfrm rot="21014500">
            <a:off x="588612" y="641092"/>
            <a:ext cx="3586909"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Name the</a:t>
            </a:r>
          </a:p>
        </p:txBody>
      </p:sp>
      <p:sp>
        <p:nvSpPr>
          <p:cNvPr id="5" name="TextBox 4">
            <a:extLst>
              <a:ext uri="{FF2B5EF4-FFF2-40B4-BE49-F238E27FC236}">
                <a16:creationId xmlns:a16="http://schemas.microsoft.com/office/drawing/2014/main" id="{0A29BD8E-2BED-CB45-5A32-963090BB8A25}"/>
              </a:ext>
            </a:extLst>
          </p:cNvPr>
          <p:cNvSpPr txBox="1"/>
          <p:nvPr/>
        </p:nvSpPr>
        <p:spPr>
          <a:xfrm rot="208280">
            <a:off x="726449" y="1621584"/>
            <a:ext cx="3396726"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Influencer</a:t>
            </a:r>
          </a:p>
        </p:txBody>
      </p:sp>
      <p:pic>
        <p:nvPicPr>
          <p:cNvPr id="7" name="freepik__video-lipsync__97822_2.mp4">
            <a:hlinkClick r:id="" action="ppaction://media"/>
            <a:extLst>
              <a:ext uri="{FF2B5EF4-FFF2-40B4-BE49-F238E27FC236}">
                <a16:creationId xmlns:a16="http://schemas.microsoft.com/office/drawing/2014/main" id="{39973F23-FC6A-C136-C590-B8396E2693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67364" y="237506"/>
            <a:ext cx="3590431" cy="6382988"/>
          </a:xfrm>
          <a:prstGeom prst="roundRect">
            <a:avLst>
              <a:gd name="adj" fmla="val 5439"/>
            </a:avLst>
          </a:prstGeom>
          <a:ln>
            <a:noFill/>
          </a:ln>
          <a:effectLst>
            <a:innerShdw blurRad="114300" dist="50800">
              <a:srgbClr val="000000">
                <a:alpha val="0"/>
              </a:srgbClr>
            </a:innerShdw>
          </a:effectLst>
        </p:spPr>
      </p:pic>
      <p:sp>
        <p:nvSpPr>
          <p:cNvPr id="8" name="TextBox 7">
            <a:extLst>
              <a:ext uri="{FF2B5EF4-FFF2-40B4-BE49-F238E27FC236}">
                <a16:creationId xmlns:a16="http://schemas.microsoft.com/office/drawing/2014/main" id="{BFF416B6-B4EB-58F7-28B1-F9F7F424A713}"/>
              </a:ext>
            </a:extLst>
          </p:cNvPr>
          <p:cNvSpPr txBox="1"/>
          <p:nvPr/>
        </p:nvSpPr>
        <p:spPr>
          <a:xfrm>
            <a:off x="534281" y="3058372"/>
            <a:ext cx="3420790" cy="830997"/>
          </a:xfrm>
          <a:prstGeom prst="rect">
            <a:avLst/>
          </a:prstGeom>
          <a:noFill/>
        </p:spPr>
        <p:txBody>
          <a:bodyPr wrap="square">
            <a:spAutoFit/>
          </a:bodyPr>
          <a:lstStyle/>
          <a:p>
            <a:pPr>
              <a:lnSpc>
                <a:spcPct val="100000"/>
              </a:lnSpc>
              <a:buClr>
                <a:srgbClr val="17AEE5"/>
              </a:buClr>
            </a:pPr>
            <a:r>
              <a:rPr lang="en-US" sz="2400" b="1" dirty="0">
                <a:solidFill>
                  <a:schemeClr val="bg1"/>
                </a:solidFill>
                <a:latin typeface="Arial" panose="020B0604020202020204" pitchFamily="34" charset="0"/>
                <a:cs typeface="Arial" panose="020B0604020202020204" pitchFamily="34" charset="0"/>
              </a:rPr>
              <a:t>This is an AI Generated video! </a:t>
            </a:r>
            <a:endParaRPr lang="en-US" sz="2400" b="1" i="1" dirty="0">
              <a:solidFill>
                <a:schemeClr val="bg1"/>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D920599D-9B37-1DCB-0ABE-F2D3B43C95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52999" y="237506"/>
            <a:ext cx="3086595" cy="3086595"/>
          </a:xfrm>
          <a:prstGeom prst="rect">
            <a:avLst/>
          </a:prstGeom>
        </p:spPr>
      </p:pic>
    </p:spTree>
    <p:extLst>
      <p:ext uri="{BB962C8B-B14F-4D97-AF65-F5344CB8AC3E}">
        <p14:creationId xmlns:p14="http://schemas.microsoft.com/office/powerpoint/2010/main" val="74791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1ABADE-FF99-35D4-4791-F9D2FBB82BF4}"/>
              </a:ext>
            </a:extLst>
          </p:cNvPr>
          <p:cNvSpPr/>
          <p:nvPr/>
        </p:nvSpPr>
        <p:spPr>
          <a:xfrm rot="21211448">
            <a:off x="487155" y="647158"/>
            <a:ext cx="3157674"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720515AA-66CF-4385-41A7-59FBCF3778A9}"/>
              </a:ext>
            </a:extLst>
          </p:cNvPr>
          <p:cNvSpPr/>
          <p:nvPr/>
        </p:nvSpPr>
        <p:spPr>
          <a:xfrm rot="208280">
            <a:off x="469226" y="1587471"/>
            <a:ext cx="3539532" cy="947854"/>
          </a:xfrm>
          <a:prstGeom prst="rect">
            <a:avLst/>
          </a:prstGeom>
          <a:solidFill>
            <a:srgbClr val="00C7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8ADBABF-A8AA-4C8D-D5CF-B2D726B9BCC8}"/>
              </a:ext>
            </a:extLst>
          </p:cNvPr>
          <p:cNvSpPr txBox="1"/>
          <p:nvPr/>
        </p:nvSpPr>
        <p:spPr>
          <a:xfrm rot="21014500">
            <a:off x="588612" y="641092"/>
            <a:ext cx="3586909"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Name the</a:t>
            </a:r>
          </a:p>
        </p:txBody>
      </p:sp>
      <p:sp>
        <p:nvSpPr>
          <p:cNvPr id="5" name="TextBox 4">
            <a:extLst>
              <a:ext uri="{FF2B5EF4-FFF2-40B4-BE49-F238E27FC236}">
                <a16:creationId xmlns:a16="http://schemas.microsoft.com/office/drawing/2014/main" id="{E54DE938-C915-8532-038B-EC9C6ED5CC68}"/>
              </a:ext>
            </a:extLst>
          </p:cNvPr>
          <p:cNvSpPr txBox="1"/>
          <p:nvPr/>
        </p:nvSpPr>
        <p:spPr>
          <a:xfrm rot="208280">
            <a:off x="726449" y="1621584"/>
            <a:ext cx="3396726"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Influencer</a:t>
            </a:r>
          </a:p>
        </p:txBody>
      </p:sp>
      <p:pic>
        <p:nvPicPr>
          <p:cNvPr id="6" name="freepik__video-lipsync__97822_2.mp4">
            <a:hlinkClick r:id="" action="ppaction://media"/>
            <a:extLst>
              <a:ext uri="{FF2B5EF4-FFF2-40B4-BE49-F238E27FC236}">
                <a16:creationId xmlns:a16="http://schemas.microsoft.com/office/drawing/2014/main" id="{D2068717-2E1C-B4CD-1A6B-4F8560A688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67364" y="237506"/>
            <a:ext cx="3590431" cy="6382988"/>
          </a:xfrm>
          <a:prstGeom prst="roundRect">
            <a:avLst>
              <a:gd name="adj" fmla="val 5439"/>
            </a:avLst>
          </a:prstGeom>
          <a:ln>
            <a:noFill/>
          </a:ln>
          <a:effectLst>
            <a:innerShdw blurRad="114300" dist="50800">
              <a:srgbClr val="000000">
                <a:alpha val="0"/>
              </a:srgbClr>
            </a:innerShdw>
          </a:effectLst>
        </p:spPr>
      </p:pic>
      <p:sp>
        <p:nvSpPr>
          <p:cNvPr id="9" name="TextBox 8">
            <a:extLst>
              <a:ext uri="{FF2B5EF4-FFF2-40B4-BE49-F238E27FC236}">
                <a16:creationId xmlns:a16="http://schemas.microsoft.com/office/drawing/2014/main" id="{91648C21-8F6C-DA68-920B-0E379CC29A97}"/>
              </a:ext>
            </a:extLst>
          </p:cNvPr>
          <p:cNvSpPr txBox="1"/>
          <p:nvPr/>
        </p:nvSpPr>
        <p:spPr>
          <a:xfrm>
            <a:off x="8686800" y="4267199"/>
            <a:ext cx="28956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bg1"/>
                </a:solidFill>
                <a:latin typeface="Arial" panose="020B0604020202020204" pitchFamily="34" charset="0"/>
                <a:ea typeface="Calibri"/>
                <a:cs typeface="Arial" panose="020B0604020202020204" pitchFamily="34" charset="0"/>
              </a:rPr>
              <a:t>Misalignments between lip movements and the audio. </a:t>
            </a:r>
            <a:endParaRPr lang="en-US" sz="28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B80E544-F223-8F14-530F-617F203D9C14}"/>
              </a:ext>
            </a:extLst>
          </p:cNvPr>
          <p:cNvSpPr txBox="1"/>
          <p:nvPr/>
        </p:nvSpPr>
        <p:spPr>
          <a:xfrm>
            <a:off x="522590" y="3042824"/>
            <a:ext cx="330346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bg1"/>
                </a:solidFill>
                <a:latin typeface="Arial" panose="020B0604020202020204" pitchFamily="34" charset="0"/>
                <a:ea typeface="Calibri"/>
                <a:cs typeface="Arial" panose="020B0604020202020204" pitchFamily="34" charset="0"/>
              </a:rPr>
              <a:t>No natural pauses in the audio.</a:t>
            </a:r>
          </a:p>
        </p:txBody>
      </p:sp>
      <p:sp>
        <p:nvSpPr>
          <p:cNvPr id="12" name="TextBox 11">
            <a:extLst>
              <a:ext uri="{FF2B5EF4-FFF2-40B4-BE49-F238E27FC236}">
                <a16:creationId xmlns:a16="http://schemas.microsoft.com/office/drawing/2014/main" id="{DDF26B5A-6274-71D0-5727-2DB7B5B0915C}"/>
              </a:ext>
            </a:extLst>
          </p:cNvPr>
          <p:cNvSpPr txBox="1"/>
          <p:nvPr/>
        </p:nvSpPr>
        <p:spPr>
          <a:xfrm>
            <a:off x="1305541" y="5376818"/>
            <a:ext cx="29406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bg1"/>
                </a:solidFill>
                <a:latin typeface="Arial" panose="020B0604020202020204" pitchFamily="34" charset="0"/>
                <a:ea typeface="Calibri"/>
                <a:cs typeface="Arial" panose="020B0604020202020204" pitchFamily="34" charset="0"/>
              </a:rPr>
              <a:t>Glitches</a:t>
            </a:r>
          </a:p>
        </p:txBody>
      </p:sp>
      <p:pic>
        <p:nvPicPr>
          <p:cNvPr id="14" name="Picture 13" descr="A close up of a person's face&#10;&#10;AI-generated content may be incorrect.">
            <a:extLst>
              <a:ext uri="{FF2B5EF4-FFF2-40B4-BE49-F238E27FC236}">
                <a16:creationId xmlns:a16="http://schemas.microsoft.com/office/drawing/2014/main" id="{DFB7735F-FDC3-63AB-0799-E68CBEF2B04B}"/>
              </a:ext>
            </a:extLst>
          </p:cNvPr>
          <p:cNvPicPr>
            <a:picLocks noChangeAspect="1"/>
          </p:cNvPicPr>
          <p:nvPr/>
        </p:nvPicPr>
        <p:blipFill>
          <a:blip r:embed="rId6"/>
          <a:stretch>
            <a:fillRect/>
          </a:stretch>
        </p:blipFill>
        <p:spPr>
          <a:xfrm>
            <a:off x="6640145" y="611232"/>
            <a:ext cx="3035300" cy="1739900"/>
          </a:xfrm>
          <a:prstGeom prst="rect">
            <a:avLst/>
          </a:prstGeom>
          <a:ln w="25400">
            <a:solidFill>
              <a:srgbClr val="FF0000"/>
            </a:solidFill>
          </a:ln>
        </p:spPr>
      </p:pic>
      <p:pic>
        <p:nvPicPr>
          <p:cNvPr id="16" name="Picture 15" descr="A hand on a keyboard&#10;&#10;AI-generated content may be incorrect.">
            <a:extLst>
              <a:ext uri="{FF2B5EF4-FFF2-40B4-BE49-F238E27FC236}">
                <a16:creationId xmlns:a16="http://schemas.microsoft.com/office/drawing/2014/main" id="{BAFD3EFA-54DC-DC81-7320-098C2C48C3DB}"/>
              </a:ext>
            </a:extLst>
          </p:cNvPr>
          <p:cNvPicPr>
            <a:picLocks noChangeAspect="1"/>
          </p:cNvPicPr>
          <p:nvPr/>
        </p:nvPicPr>
        <p:blipFill>
          <a:blip r:embed="rId7"/>
          <a:stretch>
            <a:fillRect/>
          </a:stretch>
        </p:blipFill>
        <p:spPr>
          <a:xfrm>
            <a:off x="3049714" y="3678245"/>
            <a:ext cx="1841500" cy="2819400"/>
          </a:xfrm>
          <a:prstGeom prst="rect">
            <a:avLst/>
          </a:prstGeom>
          <a:ln w="25400">
            <a:solidFill>
              <a:srgbClr val="FF0000"/>
            </a:solidFill>
          </a:ln>
        </p:spPr>
      </p:pic>
      <p:pic>
        <p:nvPicPr>
          <p:cNvPr id="18" name="Picture 17" descr="A close up of a person's mouth&#10;&#10;AI-generated content may be incorrect.">
            <a:extLst>
              <a:ext uri="{FF2B5EF4-FFF2-40B4-BE49-F238E27FC236}">
                <a16:creationId xmlns:a16="http://schemas.microsoft.com/office/drawing/2014/main" id="{E8624151-93AD-670C-C3EA-CC53AAD72B6C}"/>
              </a:ext>
            </a:extLst>
          </p:cNvPr>
          <p:cNvPicPr>
            <a:picLocks noChangeAspect="1"/>
          </p:cNvPicPr>
          <p:nvPr/>
        </p:nvPicPr>
        <p:blipFill>
          <a:blip r:embed="rId8"/>
          <a:stretch>
            <a:fillRect/>
          </a:stretch>
        </p:blipFill>
        <p:spPr>
          <a:xfrm>
            <a:off x="6790662" y="4267199"/>
            <a:ext cx="1714500" cy="1231900"/>
          </a:xfrm>
          <a:prstGeom prst="rect">
            <a:avLst/>
          </a:prstGeom>
          <a:ln w="25400">
            <a:solidFill>
              <a:srgbClr val="FF0000"/>
            </a:solidFill>
          </a:ln>
        </p:spPr>
      </p:pic>
      <p:sp>
        <p:nvSpPr>
          <p:cNvPr id="11" name="TextBox 10">
            <a:extLst>
              <a:ext uri="{FF2B5EF4-FFF2-40B4-BE49-F238E27FC236}">
                <a16:creationId xmlns:a16="http://schemas.microsoft.com/office/drawing/2014/main" id="{61AC975D-4989-9F34-611B-13D018988477}"/>
              </a:ext>
            </a:extLst>
          </p:cNvPr>
          <p:cNvSpPr txBox="1"/>
          <p:nvPr/>
        </p:nvSpPr>
        <p:spPr>
          <a:xfrm>
            <a:off x="9675445" y="1121085"/>
            <a:ext cx="2895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bg1"/>
                </a:solidFill>
                <a:latin typeface="Arial" panose="020B0604020202020204" pitchFamily="34" charset="0"/>
                <a:ea typeface="Calibri"/>
                <a:cs typeface="Arial" panose="020B0604020202020204" pitchFamily="34" charset="0"/>
              </a:rPr>
              <a:t>No blinking.</a:t>
            </a:r>
          </a:p>
        </p:txBody>
      </p:sp>
    </p:spTree>
    <p:extLst>
      <p:ext uri="{BB962C8B-B14F-4D97-AF65-F5344CB8AC3E}">
        <p14:creationId xmlns:p14="http://schemas.microsoft.com/office/powerpoint/2010/main" val="402227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6"/>
                                        </p:tgtEl>
                                      </p:cBhvr>
                                    </p:cmd>
                                  </p:childTnLst>
                                </p:cTn>
                              </p:par>
                            </p:childTnLst>
                          </p:cTn>
                        </p:par>
                      </p:childTnLst>
                    </p:cTn>
                  </p:par>
                </p:childTnLst>
              </p:cTn>
              <p:nextCondLst>
                <p:cond evt="onClick" delay="0">
                  <p:tgtEl>
                    <p:spTgt spid="6"/>
                  </p:tgtEl>
                </p:cond>
              </p:nextCondLst>
            </p:seq>
            <p:video>
              <p:cMediaNode vol="80000">
                <p:cTn id="30" fill="hold" display="0">
                  <p:stCondLst>
                    <p:cond delay="indefinite"/>
                  </p:stCondLst>
                </p:cTn>
                <p:tgtEl>
                  <p:spTgt spid="6"/>
                </p:tgtEl>
              </p:cMediaNode>
            </p:video>
          </p:childTnLst>
        </p:cTn>
      </p:par>
    </p:tnLst>
    <p:bldLst>
      <p:bldP spid="9" grpId="0"/>
      <p:bldP spid="10" grpId="0"/>
      <p:bldP spid="12"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36C3069-B3C8-58F9-E536-D9EA01EE809F}"/>
              </a:ext>
            </a:extLst>
          </p:cNvPr>
          <p:cNvPicPr>
            <a:picLocks noChangeAspect="1"/>
          </p:cNvPicPr>
          <p:nvPr/>
        </p:nvPicPr>
        <p:blipFill>
          <a:blip r:embed="rId2" cstate="print">
            <a:extLst>
              <a:ext uri="{28A0092B-C50C-407E-A947-70E740481C1C}">
                <a14:useLocalDpi xmlns:a14="http://schemas.microsoft.com/office/drawing/2010/main"/>
              </a:ext>
            </a:extLst>
          </a:blip>
          <a:srcRect l="30694"/>
          <a:stretch>
            <a:fillRect/>
          </a:stretch>
        </p:blipFill>
        <p:spPr>
          <a:xfrm>
            <a:off x="0" y="855023"/>
            <a:ext cx="5495935" cy="5284520"/>
          </a:xfrm>
          <a:prstGeom prst="rect">
            <a:avLst/>
          </a:prstGeom>
        </p:spPr>
      </p:pic>
      <p:sp>
        <p:nvSpPr>
          <p:cNvPr id="13" name="Rectangle 12">
            <a:extLst>
              <a:ext uri="{FF2B5EF4-FFF2-40B4-BE49-F238E27FC236}">
                <a16:creationId xmlns:a16="http://schemas.microsoft.com/office/drawing/2014/main" id="{2C7B10C0-C5A9-F62D-9A21-9A4C677F8CD9}"/>
              </a:ext>
            </a:extLst>
          </p:cNvPr>
          <p:cNvSpPr/>
          <p:nvPr/>
        </p:nvSpPr>
        <p:spPr>
          <a:xfrm rot="200546">
            <a:off x="4718439" y="946243"/>
            <a:ext cx="3782491" cy="822495"/>
          </a:xfrm>
          <a:prstGeom prst="rect">
            <a:avLst/>
          </a:prstGeom>
          <a:solidFill>
            <a:srgbClr val="F9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9BD00"/>
              </a:solidFill>
            </a:endParaRPr>
          </a:p>
        </p:txBody>
      </p:sp>
      <p:sp>
        <p:nvSpPr>
          <p:cNvPr id="14" name="TextBox 13">
            <a:extLst>
              <a:ext uri="{FF2B5EF4-FFF2-40B4-BE49-F238E27FC236}">
                <a16:creationId xmlns:a16="http://schemas.microsoft.com/office/drawing/2014/main" id="{EE7D2BE1-DC6F-1461-B06E-B83703CFFAEB}"/>
              </a:ext>
            </a:extLst>
          </p:cNvPr>
          <p:cNvSpPr txBox="1"/>
          <p:nvPr/>
        </p:nvSpPr>
        <p:spPr>
          <a:xfrm>
            <a:off x="5016335" y="1027997"/>
            <a:ext cx="5980243" cy="646331"/>
          </a:xfrm>
          <a:prstGeom prst="rect">
            <a:avLst/>
          </a:prstGeom>
          <a:noFill/>
        </p:spPr>
        <p:txBody>
          <a:bodyPr wrap="square" lIns="91440" tIns="45720" rIns="91440" bIns="45720" rtlCol="0" anchor="t">
            <a:spAutoFit/>
          </a:bodyPr>
          <a:lstStyle/>
          <a:p>
            <a:r>
              <a:rPr lang="en-US" sz="3600" b="1" dirty="0">
                <a:solidFill>
                  <a:srgbClr val="0D1B30"/>
                </a:solidFill>
                <a:latin typeface="Arial" panose="020B0604020202020204" pitchFamily="34" charset="0"/>
                <a:cs typeface="Arial" panose="020B0604020202020204" pitchFamily="34" charset="0"/>
              </a:rPr>
              <a:t>Key Learning</a:t>
            </a:r>
          </a:p>
        </p:txBody>
      </p:sp>
      <p:sp>
        <p:nvSpPr>
          <p:cNvPr id="16" name="TextBox 15">
            <a:extLst>
              <a:ext uri="{FF2B5EF4-FFF2-40B4-BE49-F238E27FC236}">
                <a16:creationId xmlns:a16="http://schemas.microsoft.com/office/drawing/2014/main" id="{37263502-E102-407C-4FB6-3656CAE344FA}"/>
              </a:ext>
            </a:extLst>
          </p:cNvPr>
          <p:cNvSpPr txBox="1"/>
          <p:nvPr/>
        </p:nvSpPr>
        <p:spPr>
          <a:xfrm>
            <a:off x="4697679" y="2022433"/>
            <a:ext cx="7199416" cy="1015663"/>
          </a:xfrm>
          <a:prstGeom prst="rect">
            <a:avLst/>
          </a:prstGeom>
          <a:noFill/>
        </p:spPr>
        <p:txBody>
          <a:bodyPr wrap="square">
            <a:spAutoFit/>
          </a:bodyPr>
          <a:lstStyle/>
          <a:p>
            <a:pPr>
              <a:buClr>
                <a:schemeClr val="bg1"/>
              </a:buClr>
            </a:pPr>
            <a:r>
              <a:rPr lang="en-GB" sz="2000" b="1" dirty="0">
                <a:solidFill>
                  <a:schemeClr val="bg1"/>
                </a:solidFill>
                <a:latin typeface="Arial" panose="020B0604020202020204" pitchFamily="34" charset="0"/>
                <a:ea typeface="+mn-lt"/>
                <a:cs typeface="Arial" panose="020B0604020202020204" pitchFamily="34" charset="0"/>
              </a:rPr>
              <a:t>An influencer is someone </a:t>
            </a:r>
            <a:r>
              <a:rPr lang="en-GB" sz="2000" b="1" dirty="0">
                <a:solidFill>
                  <a:schemeClr val="bg1"/>
                </a:solidFill>
                <a:latin typeface="Arial" panose="020B0604020202020204" pitchFamily="34" charset="0"/>
                <a:cs typeface="Arial" panose="020B0604020202020204" pitchFamily="34" charset="0"/>
              </a:rPr>
              <a:t>with a big enough social </a:t>
            </a:r>
            <a:br>
              <a:rPr lang="en-GB" sz="2000" b="1" dirty="0">
                <a:solidFill>
                  <a:schemeClr val="bg1"/>
                </a:solidFill>
                <a:latin typeface="Arial" panose="020B0604020202020204" pitchFamily="34" charset="0"/>
                <a:cs typeface="Arial" panose="020B0604020202020204" pitchFamily="34" charset="0"/>
              </a:rPr>
            </a:br>
            <a:r>
              <a:rPr lang="en-GB" sz="2000" b="1" dirty="0">
                <a:solidFill>
                  <a:schemeClr val="bg1"/>
                </a:solidFill>
                <a:latin typeface="Arial" panose="020B0604020202020204" pitchFamily="34" charset="0"/>
                <a:cs typeface="Arial" panose="020B0604020202020204" pitchFamily="34" charset="0"/>
              </a:rPr>
              <a:t>media presence or following to market or ‘influence’ </a:t>
            </a:r>
            <a:br>
              <a:rPr lang="en-GB" sz="2000" b="1" dirty="0">
                <a:solidFill>
                  <a:schemeClr val="bg1"/>
                </a:solidFill>
                <a:latin typeface="Arial" panose="020B0604020202020204" pitchFamily="34" charset="0"/>
                <a:cs typeface="Arial" panose="020B0604020202020204" pitchFamily="34" charset="0"/>
              </a:rPr>
            </a:br>
            <a:r>
              <a:rPr lang="en-GB" sz="2000" b="1" dirty="0">
                <a:solidFill>
                  <a:schemeClr val="bg1"/>
                </a:solidFill>
                <a:latin typeface="Arial" panose="020B0604020202020204" pitchFamily="34" charset="0"/>
                <a:cs typeface="Arial" panose="020B0604020202020204" pitchFamily="34" charset="0"/>
              </a:rPr>
              <a:t>their audience with products or behaviour. </a:t>
            </a:r>
            <a:endParaRPr lang="en-US" sz="20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C43A839-4E7F-8712-5299-0DAC39614A33}"/>
              </a:ext>
            </a:extLst>
          </p:cNvPr>
          <p:cNvSpPr txBox="1"/>
          <p:nvPr/>
        </p:nvSpPr>
        <p:spPr>
          <a:xfrm>
            <a:off x="4697678" y="3315983"/>
            <a:ext cx="7199416" cy="707886"/>
          </a:xfrm>
          <a:prstGeom prst="rect">
            <a:avLst/>
          </a:prstGeom>
          <a:noFill/>
        </p:spPr>
        <p:txBody>
          <a:bodyPr wrap="square">
            <a:spAutoFit/>
          </a:bodyPr>
          <a:lstStyle/>
          <a:p>
            <a:pPr>
              <a:buClr>
                <a:srgbClr val="FFFFFF"/>
              </a:buClr>
            </a:pPr>
            <a:r>
              <a:rPr lang="en-GB" sz="2000" b="1" dirty="0">
                <a:solidFill>
                  <a:schemeClr val="bg1"/>
                </a:solidFill>
                <a:latin typeface="Arial" panose="020B0604020202020204" pitchFamily="34" charset="0"/>
                <a:cs typeface="Arial" panose="020B0604020202020204" pitchFamily="34" charset="0"/>
              </a:rPr>
              <a:t>Influencers can be entertaining or provide us with information or guidance.</a:t>
            </a:r>
          </a:p>
        </p:txBody>
      </p:sp>
      <p:sp>
        <p:nvSpPr>
          <p:cNvPr id="18" name="TextBox 17">
            <a:extLst>
              <a:ext uri="{FF2B5EF4-FFF2-40B4-BE49-F238E27FC236}">
                <a16:creationId xmlns:a16="http://schemas.microsoft.com/office/drawing/2014/main" id="{93CEF27E-364B-E373-CF84-B14A54C4FD4E}"/>
              </a:ext>
            </a:extLst>
          </p:cNvPr>
          <p:cNvSpPr txBox="1"/>
          <p:nvPr/>
        </p:nvSpPr>
        <p:spPr>
          <a:xfrm>
            <a:off x="4697678" y="4301756"/>
            <a:ext cx="7199416" cy="707886"/>
          </a:xfrm>
          <a:prstGeom prst="rect">
            <a:avLst/>
          </a:prstGeom>
          <a:noFill/>
        </p:spPr>
        <p:txBody>
          <a:bodyPr wrap="square">
            <a:spAutoFit/>
          </a:bodyPr>
          <a:lstStyle/>
          <a:p>
            <a:pPr>
              <a:buClr>
                <a:srgbClr val="FFFFFF"/>
              </a:buClr>
            </a:pPr>
            <a:r>
              <a:rPr lang="en-GB" sz="2000" b="1" dirty="0">
                <a:solidFill>
                  <a:schemeClr val="bg1"/>
                </a:solidFill>
                <a:latin typeface="Arial" panose="020B0604020202020204" pitchFamily="34" charset="0"/>
                <a:cs typeface="Arial" panose="020B0604020202020204" pitchFamily="34" charset="0"/>
              </a:rPr>
              <a:t>Influencers can be sponsored to promote harmful products, and they can also promote harmful behaviour. </a:t>
            </a:r>
          </a:p>
        </p:txBody>
      </p:sp>
      <p:sp>
        <p:nvSpPr>
          <p:cNvPr id="19" name="TextBox 18">
            <a:extLst>
              <a:ext uri="{FF2B5EF4-FFF2-40B4-BE49-F238E27FC236}">
                <a16:creationId xmlns:a16="http://schemas.microsoft.com/office/drawing/2014/main" id="{C53F9FAF-EFB3-EBA1-B01B-2DDBF7F40E15}"/>
              </a:ext>
            </a:extLst>
          </p:cNvPr>
          <p:cNvSpPr txBox="1"/>
          <p:nvPr/>
        </p:nvSpPr>
        <p:spPr>
          <a:xfrm>
            <a:off x="4746297" y="5287528"/>
            <a:ext cx="6665025" cy="707886"/>
          </a:xfrm>
          <a:prstGeom prst="rect">
            <a:avLst/>
          </a:prstGeom>
          <a:noFill/>
        </p:spPr>
        <p:txBody>
          <a:bodyPr wrap="square">
            <a:spAutoFit/>
          </a:bodyPr>
          <a:lstStyle/>
          <a:p>
            <a:pPr>
              <a:buClr>
                <a:srgbClr val="FFFFFF"/>
              </a:buClr>
            </a:pPr>
            <a:r>
              <a:rPr lang="en-GB" sz="2000" b="1" dirty="0">
                <a:solidFill>
                  <a:schemeClr val="bg1"/>
                </a:solidFill>
                <a:latin typeface="Arial" panose="020B0604020202020204" pitchFamily="34" charset="0"/>
                <a:cs typeface="Arial" panose="020B0604020202020204" pitchFamily="34" charset="0"/>
              </a:rPr>
              <a:t>Influencers can be created through AI and not be a real person.</a:t>
            </a:r>
          </a:p>
        </p:txBody>
      </p:sp>
    </p:spTree>
    <p:extLst>
      <p:ext uri="{BB962C8B-B14F-4D97-AF65-F5344CB8AC3E}">
        <p14:creationId xmlns:p14="http://schemas.microsoft.com/office/powerpoint/2010/main" val="414000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8C3FD5-E574-8980-6936-30A6D449C294}"/>
              </a:ext>
            </a:extLst>
          </p:cNvPr>
          <p:cNvSpPr/>
          <p:nvPr/>
        </p:nvSpPr>
        <p:spPr>
          <a:xfrm rot="21435150">
            <a:off x="488589" y="849724"/>
            <a:ext cx="5587905" cy="947854"/>
          </a:xfrm>
          <a:prstGeom prst="rect">
            <a:avLst/>
          </a:prstGeom>
          <a:solidFill>
            <a:srgbClr val="00BB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D5A908F-8588-3D19-6B0F-2E81B455308B}"/>
              </a:ext>
            </a:extLst>
          </p:cNvPr>
          <p:cNvSpPr txBox="1"/>
          <p:nvPr/>
        </p:nvSpPr>
        <p:spPr>
          <a:xfrm rot="21238202">
            <a:off x="602756" y="789398"/>
            <a:ext cx="5848122"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Self-assessment</a:t>
            </a:r>
          </a:p>
        </p:txBody>
      </p:sp>
      <p:pic>
        <p:nvPicPr>
          <p:cNvPr id="7" name="Graphic 6">
            <a:extLst>
              <a:ext uri="{FF2B5EF4-FFF2-40B4-BE49-F238E27FC236}">
                <a16:creationId xmlns:a16="http://schemas.microsoft.com/office/drawing/2014/main" id="{EECDD2BC-C06B-3DA6-5971-E8F894137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023" y="366572"/>
            <a:ext cx="1676647" cy="1676647"/>
          </a:xfrm>
          <a:prstGeom prst="rect">
            <a:avLst/>
          </a:prstGeom>
        </p:spPr>
      </p:pic>
      <p:sp>
        <p:nvSpPr>
          <p:cNvPr id="9" name="TextBox 8">
            <a:extLst>
              <a:ext uri="{FF2B5EF4-FFF2-40B4-BE49-F238E27FC236}">
                <a16:creationId xmlns:a16="http://schemas.microsoft.com/office/drawing/2014/main" id="{68AE739F-795B-1B23-3034-AB282F810639}"/>
              </a:ext>
            </a:extLst>
          </p:cNvPr>
          <p:cNvSpPr txBox="1"/>
          <p:nvPr/>
        </p:nvSpPr>
        <p:spPr>
          <a:xfrm>
            <a:off x="2072242" y="2417508"/>
            <a:ext cx="7582395" cy="707886"/>
          </a:xfrm>
          <a:prstGeom prst="rect">
            <a:avLst/>
          </a:prstGeom>
          <a:noFill/>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I can explain how online content can be shaped and targeted to influence body image, purchasing choices and behaviour.</a:t>
            </a:r>
            <a:r>
              <a:rPr lang="en-US" sz="2000" b="1" dirty="0">
                <a:solidFill>
                  <a:schemeClr val="bg1"/>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6A3A6A9B-73EE-8DE0-4A1A-8C1F7B9F2B96}"/>
              </a:ext>
            </a:extLst>
          </p:cNvPr>
          <p:cNvSpPr txBox="1"/>
          <p:nvPr/>
        </p:nvSpPr>
        <p:spPr>
          <a:xfrm>
            <a:off x="2072242" y="3476501"/>
            <a:ext cx="7582395" cy="1015663"/>
          </a:xfrm>
          <a:prstGeom prst="rect">
            <a:avLst/>
          </a:prstGeom>
          <a:noFill/>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I can explain how and why people who communicate with others through online platforms may try to influence others negatively and I can offer examples.</a:t>
            </a:r>
          </a:p>
        </p:txBody>
      </p:sp>
      <p:sp>
        <p:nvSpPr>
          <p:cNvPr id="11" name="TextBox 10">
            <a:extLst>
              <a:ext uri="{FF2B5EF4-FFF2-40B4-BE49-F238E27FC236}">
                <a16:creationId xmlns:a16="http://schemas.microsoft.com/office/drawing/2014/main" id="{F7659EFD-D62A-3084-97CE-81CF4EECAB72}"/>
              </a:ext>
            </a:extLst>
          </p:cNvPr>
          <p:cNvSpPr txBox="1"/>
          <p:nvPr/>
        </p:nvSpPr>
        <p:spPr>
          <a:xfrm>
            <a:off x="2072242" y="4843272"/>
            <a:ext cx="8116786" cy="1015663"/>
          </a:xfrm>
          <a:prstGeom prst="rect">
            <a:avLst/>
          </a:prstGeom>
          <a:noFill/>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I can explain why some social media influencers promoting products and lifestyle can be virtual (AI-generated personalities) and not real people.</a:t>
            </a:r>
          </a:p>
        </p:txBody>
      </p:sp>
      <p:pic>
        <p:nvPicPr>
          <p:cNvPr id="13" name="Graphic 12">
            <a:extLst>
              <a:ext uri="{FF2B5EF4-FFF2-40B4-BE49-F238E27FC236}">
                <a16:creationId xmlns:a16="http://schemas.microsoft.com/office/drawing/2014/main" id="{6E6DD850-C281-48B3-2681-6EFF4C2215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351" y="3476500"/>
            <a:ext cx="1015664" cy="1015664"/>
          </a:xfrm>
          <a:prstGeom prst="rect">
            <a:avLst/>
          </a:prstGeom>
        </p:spPr>
      </p:pic>
      <p:pic>
        <p:nvPicPr>
          <p:cNvPr id="19" name="Graphic 18">
            <a:extLst>
              <a:ext uri="{FF2B5EF4-FFF2-40B4-BE49-F238E27FC236}">
                <a16:creationId xmlns:a16="http://schemas.microsoft.com/office/drawing/2014/main" id="{F24BE461-1235-A7C4-B5C7-EFD45A2D91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9774" y="4998117"/>
            <a:ext cx="860818" cy="860818"/>
          </a:xfrm>
          <a:prstGeom prst="rect">
            <a:avLst/>
          </a:prstGeom>
        </p:spPr>
      </p:pic>
      <p:pic>
        <p:nvPicPr>
          <p:cNvPr id="25" name="Picture 24" descr="A dart in the center of a red and white target&#10;&#10;AI-generated content may be incorrect.">
            <a:extLst>
              <a:ext uri="{FF2B5EF4-FFF2-40B4-BE49-F238E27FC236}">
                <a16:creationId xmlns:a16="http://schemas.microsoft.com/office/drawing/2014/main" id="{608DACE9-47A0-1FE3-63CA-58FA8E1E02E6}"/>
              </a:ext>
            </a:extLst>
          </p:cNvPr>
          <p:cNvPicPr>
            <a:picLocks noChangeAspect="1"/>
          </p:cNvPicPr>
          <p:nvPr/>
        </p:nvPicPr>
        <p:blipFill>
          <a:blip r:embed="rId9"/>
          <a:stretch>
            <a:fillRect/>
          </a:stretch>
        </p:blipFill>
        <p:spPr>
          <a:xfrm>
            <a:off x="766101" y="2230299"/>
            <a:ext cx="1082304" cy="1082304"/>
          </a:xfrm>
          <a:prstGeom prst="rect">
            <a:avLst/>
          </a:prstGeom>
        </p:spPr>
      </p:pic>
    </p:spTree>
    <p:extLst>
      <p:ext uri="{BB962C8B-B14F-4D97-AF65-F5344CB8AC3E}">
        <p14:creationId xmlns:p14="http://schemas.microsoft.com/office/powerpoint/2010/main" val="347134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0D3AB8-98C6-435E-2CE4-800F2D84311D}"/>
              </a:ext>
            </a:extLst>
          </p:cNvPr>
          <p:cNvSpPr/>
          <p:nvPr/>
        </p:nvSpPr>
        <p:spPr>
          <a:xfrm rot="21211448">
            <a:off x="399838" y="639234"/>
            <a:ext cx="3439199" cy="947854"/>
          </a:xfrm>
          <a:prstGeom prst="rect">
            <a:avLst/>
          </a:prstGeom>
          <a:solidFill>
            <a:srgbClr val="E5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11992E1-3EF3-7D85-1E31-435C9B5FC734}"/>
              </a:ext>
            </a:extLst>
          </p:cNvPr>
          <p:cNvSpPr/>
          <p:nvPr/>
        </p:nvSpPr>
        <p:spPr>
          <a:xfrm rot="325313">
            <a:off x="2528104" y="1217882"/>
            <a:ext cx="3563913" cy="947854"/>
          </a:xfrm>
          <a:prstGeom prst="rect">
            <a:avLst/>
          </a:prstGeom>
          <a:solidFill>
            <a:srgbClr val="E50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cartoon of a book with arms and legs wearing glasses and a finger up&#10;&#10;AI-generated content may be incorrect.">
            <a:extLst>
              <a:ext uri="{FF2B5EF4-FFF2-40B4-BE49-F238E27FC236}">
                <a16:creationId xmlns:a16="http://schemas.microsoft.com/office/drawing/2014/main" id="{DDE647E3-8923-17B2-D2B6-C7CE0DEBE1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6" name="TextBox 5">
            <a:extLst>
              <a:ext uri="{FF2B5EF4-FFF2-40B4-BE49-F238E27FC236}">
                <a16:creationId xmlns:a16="http://schemas.microsoft.com/office/drawing/2014/main" id="{EC45E846-232B-05AD-DAB1-E2284E0B6882}"/>
              </a:ext>
            </a:extLst>
          </p:cNvPr>
          <p:cNvSpPr txBox="1"/>
          <p:nvPr/>
        </p:nvSpPr>
        <p:spPr>
          <a:xfrm rot="21014500">
            <a:off x="502194" y="649044"/>
            <a:ext cx="3586909" cy="830997"/>
          </a:xfrm>
          <a:prstGeom prst="rect">
            <a:avLst/>
          </a:prstGeom>
          <a:noFill/>
        </p:spPr>
        <p:txBody>
          <a:bodyPr wrap="square" lIns="91440" tIns="45720" rIns="91440" bIns="45720" rtlCol="0" anchor="t">
            <a:spAutoFit/>
          </a:bodyPr>
          <a:lstStyle/>
          <a:p>
            <a:r>
              <a:rPr lang="en-US" sz="4800" b="1" dirty="0">
                <a:solidFill>
                  <a:schemeClr val="bg1"/>
                </a:solidFill>
                <a:latin typeface="Arial" panose="020B0604020202020204" pitchFamily="34" charset="0"/>
                <a:cs typeface="Arial" panose="020B0604020202020204" pitchFamily="34" charset="0"/>
              </a:rPr>
              <a:t>Dictionary</a:t>
            </a:r>
          </a:p>
        </p:txBody>
      </p:sp>
      <p:sp>
        <p:nvSpPr>
          <p:cNvPr id="7" name="TextBox 6">
            <a:extLst>
              <a:ext uri="{FF2B5EF4-FFF2-40B4-BE49-F238E27FC236}">
                <a16:creationId xmlns:a16="http://schemas.microsoft.com/office/drawing/2014/main" id="{01A98DD1-2A5E-8F4B-267D-2E9DFFF7DCEB}"/>
              </a:ext>
            </a:extLst>
          </p:cNvPr>
          <p:cNvSpPr txBox="1"/>
          <p:nvPr/>
        </p:nvSpPr>
        <p:spPr>
          <a:xfrm>
            <a:off x="2567858" y="1259175"/>
            <a:ext cx="4224261" cy="830997"/>
          </a:xfrm>
          <a:prstGeom prst="rect">
            <a:avLst/>
          </a:prstGeom>
          <a:noFill/>
        </p:spPr>
        <p:txBody>
          <a:bodyPr wrap="square" lIns="91440" tIns="45720" rIns="91440" bIns="45720" rtlCol="0" anchor="t">
            <a:spAutoFit/>
          </a:bodyPr>
          <a:lstStyle/>
          <a:p>
            <a:r>
              <a:rPr lang="en-US" sz="4800" b="1" dirty="0">
                <a:solidFill>
                  <a:schemeClr val="bg1"/>
                </a:solidFill>
                <a:latin typeface="Arial" panose="020B0604020202020204" pitchFamily="34" charset="0"/>
                <a:cs typeface="Arial" panose="020B0604020202020204" pitchFamily="34" charset="0"/>
              </a:rPr>
              <a:t>Challenge!</a:t>
            </a:r>
          </a:p>
        </p:txBody>
      </p:sp>
      <p:sp>
        <p:nvSpPr>
          <p:cNvPr id="9" name="TextBox 8">
            <a:extLst>
              <a:ext uri="{FF2B5EF4-FFF2-40B4-BE49-F238E27FC236}">
                <a16:creationId xmlns:a16="http://schemas.microsoft.com/office/drawing/2014/main" id="{D43507FF-51BD-3339-3599-2E585A964E72}"/>
              </a:ext>
            </a:extLst>
          </p:cNvPr>
          <p:cNvSpPr txBox="1"/>
          <p:nvPr/>
        </p:nvSpPr>
        <p:spPr>
          <a:xfrm>
            <a:off x="537985" y="2956365"/>
            <a:ext cx="6254134" cy="1323439"/>
          </a:xfrm>
          <a:prstGeom prst="rect">
            <a:avLst/>
          </a:prstGeom>
          <a:noFill/>
        </p:spPr>
        <p:txBody>
          <a:bodyPr wrap="square">
            <a:spAutoFit/>
          </a:bodyPr>
          <a:lstStyle/>
          <a:p>
            <a:r>
              <a:rPr lang="en-US" sz="4000" b="1" dirty="0">
                <a:solidFill>
                  <a:schemeClr val="bg1"/>
                </a:solidFill>
                <a:latin typeface="Arial" panose="020B0604020202020204" pitchFamily="34" charset="0"/>
                <a:cs typeface="Arial" panose="020B0604020202020204" pitchFamily="34" charset="0"/>
              </a:rPr>
              <a:t>Look up the definition for ‘influence’.</a:t>
            </a:r>
          </a:p>
        </p:txBody>
      </p:sp>
      <p:sp>
        <p:nvSpPr>
          <p:cNvPr id="13" name="TextBox 12">
            <a:extLst>
              <a:ext uri="{FF2B5EF4-FFF2-40B4-BE49-F238E27FC236}">
                <a16:creationId xmlns:a16="http://schemas.microsoft.com/office/drawing/2014/main" id="{99660A58-BB58-DA24-60A5-A628B7BD41E0}"/>
              </a:ext>
            </a:extLst>
          </p:cNvPr>
          <p:cNvSpPr txBox="1"/>
          <p:nvPr/>
        </p:nvSpPr>
        <p:spPr>
          <a:xfrm>
            <a:off x="537985" y="5468587"/>
            <a:ext cx="6111432" cy="523220"/>
          </a:xfrm>
          <a:prstGeom prst="rect">
            <a:avLst/>
          </a:prstGeom>
          <a:noFill/>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First to find the definition wins!</a:t>
            </a:r>
          </a:p>
        </p:txBody>
      </p:sp>
    </p:spTree>
    <p:extLst>
      <p:ext uri="{BB962C8B-B14F-4D97-AF65-F5344CB8AC3E}">
        <p14:creationId xmlns:p14="http://schemas.microsoft.com/office/powerpoint/2010/main" val="59813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04919C-38C6-CA55-89BB-33CD0B5E9050}"/>
              </a:ext>
            </a:extLst>
          </p:cNvPr>
          <p:cNvSpPr/>
          <p:nvPr/>
        </p:nvSpPr>
        <p:spPr>
          <a:xfrm rot="21211448">
            <a:off x="399838" y="639234"/>
            <a:ext cx="3439199" cy="947854"/>
          </a:xfrm>
          <a:prstGeom prst="rect">
            <a:avLst/>
          </a:prstGeom>
          <a:solidFill>
            <a:srgbClr val="ED8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DFE402C-9CE4-817B-10CF-0074276132E0}"/>
              </a:ext>
            </a:extLst>
          </p:cNvPr>
          <p:cNvSpPr/>
          <p:nvPr/>
        </p:nvSpPr>
        <p:spPr>
          <a:xfrm rot="208280">
            <a:off x="2747311" y="1286775"/>
            <a:ext cx="3563913" cy="947854"/>
          </a:xfrm>
          <a:prstGeom prst="rect">
            <a:avLst/>
          </a:prstGeom>
          <a:solidFill>
            <a:srgbClr val="AD00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75D60DA-722B-CFD3-B3A2-ABD4519C3951}"/>
              </a:ext>
            </a:extLst>
          </p:cNvPr>
          <p:cNvSpPr txBox="1"/>
          <p:nvPr/>
        </p:nvSpPr>
        <p:spPr>
          <a:xfrm rot="21014500">
            <a:off x="502194" y="649044"/>
            <a:ext cx="3586909" cy="830997"/>
          </a:xfrm>
          <a:prstGeom prst="rect">
            <a:avLst/>
          </a:prstGeom>
          <a:noFill/>
        </p:spPr>
        <p:txBody>
          <a:bodyPr wrap="square" lIns="91440" tIns="45720" rIns="91440" bIns="45720" rtlCol="0" anchor="t">
            <a:spAutoFit/>
          </a:bodyPr>
          <a:lstStyle/>
          <a:p>
            <a:r>
              <a:rPr lang="en-US" sz="4800" b="1" dirty="0">
                <a:solidFill>
                  <a:schemeClr val="bg1"/>
                </a:solidFill>
                <a:latin typeface="Arial" panose="020B0604020202020204" pitchFamily="34" charset="0"/>
                <a:cs typeface="Arial" panose="020B0604020202020204" pitchFamily="34" charset="0"/>
              </a:rPr>
              <a:t>What is an</a:t>
            </a:r>
          </a:p>
        </p:txBody>
      </p:sp>
      <p:sp>
        <p:nvSpPr>
          <p:cNvPr id="5" name="TextBox 4">
            <a:extLst>
              <a:ext uri="{FF2B5EF4-FFF2-40B4-BE49-F238E27FC236}">
                <a16:creationId xmlns:a16="http://schemas.microsoft.com/office/drawing/2014/main" id="{DCE46F94-2205-20DA-8AA5-EC721654217D}"/>
              </a:ext>
            </a:extLst>
          </p:cNvPr>
          <p:cNvSpPr txBox="1"/>
          <p:nvPr/>
        </p:nvSpPr>
        <p:spPr>
          <a:xfrm rot="208280">
            <a:off x="2787065" y="1328068"/>
            <a:ext cx="4224261" cy="1569660"/>
          </a:xfrm>
          <a:prstGeom prst="rect">
            <a:avLst/>
          </a:prstGeom>
          <a:noFill/>
        </p:spPr>
        <p:txBody>
          <a:bodyPr wrap="square" lIns="91440" tIns="45720" rIns="91440" bIns="45720" rtlCol="0" anchor="t">
            <a:spAutoFit/>
          </a:bodyPr>
          <a:lstStyle/>
          <a:p>
            <a:r>
              <a:rPr lang="en-US" sz="4800" b="1" dirty="0">
                <a:solidFill>
                  <a:schemeClr val="bg1"/>
                </a:solidFill>
                <a:latin typeface="Arial" panose="020B0604020202020204" pitchFamily="34" charset="0"/>
                <a:cs typeface="Arial" panose="020B0604020202020204" pitchFamily="34" charset="0"/>
              </a:rPr>
              <a:t>Influencer?</a:t>
            </a:r>
          </a:p>
          <a:p>
            <a:endParaRPr lang="en-US" sz="4800" b="1" dirty="0">
              <a:solidFill>
                <a:schemeClr val="bg1"/>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95978726-261D-E778-5E5D-87DB5AFC68B5}"/>
              </a:ext>
            </a:extLst>
          </p:cNvPr>
          <p:cNvSpPr txBox="1">
            <a:spLocks/>
          </p:cNvSpPr>
          <p:nvPr/>
        </p:nvSpPr>
        <p:spPr>
          <a:xfrm>
            <a:off x="6591998" y="1551622"/>
            <a:ext cx="5329826" cy="12737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17AEE5"/>
              </a:buClr>
              <a:buFont typeface="Arial" panose="020B0604020202020204" pitchFamily="34" charset="0"/>
              <a:buNone/>
            </a:pPr>
            <a:r>
              <a:rPr lang="en-GB" sz="2200" dirty="0">
                <a:solidFill>
                  <a:schemeClr val="bg1"/>
                </a:solidFill>
                <a:latin typeface="Arial" panose="020B0604020202020204" pitchFamily="34" charset="0"/>
                <a:cs typeface="Arial" panose="020B0604020202020204" pitchFamily="34" charset="0"/>
              </a:rPr>
              <a:t>An influencer is someone with a large </a:t>
            </a:r>
            <a:r>
              <a:rPr lang="en-GB" sz="2200" b="1" dirty="0">
                <a:solidFill>
                  <a:schemeClr val="bg1"/>
                </a:solidFill>
                <a:latin typeface="Arial" panose="020B0604020202020204" pitchFamily="34" charset="0"/>
                <a:cs typeface="Arial" panose="020B0604020202020204" pitchFamily="34" charset="0"/>
              </a:rPr>
              <a:t>social media</a:t>
            </a:r>
            <a:r>
              <a:rPr lang="en-GB" sz="2200" dirty="0">
                <a:solidFill>
                  <a:schemeClr val="bg1"/>
                </a:solidFill>
                <a:latin typeface="Arial" panose="020B0604020202020204" pitchFamily="34" charset="0"/>
                <a:cs typeface="Arial" panose="020B0604020202020204" pitchFamily="34" charset="0"/>
              </a:rPr>
              <a:t> following who can ‘</a:t>
            </a:r>
            <a:r>
              <a:rPr lang="en-GB" sz="2200" b="1" dirty="0">
                <a:solidFill>
                  <a:schemeClr val="bg1"/>
                </a:solidFill>
                <a:latin typeface="Arial" panose="020B0604020202020204" pitchFamily="34" charset="0"/>
                <a:cs typeface="Arial" panose="020B0604020202020204" pitchFamily="34" charset="0"/>
              </a:rPr>
              <a:t>influence</a:t>
            </a:r>
            <a:r>
              <a:rPr lang="en-GB" sz="2200" dirty="0">
                <a:solidFill>
                  <a:schemeClr val="bg1"/>
                </a:solidFill>
                <a:latin typeface="Arial" panose="020B0604020202020204" pitchFamily="34" charset="0"/>
                <a:cs typeface="Arial" panose="020B0604020202020204" pitchFamily="34" charset="0"/>
              </a:rPr>
              <a:t>’ their </a:t>
            </a:r>
            <a:r>
              <a:rPr lang="en-GB" sz="2200" b="1" dirty="0">
                <a:solidFill>
                  <a:schemeClr val="bg1"/>
                </a:solidFill>
                <a:latin typeface="Arial" panose="020B0604020202020204" pitchFamily="34" charset="0"/>
                <a:cs typeface="Arial" panose="020B0604020202020204" pitchFamily="34" charset="0"/>
              </a:rPr>
              <a:t>audience</a:t>
            </a:r>
            <a:r>
              <a:rPr lang="en-GB" sz="2200" dirty="0">
                <a:solidFill>
                  <a:schemeClr val="bg1"/>
                </a:solidFill>
                <a:latin typeface="Arial" panose="020B0604020202020204" pitchFamily="34" charset="0"/>
                <a:cs typeface="Arial" panose="020B0604020202020204" pitchFamily="34" charset="0"/>
              </a:rPr>
              <a:t>. </a:t>
            </a:r>
          </a:p>
        </p:txBody>
      </p:sp>
      <p:sp>
        <p:nvSpPr>
          <p:cNvPr id="9" name="Content Placeholder 2">
            <a:extLst>
              <a:ext uri="{FF2B5EF4-FFF2-40B4-BE49-F238E27FC236}">
                <a16:creationId xmlns:a16="http://schemas.microsoft.com/office/drawing/2014/main" id="{204A667C-886B-E1C6-21B9-9A1EFF338E29}"/>
              </a:ext>
            </a:extLst>
          </p:cNvPr>
          <p:cNvSpPr txBox="1">
            <a:spLocks/>
          </p:cNvSpPr>
          <p:nvPr/>
        </p:nvSpPr>
        <p:spPr>
          <a:xfrm>
            <a:off x="6591998" y="3668098"/>
            <a:ext cx="2995503" cy="2660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17AEE5"/>
              </a:buClr>
              <a:buFont typeface="Arial" panose="020B0604020202020204" pitchFamily="34" charset="0"/>
              <a:buNone/>
            </a:pPr>
            <a:r>
              <a:rPr lang="en-GB" sz="2200" dirty="0">
                <a:solidFill>
                  <a:schemeClr val="bg1"/>
                </a:solidFill>
                <a:latin typeface="Arial" panose="020B0604020202020204" pitchFamily="34" charset="0"/>
                <a:cs typeface="Arial" panose="020B0604020202020204" pitchFamily="34" charset="0"/>
              </a:rPr>
              <a:t>Toy unboxers</a:t>
            </a:r>
          </a:p>
          <a:p>
            <a:pPr marL="0" indent="0">
              <a:buClr>
                <a:srgbClr val="17AEE5"/>
              </a:buClr>
              <a:buFont typeface="Arial" panose="020B0604020202020204" pitchFamily="34" charset="0"/>
              <a:buNone/>
            </a:pPr>
            <a:r>
              <a:rPr lang="en-GB" sz="2200" dirty="0">
                <a:solidFill>
                  <a:schemeClr val="bg1"/>
                </a:solidFill>
                <a:latin typeface="Arial" panose="020B0604020202020204" pitchFamily="34" charset="0"/>
                <a:cs typeface="Arial" panose="020B0604020202020204" pitchFamily="34" charset="0"/>
              </a:rPr>
              <a:t>Reality TV stars</a:t>
            </a:r>
          </a:p>
          <a:p>
            <a:pPr marL="0" indent="0">
              <a:buClr>
                <a:srgbClr val="17AEE5"/>
              </a:buClr>
              <a:buFont typeface="Arial" panose="020B0604020202020204" pitchFamily="34" charset="0"/>
              <a:buNone/>
            </a:pPr>
            <a:r>
              <a:rPr lang="en-GB" sz="2200" dirty="0">
                <a:solidFill>
                  <a:schemeClr val="bg1"/>
                </a:solidFill>
                <a:latin typeface="Arial" panose="020B0604020202020204" pitchFamily="34" charset="0"/>
                <a:cs typeface="Arial" panose="020B0604020202020204" pitchFamily="34" charset="0"/>
              </a:rPr>
              <a:t>YouTube vloggers</a:t>
            </a:r>
          </a:p>
          <a:p>
            <a:pPr marL="0" indent="0">
              <a:buClr>
                <a:srgbClr val="17AEE5"/>
              </a:buClr>
              <a:buFont typeface="Arial" panose="020B0604020202020204" pitchFamily="34" charset="0"/>
              <a:buNone/>
            </a:pPr>
            <a:r>
              <a:rPr lang="en-GB" sz="2200" dirty="0">
                <a:solidFill>
                  <a:schemeClr val="bg1"/>
                </a:solidFill>
                <a:latin typeface="Arial" panose="020B0604020202020204" pitchFamily="34" charset="0"/>
                <a:cs typeface="Arial" panose="020B0604020202020204" pitchFamily="34" charset="0"/>
              </a:rPr>
              <a:t>Instagram celebrities</a:t>
            </a:r>
          </a:p>
          <a:p>
            <a:pPr marL="0" indent="0">
              <a:buClr>
                <a:srgbClr val="17AEE5"/>
              </a:buClr>
              <a:buFont typeface="Arial" panose="020B0604020202020204" pitchFamily="34" charset="0"/>
              <a:buNone/>
            </a:pPr>
            <a:r>
              <a:rPr lang="en-GB" sz="2200" dirty="0">
                <a:solidFill>
                  <a:schemeClr val="bg1"/>
                </a:solidFill>
                <a:latin typeface="Arial" panose="020B0604020202020204" pitchFamily="34" charset="0"/>
                <a:cs typeface="Arial" panose="020B0604020202020204" pitchFamily="34" charset="0"/>
              </a:rPr>
              <a:t>Beauty bloggers </a:t>
            </a:r>
          </a:p>
          <a:p>
            <a:pPr marL="0" indent="0">
              <a:buClr>
                <a:srgbClr val="17AEE5"/>
              </a:buClr>
              <a:buFont typeface="Arial" panose="020B0604020202020204" pitchFamily="34" charset="0"/>
              <a:buNone/>
            </a:pPr>
            <a:r>
              <a:rPr lang="en-GB" sz="2200" dirty="0">
                <a:solidFill>
                  <a:schemeClr val="bg1"/>
                </a:solidFill>
                <a:latin typeface="Arial" panose="020B0604020202020204" pitchFamily="34" charset="0"/>
                <a:cs typeface="Arial" panose="020B0604020202020204" pitchFamily="34" charset="0"/>
              </a:rPr>
              <a:t>Pranksters</a:t>
            </a:r>
          </a:p>
        </p:txBody>
      </p:sp>
      <p:sp>
        <p:nvSpPr>
          <p:cNvPr id="10" name="Content Placeholder 2">
            <a:extLst>
              <a:ext uri="{FF2B5EF4-FFF2-40B4-BE49-F238E27FC236}">
                <a16:creationId xmlns:a16="http://schemas.microsoft.com/office/drawing/2014/main" id="{014CB589-F259-5161-57AE-8783D8B26F25}"/>
              </a:ext>
            </a:extLst>
          </p:cNvPr>
          <p:cNvSpPr txBox="1">
            <a:spLocks/>
          </p:cNvSpPr>
          <p:nvPr/>
        </p:nvSpPr>
        <p:spPr>
          <a:xfrm>
            <a:off x="6591998" y="2888405"/>
            <a:ext cx="5329826" cy="4577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17AEE5"/>
              </a:buClr>
              <a:buFont typeface="Arial" panose="020B0604020202020204" pitchFamily="34" charset="0"/>
              <a:buNone/>
            </a:pPr>
            <a:r>
              <a:rPr lang="en-GB" sz="2200" b="1" dirty="0">
                <a:solidFill>
                  <a:schemeClr val="bg1"/>
                </a:solidFill>
                <a:latin typeface="Arial" panose="020B0604020202020204" pitchFamily="34" charset="0"/>
                <a:cs typeface="Arial" panose="020B0604020202020204" pitchFamily="34" charset="0"/>
              </a:rPr>
              <a:t>Can you think of any examples?</a:t>
            </a:r>
          </a:p>
        </p:txBody>
      </p:sp>
      <p:pic>
        <p:nvPicPr>
          <p:cNvPr id="12" name="Picture 11">
            <a:extLst>
              <a:ext uri="{FF2B5EF4-FFF2-40B4-BE49-F238E27FC236}">
                <a16:creationId xmlns:a16="http://schemas.microsoft.com/office/drawing/2014/main" id="{1B7B789B-4920-3B2B-1DD3-D65974B23F0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70176" y="1462096"/>
            <a:ext cx="5712914" cy="5712914"/>
          </a:xfrm>
          <a:prstGeom prst="rect">
            <a:avLst/>
          </a:prstGeom>
        </p:spPr>
      </p:pic>
    </p:spTree>
    <p:extLst>
      <p:ext uri="{BB962C8B-B14F-4D97-AF65-F5344CB8AC3E}">
        <p14:creationId xmlns:p14="http://schemas.microsoft.com/office/powerpoint/2010/main" val="121794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07F6F1-AD79-DA28-8C36-E85E0929E689}"/>
              </a:ext>
            </a:extLst>
          </p:cNvPr>
          <p:cNvSpPr/>
          <p:nvPr/>
        </p:nvSpPr>
        <p:spPr>
          <a:xfrm rot="21211448">
            <a:off x="4431822" y="669610"/>
            <a:ext cx="2900537" cy="947854"/>
          </a:xfrm>
          <a:prstGeom prst="rect">
            <a:avLst/>
          </a:prstGeom>
          <a:solidFill>
            <a:srgbClr val="00AD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179ACC4-568E-3FD0-03A2-50565963C10E}"/>
              </a:ext>
            </a:extLst>
          </p:cNvPr>
          <p:cNvSpPr/>
          <p:nvPr/>
        </p:nvSpPr>
        <p:spPr>
          <a:xfrm rot="208280">
            <a:off x="6829340" y="1129984"/>
            <a:ext cx="3136092" cy="947854"/>
          </a:xfrm>
          <a:prstGeom prst="rect">
            <a:avLst/>
          </a:prstGeom>
          <a:solidFill>
            <a:srgbClr val="00AD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2957F02-FE8A-BD35-DA46-389EF62E9B97}"/>
              </a:ext>
            </a:extLst>
          </p:cNvPr>
          <p:cNvSpPr txBox="1"/>
          <p:nvPr/>
        </p:nvSpPr>
        <p:spPr>
          <a:xfrm rot="21014500">
            <a:off x="4532459" y="649044"/>
            <a:ext cx="3586909"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What do</a:t>
            </a:r>
          </a:p>
        </p:txBody>
      </p:sp>
      <p:sp>
        <p:nvSpPr>
          <p:cNvPr id="5" name="TextBox 4">
            <a:extLst>
              <a:ext uri="{FF2B5EF4-FFF2-40B4-BE49-F238E27FC236}">
                <a16:creationId xmlns:a16="http://schemas.microsoft.com/office/drawing/2014/main" id="{A191AE05-A457-49BC-88B6-00FF31FD97B7}"/>
              </a:ext>
            </a:extLst>
          </p:cNvPr>
          <p:cNvSpPr txBox="1"/>
          <p:nvPr/>
        </p:nvSpPr>
        <p:spPr>
          <a:xfrm rot="208280">
            <a:off x="7086569" y="1163891"/>
            <a:ext cx="2986455" cy="830997"/>
          </a:xfrm>
          <a:prstGeom prst="rect">
            <a:avLst/>
          </a:prstGeom>
          <a:noFill/>
        </p:spPr>
        <p:txBody>
          <a:bodyPr wrap="square" lIns="91440" tIns="45720" rIns="91440" bIns="45720" rtlCol="0" anchor="t">
            <a:spAutoFit/>
          </a:bodyPr>
          <a:lstStyle/>
          <a:p>
            <a:r>
              <a:rPr lang="en-US" sz="4800" b="1" dirty="0">
                <a:solidFill>
                  <a:srgbClr val="0D1B30"/>
                </a:solidFill>
                <a:latin typeface="Arial" panose="020B0604020202020204" pitchFamily="34" charset="0"/>
                <a:cs typeface="Arial" panose="020B0604020202020204" pitchFamily="34" charset="0"/>
              </a:rPr>
              <a:t>they do?</a:t>
            </a:r>
          </a:p>
        </p:txBody>
      </p:sp>
      <p:sp>
        <p:nvSpPr>
          <p:cNvPr id="6" name="TextBox 5">
            <a:extLst>
              <a:ext uri="{FF2B5EF4-FFF2-40B4-BE49-F238E27FC236}">
                <a16:creationId xmlns:a16="http://schemas.microsoft.com/office/drawing/2014/main" id="{005DA8BE-9E7A-7DDA-9226-15D883D60BBA}"/>
              </a:ext>
            </a:extLst>
          </p:cNvPr>
          <p:cNvSpPr txBox="1"/>
          <p:nvPr/>
        </p:nvSpPr>
        <p:spPr>
          <a:xfrm>
            <a:off x="4530625" y="2744047"/>
            <a:ext cx="546062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a:buChar char="ü"/>
            </a:pPr>
            <a:r>
              <a:rPr lang="en-GB" sz="2200" dirty="0">
                <a:solidFill>
                  <a:schemeClr val="bg1"/>
                </a:solidFill>
                <a:latin typeface="Arial" panose="020B0604020202020204" pitchFamily="34" charset="0"/>
                <a:ea typeface="+mn-lt"/>
                <a:cs typeface="Arial" panose="020B0604020202020204" pitchFamily="34" charset="0"/>
              </a:rPr>
              <a:t>An influencer is someone who can ‘influence’ their audience’s </a:t>
            </a:r>
            <a:r>
              <a:rPr lang="en-GB" sz="2200" b="1" dirty="0">
                <a:solidFill>
                  <a:schemeClr val="bg1"/>
                </a:solidFill>
                <a:latin typeface="Arial" panose="020B0604020202020204" pitchFamily="34" charset="0"/>
                <a:ea typeface="+mn-lt"/>
                <a:cs typeface="Arial" panose="020B0604020202020204" pitchFamily="34" charset="0"/>
              </a:rPr>
              <a:t>behaviour</a:t>
            </a:r>
            <a:r>
              <a:rPr lang="en-GB" sz="2200" dirty="0">
                <a:solidFill>
                  <a:schemeClr val="bg1"/>
                </a:solidFill>
                <a:latin typeface="Arial" panose="020B0604020202020204" pitchFamily="34" charset="0"/>
                <a:ea typeface="+mn-lt"/>
                <a:cs typeface="Arial" panose="020B0604020202020204" pitchFamily="34" charset="0"/>
              </a:rPr>
              <a:t>.</a:t>
            </a:r>
          </a:p>
        </p:txBody>
      </p:sp>
      <p:sp>
        <p:nvSpPr>
          <p:cNvPr id="7" name="TextBox 6">
            <a:extLst>
              <a:ext uri="{FF2B5EF4-FFF2-40B4-BE49-F238E27FC236}">
                <a16:creationId xmlns:a16="http://schemas.microsoft.com/office/drawing/2014/main" id="{128B755F-F0EB-1D77-593C-7F01DCA2F644}"/>
              </a:ext>
            </a:extLst>
          </p:cNvPr>
          <p:cNvSpPr txBox="1"/>
          <p:nvPr/>
        </p:nvSpPr>
        <p:spPr>
          <a:xfrm>
            <a:off x="4530624" y="4855065"/>
            <a:ext cx="564578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a:buChar char="ü"/>
            </a:pPr>
            <a:r>
              <a:rPr lang="en-GB" sz="2200" dirty="0">
                <a:solidFill>
                  <a:schemeClr val="bg1"/>
                </a:solidFill>
                <a:latin typeface="Arial" panose="020B0604020202020204" pitchFamily="34" charset="0"/>
                <a:ea typeface="+mn-lt"/>
                <a:cs typeface="Arial" panose="020B0604020202020204" pitchFamily="34" charset="0"/>
              </a:rPr>
              <a:t>Influencers can be entertaining, but they can also provide us with </a:t>
            </a:r>
            <a:r>
              <a:rPr lang="en-GB" sz="2200" b="1" dirty="0">
                <a:solidFill>
                  <a:schemeClr val="bg1"/>
                </a:solidFill>
                <a:latin typeface="Arial" panose="020B0604020202020204" pitchFamily="34" charset="0"/>
                <a:ea typeface="+mn-lt"/>
                <a:cs typeface="Arial" panose="020B0604020202020204" pitchFamily="34" charset="0"/>
              </a:rPr>
              <a:t>information, advice and guidance.</a:t>
            </a:r>
          </a:p>
        </p:txBody>
      </p:sp>
      <p:sp>
        <p:nvSpPr>
          <p:cNvPr id="8" name="TextBox 7">
            <a:extLst>
              <a:ext uri="{FF2B5EF4-FFF2-40B4-BE49-F238E27FC236}">
                <a16:creationId xmlns:a16="http://schemas.microsoft.com/office/drawing/2014/main" id="{186E8200-8CF0-BFCB-C83B-B74A41591662}"/>
              </a:ext>
            </a:extLst>
          </p:cNvPr>
          <p:cNvSpPr txBox="1"/>
          <p:nvPr/>
        </p:nvSpPr>
        <p:spPr>
          <a:xfrm>
            <a:off x="4530625" y="3795947"/>
            <a:ext cx="590121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a:buChar char="ü"/>
            </a:pPr>
            <a:r>
              <a:rPr lang="en-GB" sz="2200" dirty="0">
                <a:solidFill>
                  <a:schemeClr val="bg1"/>
                </a:solidFill>
                <a:latin typeface="Arial" panose="020B0604020202020204" pitchFamily="34" charset="0"/>
                <a:ea typeface="+mn-lt"/>
                <a:cs typeface="Arial" panose="020B0604020202020204" pitchFamily="34" charset="0"/>
              </a:rPr>
              <a:t>They can also be sponsored to </a:t>
            </a:r>
            <a:r>
              <a:rPr lang="en-GB" sz="2200" b="1" dirty="0">
                <a:solidFill>
                  <a:schemeClr val="bg1"/>
                </a:solidFill>
                <a:latin typeface="Arial" panose="020B0604020202020204" pitchFamily="34" charset="0"/>
                <a:ea typeface="+mn-lt"/>
                <a:cs typeface="Arial" panose="020B0604020202020204" pitchFamily="34" charset="0"/>
              </a:rPr>
              <a:t>promote certain products</a:t>
            </a:r>
            <a:r>
              <a:rPr lang="en-US" sz="2200" dirty="0">
                <a:solidFill>
                  <a:schemeClr val="bg1"/>
                </a:solidFill>
                <a:latin typeface="Arial" panose="020B0604020202020204" pitchFamily="34" charset="0"/>
                <a:ea typeface="+mn-lt"/>
                <a:cs typeface="Arial" panose="020B0604020202020204" pitchFamily="34" charset="0"/>
              </a:rPr>
              <a:t>.</a:t>
            </a:r>
            <a:endParaRPr lang="en-GB" sz="2200" dirty="0">
              <a:solidFill>
                <a:schemeClr val="bg1"/>
              </a:solidFill>
              <a:latin typeface="Arial" panose="020B0604020202020204" pitchFamily="34" charset="0"/>
              <a:ea typeface="+mn-lt"/>
              <a:cs typeface="Arial" panose="020B0604020202020204" pitchFamily="34" charset="0"/>
            </a:endParaRPr>
          </a:p>
        </p:txBody>
      </p:sp>
      <p:pic>
        <p:nvPicPr>
          <p:cNvPr id="9" name="4994156-uhd_2160_3840_25fps_2">
            <a:hlinkClick r:id="" action="ppaction://media"/>
            <a:extLst>
              <a:ext uri="{FF2B5EF4-FFF2-40B4-BE49-F238E27FC236}">
                <a16:creationId xmlns:a16="http://schemas.microsoft.com/office/drawing/2014/main" id="{9F23335E-CD80-65A0-F181-759FCB7D6F14}"/>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rcRect l="10266" t="871" r="10530" b="2231"/>
          <a:stretch>
            <a:fillRect/>
          </a:stretch>
        </p:blipFill>
        <p:spPr>
          <a:xfrm>
            <a:off x="587898" y="154112"/>
            <a:ext cx="3019647" cy="6567056"/>
          </a:xfrm>
          <a:prstGeom prst="roundRect">
            <a:avLst>
              <a:gd name="adj" fmla="val 8594"/>
            </a:avLst>
          </a:prstGeom>
          <a:solidFill>
            <a:srgbClr val="FFFFFF">
              <a:shade val="85000"/>
            </a:srgbClr>
          </a:solidFill>
          <a:ln>
            <a:noFill/>
          </a:ln>
          <a:effectLst/>
        </p:spPr>
      </p:pic>
      <p:pic>
        <p:nvPicPr>
          <p:cNvPr id="11" name="Picture 10" descr="A screenshot of a cell phone&#10;&#10;AI-generated content may be incorrect.">
            <a:extLst>
              <a:ext uri="{FF2B5EF4-FFF2-40B4-BE49-F238E27FC236}">
                <a16:creationId xmlns:a16="http://schemas.microsoft.com/office/drawing/2014/main" id="{39957196-B0A1-07C9-B3D2-71535938CBE5}"/>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a:ext>
            </a:extLst>
          </a:blip>
          <a:stretch>
            <a:fillRect/>
          </a:stretch>
        </p:blipFill>
        <p:spPr>
          <a:xfrm>
            <a:off x="386162" y="0"/>
            <a:ext cx="3420790" cy="6858000"/>
          </a:xfrm>
          <a:prstGeom prst="rect">
            <a:avLst/>
          </a:prstGeom>
        </p:spPr>
      </p:pic>
    </p:spTree>
    <p:extLst>
      <p:ext uri="{BB962C8B-B14F-4D97-AF65-F5344CB8AC3E}">
        <p14:creationId xmlns:p14="http://schemas.microsoft.com/office/powerpoint/2010/main" val="374624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2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uesstheinfluencergame.mp4">
            <a:hlinkClick r:id="" action="ppaction://media"/>
            <a:extLst>
              <a:ext uri="{FF2B5EF4-FFF2-40B4-BE49-F238E27FC236}">
                <a16:creationId xmlns:a16="http://schemas.microsoft.com/office/drawing/2014/main" id="{39488329-0846-BF90-C50B-F123B9DDF8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5" name="Picture 4" descr="A logo of a group of people&#10;&#10;AI-generated content may be incorrect.">
            <a:extLst>
              <a:ext uri="{FF2B5EF4-FFF2-40B4-BE49-F238E27FC236}">
                <a16:creationId xmlns:a16="http://schemas.microsoft.com/office/drawing/2014/main" id="{6237DC38-FAD0-EB80-636E-AF2E1665CF3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41516" y="440525"/>
            <a:ext cx="331267" cy="388418"/>
          </a:xfrm>
          <a:prstGeom prst="rect">
            <a:avLst/>
          </a:prstGeom>
        </p:spPr>
      </p:pic>
      <p:sp>
        <p:nvSpPr>
          <p:cNvPr id="6" name="TextBox 5">
            <a:extLst>
              <a:ext uri="{FF2B5EF4-FFF2-40B4-BE49-F238E27FC236}">
                <a16:creationId xmlns:a16="http://schemas.microsoft.com/office/drawing/2014/main" id="{9AC17B42-B7ED-8A97-D0E3-74642A7EF075}"/>
              </a:ext>
            </a:extLst>
          </p:cNvPr>
          <p:cNvSpPr txBox="1"/>
          <p:nvPr/>
        </p:nvSpPr>
        <p:spPr>
          <a:xfrm>
            <a:off x="10041308" y="6272103"/>
            <a:ext cx="1709159" cy="230832"/>
          </a:xfrm>
          <a:prstGeom prst="rect">
            <a:avLst/>
          </a:prstGeom>
          <a:noFill/>
        </p:spPr>
        <p:txBody>
          <a:bodyPr wrap="square" rtlCol="0">
            <a:spAutoFit/>
          </a:bodyPr>
          <a:lstStyle/>
          <a:p>
            <a:pPr algn="r"/>
            <a:r>
              <a:rPr lang="en-GB" sz="900" dirty="0">
                <a:solidFill>
                  <a:schemeClr val="bg1">
                    <a:alpha val="41934"/>
                  </a:schemeClr>
                </a:solidFill>
                <a:latin typeface="Arial" panose="020B0604020202020204" pitchFamily="34" charset="0"/>
                <a:cs typeface="Arial" panose="020B0604020202020204" pitchFamily="34" charset="0"/>
              </a:rPr>
              <a:t>©</a:t>
            </a:r>
            <a:r>
              <a:rPr lang="en-GB" sz="900" dirty="0" err="1">
                <a:solidFill>
                  <a:schemeClr val="bg1">
                    <a:alpha val="41934"/>
                  </a:schemeClr>
                </a:solidFill>
                <a:latin typeface="Arial" panose="020B0604020202020204" pitchFamily="34" charset="0"/>
                <a:cs typeface="Arial" panose="020B0604020202020204" pitchFamily="34" charset="0"/>
              </a:rPr>
              <a:t>Ineqe</a:t>
            </a:r>
            <a:r>
              <a:rPr lang="en-GB" sz="900" dirty="0">
                <a:solidFill>
                  <a:schemeClr val="bg1">
                    <a:alpha val="41934"/>
                  </a:schemeClr>
                </a:solidFill>
                <a:latin typeface="Arial" panose="020B0604020202020204" pitchFamily="34" charset="0"/>
                <a:cs typeface="Arial" panose="020B0604020202020204" pitchFamily="34" charset="0"/>
              </a:rPr>
              <a:t> Group LTD 2025</a:t>
            </a:r>
          </a:p>
        </p:txBody>
      </p:sp>
    </p:spTree>
    <p:extLst>
      <p:ext uri="{BB962C8B-B14F-4D97-AF65-F5344CB8AC3E}">
        <p14:creationId xmlns:p14="http://schemas.microsoft.com/office/powerpoint/2010/main" val="310700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a beard and mustache&#10;&#10;AI-generated content may be incorrect.">
            <a:extLst>
              <a:ext uri="{FF2B5EF4-FFF2-40B4-BE49-F238E27FC236}">
                <a16:creationId xmlns:a16="http://schemas.microsoft.com/office/drawing/2014/main" id="{4FA33F7D-BEF5-0665-033C-A2C948F3022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75880" y="748145"/>
            <a:ext cx="4024108" cy="5361709"/>
          </a:xfrm>
          <a:prstGeom prst="roundRect">
            <a:avLst>
              <a:gd name="adj" fmla="val 88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a:extLst>
              <a:ext uri="{FF2B5EF4-FFF2-40B4-BE49-F238E27FC236}">
                <a16:creationId xmlns:a16="http://schemas.microsoft.com/office/drawing/2014/main" id="{683ABCFC-565E-0D1E-F252-D28C8D1E5959}"/>
              </a:ext>
            </a:extLst>
          </p:cNvPr>
          <p:cNvSpPr/>
          <p:nvPr/>
        </p:nvSpPr>
        <p:spPr>
          <a:xfrm>
            <a:off x="731519" y="748145"/>
            <a:ext cx="2709949" cy="1895302"/>
          </a:xfrm>
          <a:prstGeom prst="roundRect">
            <a:avLst/>
          </a:prstGeom>
          <a:solidFill>
            <a:srgbClr val="00A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a:extLst>
              <a:ext uri="{FF2B5EF4-FFF2-40B4-BE49-F238E27FC236}">
                <a16:creationId xmlns:a16="http://schemas.microsoft.com/office/drawing/2014/main" id="{A33CEEF7-426A-A239-BCE0-66EFE35D2BB1}"/>
              </a:ext>
            </a:extLst>
          </p:cNvPr>
          <p:cNvSpPr/>
          <p:nvPr/>
        </p:nvSpPr>
        <p:spPr>
          <a:xfrm>
            <a:off x="731518" y="4214554"/>
            <a:ext cx="2709949" cy="1895302"/>
          </a:xfrm>
          <a:prstGeom prst="roundRect">
            <a:avLst/>
          </a:prstGeom>
          <a:solidFill>
            <a:srgbClr val="00A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a:extLst>
              <a:ext uri="{FF2B5EF4-FFF2-40B4-BE49-F238E27FC236}">
                <a16:creationId xmlns:a16="http://schemas.microsoft.com/office/drawing/2014/main" id="{525DE157-AFA6-654F-8488-A0C0E389420D}"/>
              </a:ext>
            </a:extLst>
          </p:cNvPr>
          <p:cNvSpPr/>
          <p:nvPr/>
        </p:nvSpPr>
        <p:spPr>
          <a:xfrm>
            <a:off x="8534401" y="748143"/>
            <a:ext cx="2709949" cy="1895302"/>
          </a:xfrm>
          <a:prstGeom prst="roundRect">
            <a:avLst/>
          </a:prstGeom>
          <a:solidFill>
            <a:srgbClr val="00A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a:extLst>
              <a:ext uri="{FF2B5EF4-FFF2-40B4-BE49-F238E27FC236}">
                <a16:creationId xmlns:a16="http://schemas.microsoft.com/office/drawing/2014/main" id="{B8C5EF12-8EF4-923F-E810-404E94548026}"/>
              </a:ext>
            </a:extLst>
          </p:cNvPr>
          <p:cNvSpPr/>
          <p:nvPr/>
        </p:nvSpPr>
        <p:spPr>
          <a:xfrm>
            <a:off x="8534400" y="4214552"/>
            <a:ext cx="2709949" cy="1895302"/>
          </a:xfrm>
          <a:prstGeom prst="roundRect">
            <a:avLst/>
          </a:prstGeom>
          <a:solidFill>
            <a:srgbClr val="00A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746E1CC-8C7D-A0AB-B1C7-972D28FC5785}"/>
              </a:ext>
            </a:extLst>
          </p:cNvPr>
          <p:cNvSpPr txBox="1"/>
          <p:nvPr/>
        </p:nvSpPr>
        <p:spPr>
          <a:xfrm>
            <a:off x="852054" y="1428031"/>
            <a:ext cx="2468878" cy="535531"/>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KSI</a:t>
            </a:r>
          </a:p>
        </p:txBody>
      </p:sp>
      <p:sp>
        <p:nvSpPr>
          <p:cNvPr id="11" name="TextBox 10">
            <a:extLst>
              <a:ext uri="{FF2B5EF4-FFF2-40B4-BE49-F238E27FC236}">
                <a16:creationId xmlns:a16="http://schemas.microsoft.com/office/drawing/2014/main" id="{694DE2CC-B922-B2CB-C5A1-3643443ECA72}"/>
              </a:ext>
            </a:extLst>
          </p:cNvPr>
          <p:cNvSpPr txBox="1"/>
          <p:nvPr/>
        </p:nvSpPr>
        <p:spPr>
          <a:xfrm>
            <a:off x="8654935" y="1270086"/>
            <a:ext cx="2468878" cy="978729"/>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Logan Paul</a:t>
            </a:r>
          </a:p>
        </p:txBody>
      </p:sp>
      <p:sp>
        <p:nvSpPr>
          <p:cNvPr id="12" name="TextBox 11">
            <a:extLst>
              <a:ext uri="{FF2B5EF4-FFF2-40B4-BE49-F238E27FC236}">
                <a16:creationId xmlns:a16="http://schemas.microsoft.com/office/drawing/2014/main" id="{A8ABC398-1444-72B2-461E-970259563348}"/>
              </a:ext>
            </a:extLst>
          </p:cNvPr>
          <p:cNvSpPr txBox="1"/>
          <p:nvPr/>
        </p:nvSpPr>
        <p:spPr>
          <a:xfrm>
            <a:off x="791785" y="4902754"/>
            <a:ext cx="2589414" cy="535531"/>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PewDiePie</a:t>
            </a:r>
          </a:p>
        </p:txBody>
      </p:sp>
      <p:sp>
        <p:nvSpPr>
          <p:cNvPr id="13" name="TextBox 12">
            <a:extLst>
              <a:ext uri="{FF2B5EF4-FFF2-40B4-BE49-F238E27FC236}">
                <a16:creationId xmlns:a16="http://schemas.microsoft.com/office/drawing/2014/main" id="{F8077AD5-0018-82B1-9CD5-87A3E0D56D95}"/>
              </a:ext>
            </a:extLst>
          </p:cNvPr>
          <p:cNvSpPr txBox="1"/>
          <p:nvPr/>
        </p:nvSpPr>
        <p:spPr>
          <a:xfrm>
            <a:off x="8654935" y="4902751"/>
            <a:ext cx="2468878" cy="535531"/>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Mr Beast</a:t>
            </a:r>
          </a:p>
        </p:txBody>
      </p:sp>
    </p:spTree>
    <p:extLst>
      <p:ext uri="{BB962C8B-B14F-4D97-AF65-F5344CB8AC3E}">
        <p14:creationId xmlns:p14="http://schemas.microsoft.com/office/powerpoint/2010/main" val="2742986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65A46-7C0C-0210-3123-652C5E1120A7}"/>
            </a:ext>
          </a:extLst>
        </p:cNvPr>
        <p:cNvGrpSpPr/>
        <p:nvPr/>
      </p:nvGrpSpPr>
      <p:grpSpPr>
        <a:xfrm>
          <a:off x="0" y="0"/>
          <a:ext cx="0" cy="0"/>
          <a:chOff x="0" y="0"/>
          <a:chExt cx="0" cy="0"/>
        </a:xfrm>
      </p:grpSpPr>
      <p:pic>
        <p:nvPicPr>
          <p:cNvPr id="3" name="Picture 2" descr="A person with a beard and mustache&#10;&#10;AI-generated content may be incorrect.">
            <a:extLst>
              <a:ext uri="{FF2B5EF4-FFF2-40B4-BE49-F238E27FC236}">
                <a16:creationId xmlns:a16="http://schemas.microsoft.com/office/drawing/2014/main" id="{005EB0ED-D5A8-FF88-FAC7-CA09757697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75880" y="748145"/>
            <a:ext cx="4024108" cy="5361709"/>
          </a:xfrm>
          <a:prstGeom prst="roundRect">
            <a:avLst>
              <a:gd name="adj" fmla="val 88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a:extLst>
              <a:ext uri="{FF2B5EF4-FFF2-40B4-BE49-F238E27FC236}">
                <a16:creationId xmlns:a16="http://schemas.microsoft.com/office/drawing/2014/main" id="{4F5A2C5F-8CBF-1CCD-3129-1C670A649EB2}"/>
              </a:ext>
            </a:extLst>
          </p:cNvPr>
          <p:cNvSpPr/>
          <p:nvPr/>
        </p:nvSpPr>
        <p:spPr>
          <a:xfrm>
            <a:off x="731519" y="748145"/>
            <a:ext cx="2709949" cy="189530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a:extLst>
              <a:ext uri="{FF2B5EF4-FFF2-40B4-BE49-F238E27FC236}">
                <a16:creationId xmlns:a16="http://schemas.microsoft.com/office/drawing/2014/main" id="{E07EB08E-72FF-1DAB-ECA7-0FF9E0BE0849}"/>
              </a:ext>
            </a:extLst>
          </p:cNvPr>
          <p:cNvSpPr/>
          <p:nvPr/>
        </p:nvSpPr>
        <p:spPr>
          <a:xfrm>
            <a:off x="731518" y="4214554"/>
            <a:ext cx="2709949" cy="189530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a:extLst>
              <a:ext uri="{FF2B5EF4-FFF2-40B4-BE49-F238E27FC236}">
                <a16:creationId xmlns:a16="http://schemas.microsoft.com/office/drawing/2014/main" id="{450527D4-7EF5-DAF7-0794-D9E460DB5F1A}"/>
              </a:ext>
            </a:extLst>
          </p:cNvPr>
          <p:cNvSpPr/>
          <p:nvPr/>
        </p:nvSpPr>
        <p:spPr>
          <a:xfrm>
            <a:off x="8534401" y="748143"/>
            <a:ext cx="2709949" cy="189530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a:extLst>
              <a:ext uri="{FF2B5EF4-FFF2-40B4-BE49-F238E27FC236}">
                <a16:creationId xmlns:a16="http://schemas.microsoft.com/office/drawing/2014/main" id="{9BCD156B-5810-B2F2-DDB1-205F23C573EC}"/>
              </a:ext>
            </a:extLst>
          </p:cNvPr>
          <p:cNvSpPr/>
          <p:nvPr/>
        </p:nvSpPr>
        <p:spPr>
          <a:xfrm>
            <a:off x="8534400" y="4214552"/>
            <a:ext cx="2709949" cy="1895302"/>
          </a:xfrm>
          <a:prstGeom prst="roundRect">
            <a:avLst/>
          </a:prstGeom>
          <a:solidFill>
            <a:srgbClr val="00A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5F28051-6538-A20F-AE9B-74BBBC707CF1}"/>
              </a:ext>
            </a:extLst>
          </p:cNvPr>
          <p:cNvSpPr txBox="1"/>
          <p:nvPr/>
        </p:nvSpPr>
        <p:spPr>
          <a:xfrm>
            <a:off x="852054" y="1428031"/>
            <a:ext cx="2468878" cy="535531"/>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KSI</a:t>
            </a:r>
          </a:p>
        </p:txBody>
      </p:sp>
      <p:sp>
        <p:nvSpPr>
          <p:cNvPr id="11" name="TextBox 10">
            <a:extLst>
              <a:ext uri="{FF2B5EF4-FFF2-40B4-BE49-F238E27FC236}">
                <a16:creationId xmlns:a16="http://schemas.microsoft.com/office/drawing/2014/main" id="{1FADF37E-8A48-4F65-9883-6B22F37C9DF1}"/>
              </a:ext>
            </a:extLst>
          </p:cNvPr>
          <p:cNvSpPr txBox="1"/>
          <p:nvPr/>
        </p:nvSpPr>
        <p:spPr>
          <a:xfrm>
            <a:off x="8654935" y="1270086"/>
            <a:ext cx="2468878" cy="978729"/>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Logan Paul</a:t>
            </a:r>
          </a:p>
        </p:txBody>
      </p:sp>
      <p:sp>
        <p:nvSpPr>
          <p:cNvPr id="12" name="TextBox 11">
            <a:extLst>
              <a:ext uri="{FF2B5EF4-FFF2-40B4-BE49-F238E27FC236}">
                <a16:creationId xmlns:a16="http://schemas.microsoft.com/office/drawing/2014/main" id="{E8308F2A-05B3-AAC3-3A48-38210FFAFB47}"/>
              </a:ext>
            </a:extLst>
          </p:cNvPr>
          <p:cNvSpPr txBox="1"/>
          <p:nvPr/>
        </p:nvSpPr>
        <p:spPr>
          <a:xfrm>
            <a:off x="791785" y="4902754"/>
            <a:ext cx="2589414" cy="535531"/>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PewDiePie</a:t>
            </a:r>
          </a:p>
        </p:txBody>
      </p:sp>
      <p:sp>
        <p:nvSpPr>
          <p:cNvPr id="13" name="TextBox 12">
            <a:extLst>
              <a:ext uri="{FF2B5EF4-FFF2-40B4-BE49-F238E27FC236}">
                <a16:creationId xmlns:a16="http://schemas.microsoft.com/office/drawing/2014/main" id="{CF9F0FBE-B829-7242-AD7D-49B41B646009}"/>
              </a:ext>
            </a:extLst>
          </p:cNvPr>
          <p:cNvSpPr txBox="1"/>
          <p:nvPr/>
        </p:nvSpPr>
        <p:spPr>
          <a:xfrm>
            <a:off x="8654935" y="4902751"/>
            <a:ext cx="2468878" cy="535531"/>
          </a:xfrm>
          <a:prstGeom prst="rect">
            <a:avLst/>
          </a:prstGeom>
          <a:noFill/>
        </p:spPr>
        <p:txBody>
          <a:bodyPr wrap="square" rtlCol="0">
            <a:spAutoFit/>
          </a:bodyPr>
          <a:lstStyle/>
          <a:p>
            <a:pPr algn="ctr">
              <a:lnSpc>
                <a:spcPct val="80000"/>
              </a:lnSpc>
            </a:pPr>
            <a:r>
              <a:rPr lang="en-GB" sz="3600" b="1" dirty="0">
                <a:solidFill>
                  <a:schemeClr val="bg1"/>
                </a:solidFill>
                <a:latin typeface="Arial" panose="020B0604020202020204" pitchFamily="34" charset="0"/>
                <a:cs typeface="Arial" panose="020B0604020202020204" pitchFamily="34" charset="0"/>
              </a:rPr>
              <a:t>Mr Beast</a:t>
            </a:r>
          </a:p>
        </p:txBody>
      </p:sp>
    </p:spTree>
    <p:extLst>
      <p:ext uri="{BB962C8B-B14F-4D97-AF65-F5344CB8AC3E}">
        <p14:creationId xmlns:p14="http://schemas.microsoft.com/office/powerpoint/2010/main" val="857656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7B0B8-BFC9-0EC9-F31B-EA5AFF8F3F0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4368AC7-7E1F-1AFB-8448-DC75AF712E9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975880" y="748145"/>
            <a:ext cx="4024108" cy="5361709"/>
          </a:xfrm>
          <a:prstGeom prst="roundRect">
            <a:avLst>
              <a:gd name="adj" fmla="val 88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a:extLst>
              <a:ext uri="{FF2B5EF4-FFF2-40B4-BE49-F238E27FC236}">
                <a16:creationId xmlns:a16="http://schemas.microsoft.com/office/drawing/2014/main" id="{0D475A4C-B362-3ABA-6AA4-1CACC0D3D2A1}"/>
              </a:ext>
            </a:extLst>
          </p:cNvPr>
          <p:cNvSpPr/>
          <p:nvPr/>
        </p:nvSpPr>
        <p:spPr>
          <a:xfrm>
            <a:off x="731519" y="748145"/>
            <a:ext cx="2709949" cy="1895302"/>
          </a:xfrm>
          <a:prstGeom prst="roundRect">
            <a:avLst/>
          </a:prstGeom>
          <a:solidFill>
            <a:srgbClr val="00A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a:extLst>
              <a:ext uri="{FF2B5EF4-FFF2-40B4-BE49-F238E27FC236}">
                <a16:creationId xmlns:a16="http://schemas.microsoft.com/office/drawing/2014/main" id="{F3857BC9-9475-B8C6-AE4A-BD5F2C8F0B59}"/>
              </a:ext>
            </a:extLst>
          </p:cNvPr>
          <p:cNvSpPr/>
          <p:nvPr/>
        </p:nvSpPr>
        <p:spPr>
          <a:xfrm>
            <a:off x="731518" y="4214554"/>
            <a:ext cx="2709949" cy="1895302"/>
          </a:xfrm>
          <a:prstGeom prst="roundRect">
            <a:avLst/>
          </a:prstGeom>
          <a:solidFill>
            <a:srgbClr val="00A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a:extLst>
              <a:ext uri="{FF2B5EF4-FFF2-40B4-BE49-F238E27FC236}">
                <a16:creationId xmlns:a16="http://schemas.microsoft.com/office/drawing/2014/main" id="{B47A7C4A-4ED2-C223-7E4A-7FEE620F31A8}"/>
              </a:ext>
            </a:extLst>
          </p:cNvPr>
          <p:cNvSpPr/>
          <p:nvPr/>
        </p:nvSpPr>
        <p:spPr>
          <a:xfrm>
            <a:off x="8534401" y="748143"/>
            <a:ext cx="2709949" cy="1895302"/>
          </a:xfrm>
          <a:prstGeom prst="roundRect">
            <a:avLst/>
          </a:prstGeom>
          <a:solidFill>
            <a:srgbClr val="00A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a:extLst>
              <a:ext uri="{FF2B5EF4-FFF2-40B4-BE49-F238E27FC236}">
                <a16:creationId xmlns:a16="http://schemas.microsoft.com/office/drawing/2014/main" id="{3B17EA3E-7B7C-07F3-C8BB-BB6C69DC4139}"/>
              </a:ext>
            </a:extLst>
          </p:cNvPr>
          <p:cNvSpPr/>
          <p:nvPr/>
        </p:nvSpPr>
        <p:spPr>
          <a:xfrm>
            <a:off x="8534400" y="4214552"/>
            <a:ext cx="2709949" cy="1895302"/>
          </a:xfrm>
          <a:prstGeom prst="roundRect">
            <a:avLst/>
          </a:prstGeom>
          <a:solidFill>
            <a:srgbClr val="00A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C26A58C-06FB-E55D-CB17-99C9F33616C6}"/>
              </a:ext>
            </a:extLst>
          </p:cNvPr>
          <p:cNvSpPr txBox="1"/>
          <p:nvPr/>
        </p:nvSpPr>
        <p:spPr>
          <a:xfrm>
            <a:off x="852054" y="1270086"/>
            <a:ext cx="2468878" cy="978729"/>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Hayley LeBlanc</a:t>
            </a:r>
          </a:p>
        </p:txBody>
      </p:sp>
      <p:sp>
        <p:nvSpPr>
          <p:cNvPr id="11" name="TextBox 10">
            <a:extLst>
              <a:ext uri="{FF2B5EF4-FFF2-40B4-BE49-F238E27FC236}">
                <a16:creationId xmlns:a16="http://schemas.microsoft.com/office/drawing/2014/main" id="{096F3A1C-BDCE-42E1-FE2C-B841920FD8CA}"/>
              </a:ext>
            </a:extLst>
          </p:cNvPr>
          <p:cNvSpPr txBox="1"/>
          <p:nvPr/>
        </p:nvSpPr>
        <p:spPr>
          <a:xfrm>
            <a:off x="8654935" y="1477904"/>
            <a:ext cx="2468878" cy="535531"/>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Zoella</a:t>
            </a:r>
          </a:p>
        </p:txBody>
      </p:sp>
      <p:sp>
        <p:nvSpPr>
          <p:cNvPr id="12" name="TextBox 11">
            <a:extLst>
              <a:ext uri="{FF2B5EF4-FFF2-40B4-BE49-F238E27FC236}">
                <a16:creationId xmlns:a16="http://schemas.microsoft.com/office/drawing/2014/main" id="{76254A12-6D0C-E582-E1B4-3BE6B499584B}"/>
              </a:ext>
            </a:extLst>
          </p:cNvPr>
          <p:cNvSpPr txBox="1"/>
          <p:nvPr/>
        </p:nvSpPr>
        <p:spPr>
          <a:xfrm>
            <a:off x="791785" y="4736500"/>
            <a:ext cx="2589414" cy="978729"/>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Charli D’Amelio</a:t>
            </a:r>
          </a:p>
        </p:txBody>
      </p:sp>
      <p:sp>
        <p:nvSpPr>
          <p:cNvPr id="13" name="TextBox 12">
            <a:extLst>
              <a:ext uri="{FF2B5EF4-FFF2-40B4-BE49-F238E27FC236}">
                <a16:creationId xmlns:a16="http://schemas.microsoft.com/office/drawing/2014/main" id="{31D40FE3-5F41-6EAA-857A-6612D473BD5C}"/>
              </a:ext>
            </a:extLst>
          </p:cNvPr>
          <p:cNvSpPr txBox="1"/>
          <p:nvPr/>
        </p:nvSpPr>
        <p:spPr>
          <a:xfrm>
            <a:off x="8654935" y="4736497"/>
            <a:ext cx="2468878" cy="978729"/>
          </a:xfrm>
          <a:prstGeom prst="rect">
            <a:avLst/>
          </a:prstGeom>
          <a:noFill/>
        </p:spPr>
        <p:txBody>
          <a:bodyPr wrap="square" rtlCol="0">
            <a:spAutoFit/>
          </a:bodyPr>
          <a:lstStyle/>
          <a:p>
            <a:pPr algn="ctr">
              <a:lnSpc>
                <a:spcPct val="80000"/>
              </a:lnSpc>
            </a:pPr>
            <a:r>
              <a:rPr lang="en-GB" sz="3600" b="1" dirty="0">
                <a:solidFill>
                  <a:srgbClr val="0D1B30"/>
                </a:solidFill>
                <a:latin typeface="Arial" panose="020B0604020202020204" pitchFamily="34" charset="0"/>
                <a:cs typeface="Arial" panose="020B0604020202020204" pitchFamily="34" charset="0"/>
              </a:rPr>
              <a:t>Kylie Jenner</a:t>
            </a:r>
          </a:p>
        </p:txBody>
      </p:sp>
    </p:spTree>
    <p:extLst>
      <p:ext uri="{BB962C8B-B14F-4D97-AF65-F5344CB8AC3E}">
        <p14:creationId xmlns:p14="http://schemas.microsoft.com/office/powerpoint/2010/main" val="1879399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2700</TotalTime>
  <Words>1500</Words>
  <Application>Microsoft Macintosh PowerPoint</Application>
  <PresentationFormat>Widescreen</PresentationFormat>
  <Paragraphs>186</Paragraphs>
  <Slides>28</Slides>
  <Notes>19</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Influencers</dc:title>
  <dc:creator>Stuart Bill</dc:creator>
  <cp:lastModifiedBy>Tory Gaston</cp:lastModifiedBy>
  <cp:revision>497</cp:revision>
  <dcterms:created xsi:type="dcterms:W3CDTF">2019-10-02T11:29:15Z</dcterms:created>
  <dcterms:modified xsi:type="dcterms:W3CDTF">2025-07-22T11:29:11Z</dcterms:modified>
</cp:coreProperties>
</file>