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81" r:id="rId2"/>
    <p:sldId id="329" r:id="rId3"/>
    <p:sldId id="359" r:id="rId4"/>
    <p:sldId id="357" r:id="rId5"/>
    <p:sldId id="360" r:id="rId6"/>
    <p:sldId id="365" r:id="rId7"/>
    <p:sldId id="358" r:id="rId8"/>
    <p:sldId id="375" r:id="rId9"/>
    <p:sldId id="366" r:id="rId10"/>
    <p:sldId id="374" r:id="rId11"/>
    <p:sldId id="376" r:id="rId12"/>
    <p:sldId id="351" r:id="rId13"/>
    <p:sldId id="350" r:id="rId14"/>
    <p:sldId id="353" r:id="rId15"/>
    <p:sldId id="354" r:id="rId16"/>
    <p:sldId id="371" r:id="rId17"/>
    <p:sldId id="3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8F66C1C-6138-CA33-B722-D7E940ABCDB2}" name="Niamh Doran" initials="ND" userId="23I1LM8vZX7Gw6qjeTqqaqlnV5AeGRJaMxsVte+BjTg="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uart Bill" initials="SB" lastIdx="2" clrIdx="0">
    <p:extLst>
      <p:ext uri="{19B8F6BF-5375-455C-9EA6-DF929625EA0E}">
        <p15:presenceInfo xmlns:p15="http://schemas.microsoft.com/office/powerpoint/2012/main" userId="S::stuart@ineqe.com::41d3a09c-6df7-4cf8-9576-b41614ed86a4" providerId="AD"/>
      </p:ext>
    </p:extLst>
  </p:cmAuthor>
  <p:cmAuthor id="2" name="John Dooris" initials="JD" lastIdx="5" clrIdx="1">
    <p:extLst>
      <p:ext uri="{19B8F6BF-5375-455C-9EA6-DF929625EA0E}">
        <p15:presenceInfo xmlns:p15="http://schemas.microsoft.com/office/powerpoint/2012/main" userId="S::john@ineqe.com::24d9c6a4-988a-458b-8785-6b3b9ac256f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BFA"/>
    <a:srgbClr val="00C749"/>
    <a:srgbClr val="0D1B30"/>
    <a:srgbClr val="00B3F0"/>
    <a:srgbClr val="00A03B"/>
    <a:srgbClr val="00AFEA"/>
    <a:srgbClr val="F9BD00"/>
    <a:srgbClr val="00AD99"/>
    <a:srgbClr val="AD0054"/>
    <a:srgbClr val="ED84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83129"/>
  </p:normalViewPr>
  <p:slideViewPr>
    <p:cSldViewPr snapToGrid="0" snapToObjects="1">
      <p:cViewPr varScale="1">
        <p:scale>
          <a:sx n="105" d="100"/>
          <a:sy n="105" d="100"/>
        </p:scale>
        <p:origin x="2040" y="192"/>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47D88E-FD6F-7849-8A5D-D0754ADC3B8F}" type="datetimeFigureOut">
              <a:rPr lang="en-US" smtClean="0"/>
              <a:t>8/8/25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34F8AF-A199-E344-945B-F7C809E800BE}" type="slidenum">
              <a:rPr lang="en-US" smtClean="0"/>
              <a:t>‹#›</a:t>
            </a:fld>
            <a:endParaRPr lang="en-US"/>
          </a:p>
        </p:txBody>
      </p:sp>
    </p:spTree>
    <p:extLst>
      <p:ext uri="{BB962C8B-B14F-4D97-AF65-F5344CB8AC3E}">
        <p14:creationId xmlns:p14="http://schemas.microsoft.com/office/powerpoint/2010/main" val="2349083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A4AF75DB-3731-6844-971B-179E844DEB99}" type="slidenum">
              <a:rPr lang="en-GB" smtClean="0"/>
              <a:t>1</a:t>
            </a:fld>
            <a:endParaRPr lang="en-GB"/>
          </a:p>
        </p:txBody>
      </p:sp>
    </p:spTree>
    <p:extLst>
      <p:ext uri="{BB962C8B-B14F-4D97-AF65-F5344CB8AC3E}">
        <p14:creationId xmlns:p14="http://schemas.microsoft.com/office/powerpoint/2010/main" val="855745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Body Image and Online Content:</a:t>
            </a:r>
            <a:r>
              <a:rPr lang="en-US" dirty="0"/>
              <a:t> Explain that online content can be targeted to influence people's body image, particularly among young people. Many influencers promote unrealistic beauty standards by sharing photos of themselves edited or using filters to appear “perfect.”</a:t>
            </a:r>
            <a:endParaRPr lang="en-US" dirty="0">
              <a:ea typeface="Calibri"/>
              <a:cs typeface="Calibri"/>
            </a:endParaRPr>
          </a:p>
          <a:p>
            <a:r>
              <a:rPr lang="en-US" b="1" dirty="0"/>
              <a:t>Targeted Content and Purchasing Choices:</a:t>
            </a:r>
            <a:r>
              <a:rPr lang="en-US" dirty="0"/>
              <a:t>  Influencers are often paid to promote products related to body image, like weight loss supplements, beauty products, or fashion brands. Explain that these products may create pressure for followers to look a certain way.</a:t>
            </a:r>
            <a:endParaRPr lang="en-US" dirty="0">
              <a:ea typeface="Calibri"/>
              <a:cs typeface="Calibri"/>
            </a:endParaRPr>
          </a:p>
          <a:p>
            <a:r>
              <a:rPr lang="en-US" dirty="0"/>
              <a:t>Discuss:</a:t>
            </a:r>
            <a:endParaRPr lang="en-US" dirty="0">
              <a:ea typeface="Calibri"/>
              <a:cs typeface="Calibri"/>
            </a:endParaRPr>
          </a:p>
          <a:p>
            <a:pPr lvl="1">
              <a:buFont typeface="Arial"/>
              <a:buChar char="•"/>
            </a:pPr>
            <a:r>
              <a:rPr lang="en-US" dirty="0"/>
              <a:t>Ask pupils to think about the last time they saw an influencer promoting a product or lifestyle.</a:t>
            </a:r>
            <a:endParaRPr lang="en-US" dirty="0">
              <a:ea typeface="Calibri"/>
              <a:cs typeface="Calibri"/>
            </a:endParaRPr>
          </a:p>
          <a:p>
            <a:pPr lvl="1">
              <a:buFont typeface="Arial"/>
              <a:buChar char="•"/>
            </a:pPr>
            <a:r>
              <a:rPr lang="en-US" dirty="0"/>
              <a:t>Ask them to consider how this content made them feel. Did it create any pressure to look or act a certain way?</a:t>
            </a:r>
            <a:endParaRPr lang="en-US" dirty="0">
              <a:ea typeface="Calibri"/>
              <a:cs typeface="Calibri"/>
            </a:endParaRPr>
          </a:p>
          <a:p>
            <a:pPr lvl="1">
              <a:buFont typeface="Arial"/>
              <a:buChar char="•"/>
            </a:pPr>
            <a:r>
              <a:rPr lang="en-US" dirty="0"/>
              <a:t>How does social media contribute to body image issues, especially for young people?</a:t>
            </a:r>
            <a:endParaRPr lang="en-US" dirty="0">
              <a:ea typeface="Calibri"/>
              <a:cs typeface="Calibri"/>
            </a:endParaRPr>
          </a:p>
          <a:p>
            <a:pPr lvl="1">
              <a:buFont typeface="Arial"/>
              <a:buChar char="•"/>
            </a:pPr>
            <a:r>
              <a:rPr lang="en-US" dirty="0"/>
              <a:t>How can influencers shape what we believe is beautiful or valuable?</a:t>
            </a:r>
            <a:endParaRPr lang="en-US" dirty="0">
              <a:ea typeface="Calibri"/>
              <a:cs typeface="Calibri"/>
            </a:endParaRPr>
          </a:p>
          <a:p>
            <a:pPr marL="171450" indent="-171450">
              <a:buFont typeface="Arial"/>
              <a:buChar char="•"/>
            </a:pPr>
            <a:endParaRPr lang="en-US" dirty="0">
              <a:ea typeface="Calibri"/>
              <a:cs typeface="Calibri"/>
            </a:endParaRPr>
          </a:p>
          <a:p>
            <a:pPr lvl="1">
              <a:buFont typeface="Arial"/>
            </a:pPr>
            <a:endParaRPr lang="en-US" dirty="0">
              <a:ea typeface="Calibri"/>
              <a:cs typeface="Calibri"/>
            </a:endParaRPr>
          </a:p>
          <a:p>
            <a:endParaRPr lang="en-US" dirty="0">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B234F8AF-A199-E344-945B-F7C809E800BE}" type="slidenum">
              <a:rPr lang="en-US" smtClean="0"/>
              <a:t>11</a:t>
            </a:fld>
            <a:endParaRPr lang="en-US"/>
          </a:p>
        </p:txBody>
      </p:sp>
    </p:spTree>
    <p:extLst>
      <p:ext uri="{BB962C8B-B14F-4D97-AF65-F5344CB8AC3E}">
        <p14:creationId xmlns:p14="http://schemas.microsoft.com/office/powerpoint/2010/main" val="1019144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influence does this image have? Pupils to discuss in pairs before sharing with class. Pupils to point out the negative video title, the clear bullying of another individual, the homophobia. </a:t>
            </a:r>
          </a:p>
          <a:p>
            <a:r>
              <a:rPr lang="en-US" b="1" dirty="0"/>
              <a:t>Discussion:</a:t>
            </a:r>
            <a:r>
              <a:rPr lang="en-US" dirty="0"/>
              <a:t> Why do you think some influencers may promote negative or harmful content? Why is it important to be critical of what you see online, especially when influencers might make something look easy or desirable?</a:t>
            </a:r>
            <a:endParaRPr lang="en-US" dirty="0">
              <a:ea typeface="Calibri" panose="020F0502020204030204"/>
              <a:cs typeface="Calibri" panose="020F0502020204030204"/>
            </a:endParaRPr>
          </a:p>
          <a:p>
            <a:r>
              <a:rPr lang="en-US" dirty="0"/>
              <a:t>Discuss the potential harm examples like this video can cause to followers.</a:t>
            </a:r>
            <a:endParaRPr lang="en-GB"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234F8AF-A199-E344-945B-F7C809E800BE}" type="slidenum">
              <a:rPr lang="en-US" smtClean="0"/>
              <a:t>12</a:t>
            </a:fld>
            <a:endParaRPr lang="en-US"/>
          </a:p>
        </p:txBody>
      </p:sp>
    </p:spTree>
    <p:extLst>
      <p:ext uri="{BB962C8B-B14F-4D97-AF65-F5344CB8AC3E}">
        <p14:creationId xmlns:p14="http://schemas.microsoft.com/office/powerpoint/2010/main" val="562584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Tiktok</a:t>
            </a:r>
            <a:r>
              <a:rPr lang="en-GB" dirty="0"/>
              <a:t> profile: https://</a:t>
            </a:r>
            <a:r>
              <a:rPr lang="en-GB" dirty="0" err="1"/>
              <a:t>www.tiktok.com</a:t>
            </a:r>
            <a:r>
              <a:rPr lang="en-GB" dirty="0"/>
              <a:t>/@</a:t>
            </a:r>
            <a:r>
              <a:rPr lang="en-GB" dirty="0" err="1"/>
              <a:t>danicolexx</a:t>
            </a:r>
            <a:r>
              <a:rPr lang="en-GB" dirty="0"/>
              <a:t> </a:t>
            </a:r>
          </a:p>
        </p:txBody>
      </p:sp>
      <p:sp>
        <p:nvSpPr>
          <p:cNvPr id="4" name="Slide Number Placeholder 3"/>
          <p:cNvSpPr>
            <a:spLocks noGrp="1"/>
          </p:cNvSpPr>
          <p:nvPr>
            <p:ph type="sldNum" sz="quarter" idx="5"/>
          </p:nvPr>
        </p:nvSpPr>
        <p:spPr/>
        <p:txBody>
          <a:bodyPr/>
          <a:lstStyle/>
          <a:p>
            <a:fld id="{B234F8AF-A199-E344-945B-F7C809E800BE}" type="slidenum">
              <a:rPr lang="en-US" smtClean="0"/>
              <a:t>13</a:t>
            </a:fld>
            <a:endParaRPr lang="en-US"/>
          </a:p>
        </p:txBody>
      </p:sp>
    </p:spTree>
    <p:extLst>
      <p:ext uri="{BB962C8B-B14F-4D97-AF65-F5344CB8AC3E}">
        <p14:creationId xmlns:p14="http://schemas.microsoft.com/office/powerpoint/2010/main" val="1361146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Ai tools used: </a:t>
            </a:r>
            <a:r>
              <a:rPr lang="en-GB" dirty="0" err="1"/>
              <a:t>Freepik</a:t>
            </a:r>
            <a:r>
              <a:rPr lang="en-GB" dirty="0"/>
              <a:t> AI Suite</a:t>
            </a:r>
            <a:br>
              <a:rPr lang="en-GB" dirty="0"/>
            </a:br>
            <a:br>
              <a:rPr lang="en-GB" dirty="0"/>
            </a:br>
            <a:r>
              <a:rPr lang="en-GB" dirty="0"/>
              <a:t>(present AI influencer) Ask pupils if anyone know the name of this influencer? Would they be interested in watching their videos? What age do they think they are? – gather information from pupils.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dirty="0"/>
              <a:t>Reveal the video is an AI-generated influencer. One of the latest dangers with influencer culture is that brands can create an AI-generated influencer to influence people to buy products/services or take part in harmful behaviours. There are some signs to look out for to question if a video is real or AI-generated.</a:t>
            </a:r>
            <a:endParaRPr lang="en-US" dirty="0"/>
          </a:p>
          <a:p>
            <a:endParaRPr lang="en-GB" dirty="0"/>
          </a:p>
        </p:txBody>
      </p:sp>
      <p:sp>
        <p:nvSpPr>
          <p:cNvPr id="4" name="Slide Number Placeholder 3"/>
          <p:cNvSpPr>
            <a:spLocks noGrp="1"/>
          </p:cNvSpPr>
          <p:nvPr>
            <p:ph type="sldNum" sz="quarter" idx="5"/>
          </p:nvPr>
        </p:nvSpPr>
        <p:spPr/>
        <p:txBody>
          <a:bodyPr/>
          <a:lstStyle/>
          <a:p>
            <a:fld id="{B234F8AF-A199-E344-945B-F7C809E800BE}" type="slidenum">
              <a:rPr lang="en-US" smtClean="0"/>
              <a:t>14</a:t>
            </a:fld>
            <a:endParaRPr lang="en-US"/>
          </a:p>
        </p:txBody>
      </p:sp>
    </p:spTree>
    <p:extLst>
      <p:ext uri="{BB962C8B-B14F-4D97-AF65-F5344CB8AC3E}">
        <p14:creationId xmlns:p14="http://schemas.microsoft.com/office/powerpoint/2010/main" val="2053429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some signs that you can look out for when watching videos to decide if the video is AI-generated or real. Look for signs such as no natural pauses in the audio, there are misalignments between lip movements and the audio, and the person is not blinking. There are also usually distortions in the background of the video, such as glitches or strange pattern noise.</a:t>
            </a:r>
            <a:endParaRPr lang="en-US" dirty="0"/>
          </a:p>
          <a:p>
            <a:endParaRPr lang="en-GB" dirty="0"/>
          </a:p>
        </p:txBody>
      </p:sp>
      <p:sp>
        <p:nvSpPr>
          <p:cNvPr id="4" name="Slide Number Placeholder 3"/>
          <p:cNvSpPr>
            <a:spLocks noGrp="1"/>
          </p:cNvSpPr>
          <p:nvPr>
            <p:ph type="sldNum" sz="quarter" idx="5"/>
          </p:nvPr>
        </p:nvSpPr>
        <p:spPr/>
        <p:txBody>
          <a:bodyPr/>
          <a:lstStyle/>
          <a:p>
            <a:fld id="{B234F8AF-A199-E344-945B-F7C809E800BE}" type="slidenum">
              <a:rPr lang="en-US" smtClean="0"/>
              <a:t>15</a:t>
            </a:fld>
            <a:endParaRPr lang="en-US"/>
          </a:p>
        </p:txBody>
      </p:sp>
    </p:spTree>
    <p:extLst>
      <p:ext uri="{BB962C8B-B14F-4D97-AF65-F5344CB8AC3E}">
        <p14:creationId xmlns:p14="http://schemas.microsoft.com/office/powerpoint/2010/main" val="1959948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4F8AF-A199-E344-945B-F7C809E800BE}" type="slidenum">
              <a:rPr lang="en-US" smtClean="0"/>
              <a:t>2</a:t>
            </a:fld>
            <a:endParaRPr lang="en-US"/>
          </a:p>
        </p:txBody>
      </p:sp>
    </p:spTree>
    <p:extLst>
      <p:ext uri="{BB962C8B-B14F-4D97-AF65-F5344CB8AC3E}">
        <p14:creationId xmlns:p14="http://schemas.microsoft.com/office/powerpoint/2010/main" val="343992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Discussion Starter:</a:t>
            </a:r>
            <a:r>
              <a:rPr lang="en-US" dirty="0"/>
              <a:t> Start the lesson by asking pupils what they think of when they hear the word "influencer." Who do they follow? What kind of content do they engage with? Write their responses on the board</a:t>
            </a:r>
          </a:p>
          <a:p>
            <a:endParaRPr lang="en-GB" dirty="0"/>
          </a:p>
        </p:txBody>
      </p:sp>
      <p:sp>
        <p:nvSpPr>
          <p:cNvPr id="4" name="Slide Number Placeholder 3"/>
          <p:cNvSpPr>
            <a:spLocks noGrp="1"/>
          </p:cNvSpPr>
          <p:nvPr>
            <p:ph type="sldNum" sz="quarter" idx="5"/>
          </p:nvPr>
        </p:nvSpPr>
        <p:spPr/>
        <p:txBody>
          <a:bodyPr/>
          <a:lstStyle/>
          <a:p>
            <a:fld id="{B234F8AF-A199-E344-945B-F7C809E800BE}" type="slidenum">
              <a:rPr lang="en-US" smtClean="0"/>
              <a:t>3</a:t>
            </a:fld>
            <a:endParaRPr lang="en-US"/>
          </a:p>
        </p:txBody>
      </p:sp>
    </p:spTree>
    <p:extLst>
      <p:ext uri="{BB962C8B-B14F-4D97-AF65-F5344CB8AC3E}">
        <p14:creationId xmlns:p14="http://schemas.microsoft.com/office/powerpoint/2010/main" val="1803169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Definition of Influencers:</a:t>
            </a:r>
            <a:r>
              <a:rPr lang="en-US" dirty="0"/>
              <a:t> Explain that influencers are people who have gained a large following on social media platforms such as Instagram, YouTube, TikTok, etc. They influence their followers' opinions, </a:t>
            </a:r>
            <a:r>
              <a:rPr lang="en-US" dirty="0" err="1"/>
              <a:t>behaviours</a:t>
            </a:r>
            <a:r>
              <a:rPr lang="en-US" dirty="0"/>
              <a:t>, and purchasing decisions through their content. Show examples of influencers and their follower count from Instagram, listed are Simon Minter (from the Sidemen), KSI (also from the Sidemen and a musician), Molly Mae Hague (former Love Island star and fashion brand owner) and Kylie Jenner (Reality star and beauty brand owner).</a:t>
            </a:r>
            <a:endParaRPr lang="en-US" dirty="0">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B234F8AF-A199-E344-945B-F7C809E800BE}" type="slidenum">
              <a:rPr lang="en-US" smtClean="0"/>
              <a:t>4</a:t>
            </a:fld>
            <a:endParaRPr lang="en-US"/>
          </a:p>
        </p:txBody>
      </p:sp>
    </p:spTree>
    <p:extLst>
      <p:ext uri="{BB962C8B-B14F-4D97-AF65-F5344CB8AC3E}">
        <p14:creationId xmlns:p14="http://schemas.microsoft.com/office/powerpoint/2010/main" val="3256953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dirty="0"/>
              <a:t>Definition of Sponsored Content:</a:t>
            </a:r>
            <a:r>
              <a:rPr lang="en-US" dirty="0"/>
              <a:t> Introduce the concept of </a:t>
            </a:r>
            <a:r>
              <a:rPr lang="en-US" b="1" dirty="0"/>
              <a:t>sponsored content</a:t>
            </a:r>
            <a:r>
              <a:rPr lang="en-US" dirty="0"/>
              <a:t>, explaining that many influencers are paid or rewarded for promoting products, services, or brands. These promotions can look like regular posts, but they are usually paid for.</a:t>
            </a:r>
          </a:p>
          <a:p>
            <a:pPr marL="171450" indent="-171450">
              <a:buFont typeface="Arial"/>
              <a:buChar char="•"/>
            </a:pPr>
            <a:r>
              <a:rPr lang="en-US" b="1" dirty="0"/>
              <a:t>How to Identify Sponsored Content:</a:t>
            </a:r>
            <a:r>
              <a:rPr lang="en-US" dirty="0"/>
              <a:t> Teach the students how to identify sponsored content. Key indicators include:</a:t>
            </a:r>
            <a:endParaRPr lang="en-US" dirty="0">
              <a:ea typeface="Calibri"/>
              <a:cs typeface="Calibri"/>
            </a:endParaRPr>
          </a:p>
          <a:p>
            <a:pPr marL="628650" lvl="1" indent="-171450">
              <a:buFont typeface="Arial"/>
              <a:buChar char="•"/>
            </a:pPr>
            <a:r>
              <a:rPr lang="en-US" dirty="0"/>
              <a:t>Hashtags like #ad, #sponsored, #partner</a:t>
            </a:r>
            <a:endParaRPr lang="en-US" dirty="0">
              <a:ea typeface="Calibri"/>
              <a:cs typeface="Calibri"/>
            </a:endParaRPr>
          </a:p>
          <a:p>
            <a:pPr marL="628650" lvl="1" indent="-171450">
              <a:buFont typeface="Arial"/>
              <a:buChar char="•"/>
            </a:pPr>
            <a:endParaRPr lang="en-US" dirty="0">
              <a:ea typeface="Calibri"/>
              <a:cs typeface="Calibri"/>
            </a:endParaRPr>
          </a:p>
          <a:p>
            <a:pPr lvl="1">
              <a:buFont typeface="Arial"/>
            </a:pP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234F8AF-A199-E344-945B-F7C809E800BE}" type="slidenum">
              <a:rPr lang="en-US" smtClean="0"/>
              <a:t>5</a:t>
            </a:fld>
            <a:endParaRPr lang="en-US"/>
          </a:p>
        </p:txBody>
      </p:sp>
    </p:spTree>
    <p:extLst>
      <p:ext uri="{BB962C8B-B14F-4D97-AF65-F5344CB8AC3E}">
        <p14:creationId xmlns:p14="http://schemas.microsoft.com/office/powerpoint/2010/main" val="2945508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dirty="0"/>
              <a:t>Definition of Sponsored Content:</a:t>
            </a:r>
            <a:r>
              <a:rPr lang="en-US" dirty="0"/>
              <a:t> Introduce the concept of </a:t>
            </a:r>
            <a:r>
              <a:rPr lang="en-US" b="1" dirty="0"/>
              <a:t>sponsored content</a:t>
            </a:r>
            <a:r>
              <a:rPr lang="en-US" dirty="0"/>
              <a:t>, explaining that many influencers are paid or rewarded for promoting products, services, or brands. These promotions can look like regular posts, but they are usually paid for.</a:t>
            </a:r>
          </a:p>
          <a:p>
            <a:pPr marL="628650" lvl="1" indent="-171450">
              <a:buFont typeface="Arial"/>
              <a:buChar char="•"/>
            </a:pPr>
            <a:r>
              <a:rPr lang="en-US" dirty="0"/>
              <a:t>Prominent product placement (e.g., holding a branded product)</a:t>
            </a:r>
            <a:endParaRPr lang="en-US" dirty="0">
              <a:ea typeface="Calibri"/>
              <a:cs typeface="Calibri"/>
            </a:endParaRPr>
          </a:p>
          <a:p>
            <a:pPr lvl="1"/>
            <a:endParaRPr lang="en-US" dirty="0">
              <a:ea typeface="Calibri"/>
              <a:cs typeface="Calibri"/>
            </a:endParaRPr>
          </a:p>
          <a:p>
            <a:endParaRPr lang="en-US" dirty="0">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B234F8AF-A199-E344-945B-F7C809E800BE}" type="slidenum">
              <a:rPr lang="en-US" smtClean="0"/>
              <a:t>6</a:t>
            </a:fld>
            <a:endParaRPr lang="en-US"/>
          </a:p>
        </p:txBody>
      </p:sp>
    </p:spTree>
    <p:extLst>
      <p:ext uri="{BB962C8B-B14F-4D97-AF65-F5344CB8AC3E}">
        <p14:creationId xmlns:p14="http://schemas.microsoft.com/office/powerpoint/2010/main" val="4108397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ea typeface="Calibri"/>
              <a:cs typeface="Calibri"/>
            </a:endParaRPr>
          </a:p>
          <a:p>
            <a:pPr marL="628650" lvl="1" indent="-171450">
              <a:buFont typeface="Arial"/>
              <a:buChar char="•"/>
            </a:pPr>
            <a:r>
              <a:rPr lang="en-US" dirty="0"/>
              <a:t>A noticeable change in the style or tone of the post (it feels more like an advert than usual)</a:t>
            </a:r>
            <a:endParaRPr lang="en-US" dirty="0">
              <a:ea typeface="Calibri"/>
              <a:cs typeface="Calibri"/>
            </a:endParaRPr>
          </a:p>
          <a:p>
            <a:pPr marL="628650" lvl="1" indent="-171450">
              <a:buFont typeface="Arial"/>
              <a:buChar char="•"/>
            </a:pPr>
            <a:r>
              <a:rPr lang="en-US" dirty="0"/>
              <a:t>Links to purchase products or services in posts or stories</a:t>
            </a:r>
            <a:endParaRPr lang="en-US" dirty="0">
              <a:ea typeface="Calibri"/>
              <a:cs typeface="Calibri"/>
            </a:endParaRPr>
          </a:p>
          <a:p>
            <a:pPr marL="628650" lvl="1" indent="-171450">
              <a:buFont typeface="Arial"/>
              <a:buChar char="•"/>
            </a:pPr>
            <a:endParaRPr lang="en-US" b="1" dirty="0"/>
          </a:p>
          <a:p>
            <a:pPr marL="628650" lvl="1" indent="-171450">
              <a:buFont typeface="Arial"/>
              <a:buChar char="•"/>
            </a:pPr>
            <a:r>
              <a:rPr lang="en-US" b="1" dirty="0"/>
              <a:t>Activity</a:t>
            </a:r>
            <a:r>
              <a:rPr lang="en-US" dirty="0"/>
              <a:t>: Show students a few social media posts and ask them to identify which ones are likely sponsored. You can use examples from Instagram or YouTube, making sure to include posts that don’t have clear sponsorship labels to show how tricky it can be.</a:t>
            </a:r>
            <a:endParaRPr lang="en-US" dirty="0">
              <a:ea typeface="Calibri"/>
              <a:cs typeface="Calibri"/>
            </a:endParaRPr>
          </a:p>
          <a:p>
            <a:pPr marL="171450" indent="-171450">
              <a:buFont typeface="Arial"/>
              <a:buChar char="•"/>
            </a:pPr>
            <a:r>
              <a:rPr lang="en-US" b="1" dirty="0"/>
              <a:t>Discussion:</a:t>
            </a:r>
            <a:r>
              <a:rPr lang="en-US" dirty="0"/>
              <a:t> Why do you think influencers might hide that something is sponsored or promoted? What might the impact of this be on their followers?</a:t>
            </a:r>
            <a:endParaRPr lang="en-US" dirty="0">
              <a:ea typeface="Calibri"/>
              <a:cs typeface="Calibri"/>
            </a:endParaRPr>
          </a:p>
          <a:p>
            <a:pPr lvl="1">
              <a:buFont typeface="Arial"/>
            </a:pPr>
            <a:endParaRPr lang="en-US" dirty="0">
              <a:ea typeface="Calibri"/>
              <a:cs typeface="Calibri"/>
            </a:endParaRPr>
          </a:p>
          <a:p>
            <a:endParaRPr lang="en-US" dirty="0">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B234F8AF-A199-E344-945B-F7C809E800BE}" type="slidenum">
              <a:rPr lang="en-US" smtClean="0"/>
              <a:t>7</a:t>
            </a:fld>
            <a:endParaRPr lang="en-US"/>
          </a:p>
        </p:txBody>
      </p:sp>
    </p:spTree>
    <p:extLst>
      <p:ext uri="{BB962C8B-B14F-4D97-AF65-F5344CB8AC3E}">
        <p14:creationId xmlns:p14="http://schemas.microsoft.com/office/powerpoint/2010/main" val="1394762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dirty="0"/>
              <a:t>Activity</a:t>
            </a:r>
            <a:r>
              <a:rPr lang="en-US" dirty="0"/>
              <a:t>: Show students a few social media posts and ask them to identify which ones are likely sponsored. You can use examples from Instagram or YouTube, making sure to include posts that don’t have clear sponsorship labels to show how tricky it can be.</a:t>
            </a:r>
            <a:endParaRPr lang="en-US" dirty="0">
              <a:ea typeface="Calibri"/>
              <a:cs typeface="Calibri"/>
            </a:endParaRPr>
          </a:p>
          <a:p>
            <a:pPr marL="171450" indent="-171450">
              <a:buFont typeface="Arial"/>
              <a:buChar char="•"/>
            </a:pPr>
            <a:r>
              <a:rPr lang="en-US" b="1" dirty="0"/>
              <a:t>Discussion:</a:t>
            </a:r>
            <a:r>
              <a:rPr lang="en-US" dirty="0"/>
              <a:t> Why do you think influencers might hide that something is sponsored or promoted? What might the impact of this be on their followers?</a:t>
            </a:r>
            <a:endParaRPr lang="en-US" dirty="0">
              <a:ea typeface="Calibri"/>
              <a:cs typeface="Calibri"/>
            </a:endParaRPr>
          </a:p>
          <a:p>
            <a:pPr lvl="1">
              <a:buFont typeface="Arial"/>
            </a:pPr>
            <a:endParaRPr lang="en-US" dirty="0">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B234F8AF-A199-E344-945B-F7C809E800BE}" type="slidenum">
              <a:rPr lang="en-US" smtClean="0"/>
              <a:t>9</a:t>
            </a:fld>
            <a:endParaRPr lang="en-US"/>
          </a:p>
        </p:txBody>
      </p:sp>
    </p:spTree>
    <p:extLst>
      <p:ext uri="{BB962C8B-B14F-4D97-AF65-F5344CB8AC3E}">
        <p14:creationId xmlns:p14="http://schemas.microsoft.com/office/powerpoint/2010/main" val="1742596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214FF-9DF7-9CFD-FB26-FDACD4C018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376EAC-0A94-E28B-14FB-2BD7B9A260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F3E5B8-017B-A340-EA6D-C20A555F3BF4}"/>
              </a:ext>
            </a:extLst>
          </p:cNvPr>
          <p:cNvSpPr>
            <a:spLocks noGrp="1"/>
          </p:cNvSpPr>
          <p:nvPr>
            <p:ph type="body" idx="1"/>
          </p:nvPr>
        </p:nvSpPr>
        <p:spPr/>
        <p:txBody>
          <a:bodyPr/>
          <a:lstStyle/>
          <a:p>
            <a:pPr marL="171450" indent="-171450">
              <a:buFont typeface="Arial"/>
              <a:buChar char="•"/>
            </a:pPr>
            <a:r>
              <a:rPr lang="en-US" b="1" dirty="0"/>
              <a:t>Activity</a:t>
            </a:r>
            <a:r>
              <a:rPr lang="en-US" dirty="0"/>
              <a:t>: Show students a few social media posts and ask them to identify which ones are likely sponsored. You can use examples from Instagram or YouTube, making sure to include posts that don’t have clear sponsorship labels to show how tricky it can be.</a:t>
            </a:r>
            <a:endParaRPr lang="en-US" dirty="0">
              <a:ea typeface="Calibri"/>
              <a:cs typeface="Calibri"/>
            </a:endParaRPr>
          </a:p>
          <a:p>
            <a:pPr marL="171450" indent="-171450">
              <a:buFont typeface="Arial"/>
              <a:buChar char="•"/>
            </a:pPr>
            <a:r>
              <a:rPr lang="en-US" b="1" dirty="0"/>
              <a:t>Discussion:</a:t>
            </a:r>
            <a:r>
              <a:rPr lang="en-US" dirty="0"/>
              <a:t> Why do you think influencers might hide that something is sponsored or promoted? What might the impact of this be on their followers?</a:t>
            </a:r>
            <a:endParaRPr lang="en-US" dirty="0">
              <a:ea typeface="Calibri"/>
              <a:cs typeface="Calibri"/>
            </a:endParaRPr>
          </a:p>
          <a:p>
            <a:pPr lvl="1">
              <a:buFont typeface="Arial"/>
            </a:pPr>
            <a:endParaRPr lang="en-US" dirty="0">
              <a:ea typeface="Calibri"/>
              <a:cs typeface="Calibri"/>
            </a:endParaRPr>
          </a:p>
          <a:p>
            <a:endParaRPr lang="en-GB" dirty="0"/>
          </a:p>
        </p:txBody>
      </p:sp>
      <p:sp>
        <p:nvSpPr>
          <p:cNvPr id="4" name="Slide Number Placeholder 3">
            <a:extLst>
              <a:ext uri="{FF2B5EF4-FFF2-40B4-BE49-F238E27FC236}">
                <a16:creationId xmlns:a16="http://schemas.microsoft.com/office/drawing/2014/main" id="{D6093BC0-0522-2F9E-2BEB-B041602AF8CD}"/>
              </a:ext>
            </a:extLst>
          </p:cNvPr>
          <p:cNvSpPr>
            <a:spLocks noGrp="1"/>
          </p:cNvSpPr>
          <p:nvPr>
            <p:ph type="sldNum" sz="quarter" idx="5"/>
          </p:nvPr>
        </p:nvSpPr>
        <p:spPr/>
        <p:txBody>
          <a:bodyPr/>
          <a:lstStyle/>
          <a:p>
            <a:fld id="{B234F8AF-A199-E344-945B-F7C809E800BE}" type="slidenum">
              <a:rPr lang="en-US" smtClean="0"/>
              <a:t>10</a:t>
            </a:fld>
            <a:endParaRPr lang="en-US"/>
          </a:p>
        </p:txBody>
      </p:sp>
    </p:spTree>
    <p:extLst>
      <p:ext uri="{BB962C8B-B14F-4D97-AF65-F5344CB8AC3E}">
        <p14:creationId xmlns:p14="http://schemas.microsoft.com/office/powerpoint/2010/main" val="2628995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552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60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video" Target="../media/media1.mp4"/><Relationship Id="rId4" Type="http://schemas.microsoft.com/office/2007/relationships/media" Target="../media/media1.mp4"/></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D1B30"/>
        </a:solidFill>
        <a:effectLst/>
      </p:bgPr>
    </p:bg>
    <p:spTree>
      <p:nvGrpSpPr>
        <p:cNvPr id="1" name=""/>
        <p:cNvGrpSpPr/>
        <p:nvPr/>
      </p:nvGrpSpPr>
      <p:grpSpPr>
        <a:xfrm>
          <a:off x="0" y="0"/>
          <a:ext cx="0" cy="0"/>
          <a:chOff x="0" y="0"/>
          <a:chExt cx="0" cy="0"/>
        </a:xfrm>
      </p:grpSpPr>
      <p:pic>
        <p:nvPicPr>
          <p:cNvPr id="11" name="colourful background.mp4">
            <a:hlinkClick r:id="" action="ppaction://media"/>
            <a:extLst>
              <a:ext uri="{FF2B5EF4-FFF2-40B4-BE49-F238E27FC236}">
                <a16:creationId xmlns:a16="http://schemas.microsoft.com/office/drawing/2014/main" id="{0636C5FB-0723-9B2C-48B4-17D4C71160D9}"/>
              </a:ext>
            </a:extLst>
          </p:cNvPr>
          <p:cNvPicPr>
            <a:picLocks noChangeAspect="1"/>
          </p:cNvPicPr>
          <p:nvPr userDrawn="1">
            <a:videoFile r:link="rId5"/>
            <p:extLst>
              <p:ext uri="{DAA4B4D4-6D71-4841-9C94-3DE7FCFB9230}">
                <p14:media xmlns:p14="http://schemas.microsoft.com/office/powerpoint/2010/main" r:embed="rId4"/>
              </p:ext>
            </p:extLst>
          </p:nvPr>
        </p:nvPicPr>
        <p:blipFill>
          <a:blip r:embed="rId6"/>
          <a:stretch>
            <a:fillRect/>
          </a:stretch>
        </p:blipFill>
        <p:spPr>
          <a:xfrm>
            <a:off x="0" y="0"/>
            <a:ext cx="12192000" cy="6858000"/>
          </a:xfrm>
          <a:prstGeom prst="rect">
            <a:avLst/>
          </a:prstGeom>
        </p:spPr>
      </p:pic>
      <p:pic>
        <p:nvPicPr>
          <p:cNvPr id="9" name="Picture 8" descr="A logo of a group of people&#10;&#10;AI-generated content may be incorrect.">
            <a:extLst>
              <a:ext uri="{FF2B5EF4-FFF2-40B4-BE49-F238E27FC236}">
                <a16:creationId xmlns:a16="http://schemas.microsoft.com/office/drawing/2014/main" id="{D232E572-9BA3-FC99-714C-187E0C116D49}"/>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1341516" y="440525"/>
            <a:ext cx="331267" cy="388418"/>
          </a:xfrm>
          <a:prstGeom prst="rect">
            <a:avLst/>
          </a:prstGeom>
        </p:spPr>
      </p:pic>
      <p:sp>
        <p:nvSpPr>
          <p:cNvPr id="10" name="TextBox 9">
            <a:extLst>
              <a:ext uri="{FF2B5EF4-FFF2-40B4-BE49-F238E27FC236}">
                <a16:creationId xmlns:a16="http://schemas.microsoft.com/office/drawing/2014/main" id="{89ED2CF3-93D5-B57C-E7D5-C7CFD3AD948A}"/>
              </a:ext>
            </a:extLst>
          </p:cNvPr>
          <p:cNvSpPr txBox="1"/>
          <p:nvPr userDrawn="1"/>
        </p:nvSpPr>
        <p:spPr>
          <a:xfrm>
            <a:off x="10041308" y="6272103"/>
            <a:ext cx="1709159" cy="230832"/>
          </a:xfrm>
          <a:prstGeom prst="rect">
            <a:avLst/>
          </a:prstGeom>
          <a:noFill/>
        </p:spPr>
        <p:txBody>
          <a:bodyPr wrap="square" rtlCol="0">
            <a:spAutoFit/>
          </a:bodyPr>
          <a:lstStyle/>
          <a:p>
            <a:pPr algn="r"/>
            <a:r>
              <a:rPr lang="en-GB" sz="900" dirty="0">
                <a:solidFill>
                  <a:schemeClr val="bg1">
                    <a:alpha val="41934"/>
                  </a:schemeClr>
                </a:solidFill>
                <a:latin typeface="Arial" panose="020B0604020202020204" pitchFamily="34" charset="0"/>
                <a:cs typeface="Arial" panose="020B0604020202020204" pitchFamily="34" charset="0"/>
              </a:rPr>
              <a:t>©</a:t>
            </a:r>
            <a:r>
              <a:rPr lang="en-GB" sz="900" dirty="0" err="1">
                <a:solidFill>
                  <a:schemeClr val="bg1">
                    <a:alpha val="41934"/>
                  </a:schemeClr>
                </a:solidFill>
                <a:latin typeface="Arial" panose="020B0604020202020204" pitchFamily="34" charset="0"/>
                <a:cs typeface="Arial" panose="020B0604020202020204" pitchFamily="34" charset="0"/>
              </a:rPr>
              <a:t>Ineqe</a:t>
            </a:r>
            <a:r>
              <a:rPr lang="en-GB" sz="900" dirty="0">
                <a:solidFill>
                  <a:schemeClr val="bg1">
                    <a:alpha val="41934"/>
                  </a:schemeClr>
                </a:solidFill>
                <a:latin typeface="Arial" panose="020B0604020202020204" pitchFamily="34" charset="0"/>
                <a:cs typeface="Arial" panose="020B0604020202020204" pitchFamily="34" charset="0"/>
              </a:rPr>
              <a:t> Group LTD 2025</a:t>
            </a:r>
          </a:p>
        </p:txBody>
      </p:sp>
    </p:spTree>
    <p:extLst>
      <p:ext uri="{BB962C8B-B14F-4D97-AF65-F5344CB8AC3E}">
        <p14:creationId xmlns:p14="http://schemas.microsoft.com/office/powerpoint/2010/main" val="4215606694"/>
      </p:ext>
    </p:extLst>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7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4.gi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sv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1.png"/><Relationship Id="rId5" Type="http://schemas.openxmlformats.org/officeDocument/2006/relationships/image" Target="../media/image39.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slideLayout" Target="../slideLayouts/slideLayout2.xml"/><Relationship Id="rId7" Type="http://schemas.openxmlformats.org/officeDocument/2006/relationships/image" Target="../media/image41.jp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9.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fluencers cover">
            <a:hlinkClick r:id="" action="ppaction://media"/>
            <a:extLst>
              <a:ext uri="{FF2B5EF4-FFF2-40B4-BE49-F238E27FC236}">
                <a16:creationId xmlns:a16="http://schemas.microsoft.com/office/drawing/2014/main" id="{6199BDD4-4FB2-0A7F-556D-7AA8590E18D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8EB2D195-9F72-8245-7674-3E9D61706BE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29305" y="1274090"/>
            <a:ext cx="2184400" cy="838200"/>
          </a:xfrm>
          <a:prstGeom prst="rect">
            <a:avLst/>
          </a:prstGeom>
        </p:spPr>
      </p:pic>
      <p:sp>
        <p:nvSpPr>
          <p:cNvPr id="10" name="TextBox 9">
            <a:extLst>
              <a:ext uri="{FF2B5EF4-FFF2-40B4-BE49-F238E27FC236}">
                <a16:creationId xmlns:a16="http://schemas.microsoft.com/office/drawing/2014/main" id="{FA4ABDAE-A039-896E-ED9C-0A149A4C82FD}"/>
              </a:ext>
            </a:extLst>
          </p:cNvPr>
          <p:cNvSpPr txBox="1"/>
          <p:nvPr/>
        </p:nvSpPr>
        <p:spPr>
          <a:xfrm>
            <a:off x="5111427" y="2386739"/>
            <a:ext cx="6602278" cy="1200329"/>
          </a:xfrm>
          <a:prstGeom prst="rect">
            <a:avLst/>
          </a:prstGeom>
          <a:noFill/>
        </p:spPr>
        <p:txBody>
          <a:bodyPr wrap="square" rtlCol="0">
            <a:spAutoFit/>
          </a:bodyPr>
          <a:lstStyle/>
          <a:p>
            <a:pPr algn="r"/>
            <a:r>
              <a:rPr lang="en-GB" sz="7200" b="1" dirty="0">
                <a:solidFill>
                  <a:schemeClr val="bg1"/>
                </a:solidFill>
                <a:latin typeface="Arial" panose="020B0604020202020204" pitchFamily="34" charset="0"/>
                <a:cs typeface="Arial" panose="020B0604020202020204" pitchFamily="34" charset="0"/>
              </a:rPr>
              <a:t>Influencers</a:t>
            </a:r>
          </a:p>
        </p:txBody>
      </p:sp>
    </p:spTree>
    <p:extLst>
      <p:ext uri="{BB962C8B-B14F-4D97-AF65-F5344CB8AC3E}">
        <p14:creationId xmlns:p14="http://schemas.microsoft.com/office/powerpoint/2010/main" val="159581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9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9A77C-B6D4-A1E6-B1D1-ACC5B3BC5DA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8DD0CBAF-3570-2E26-B3C3-DCA530713851}"/>
              </a:ext>
            </a:extLst>
          </p:cNvPr>
          <p:cNvSpPr/>
          <p:nvPr/>
        </p:nvSpPr>
        <p:spPr>
          <a:xfrm rot="21076776">
            <a:off x="90609" y="235700"/>
            <a:ext cx="3668876" cy="947854"/>
          </a:xfrm>
          <a:prstGeom prst="rect">
            <a:avLst/>
          </a:prstGeom>
          <a:solidFill>
            <a:srgbClr val="00C7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EDECDA3-B271-5533-6CA6-159EEAAD8BF6}"/>
              </a:ext>
            </a:extLst>
          </p:cNvPr>
          <p:cNvSpPr/>
          <p:nvPr/>
        </p:nvSpPr>
        <p:spPr>
          <a:xfrm rot="21141520">
            <a:off x="891530" y="803024"/>
            <a:ext cx="3539532" cy="947854"/>
          </a:xfrm>
          <a:prstGeom prst="rect">
            <a:avLst/>
          </a:prstGeom>
          <a:solidFill>
            <a:srgbClr val="00C7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34A587C-D9C9-8416-E3BE-4E9370FC8A7E}"/>
              </a:ext>
            </a:extLst>
          </p:cNvPr>
          <p:cNvSpPr txBox="1"/>
          <p:nvPr/>
        </p:nvSpPr>
        <p:spPr>
          <a:xfrm rot="21313758">
            <a:off x="193697" y="258461"/>
            <a:ext cx="3586909" cy="830997"/>
          </a:xfrm>
          <a:prstGeom prst="rect">
            <a:avLst/>
          </a:prstGeom>
          <a:noFill/>
        </p:spPr>
        <p:txBody>
          <a:bodyPr wrap="square" lIns="91440" tIns="45720" rIns="91440" bIns="45720" rtlCol="0" anchor="t">
            <a:spAutoFit/>
          </a:bodyPr>
          <a:lstStyle/>
          <a:p>
            <a:r>
              <a:rPr lang="en-US" sz="4800" b="1" dirty="0">
                <a:solidFill>
                  <a:srgbClr val="0D1B30"/>
                </a:solidFill>
                <a:latin typeface="Arial" panose="020B0604020202020204" pitchFamily="34" charset="0"/>
                <a:cs typeface="Arial" panose="020B0604020202020204" pitchFamily="34" charset="0"/>
              </a:rPr>
              <a:t>Sponsored</a:t>
            </a:r>
          </a:p>
        </p:txBody>
      </p:sp>
      <p:sp>
        <p:nvSpPr>
          <p:cNvPr id="11" name="TextBox 10">
            <a:extLst>
              <a:ext uri="{FF2B5EF4-FFF2-40B4-BE49-F238E27FC236}">
                <a16:creationId xmlns:a16="http://schemas.microsoft.com/office/drawing/2014/main" id="{0C3D587D-06B7-E490-686F-7B52E039CC26}"/>
              </a:ext>
            </a:extLst>
          </p:cNvPr>
          <p:cNvSpPr txBox="1"/>
          <p:nvPr/>
        </p:nvSpPr>
        <p:spPr>
          <a:xfrm rot="21428207">
            <a:off x="1537714" y="837526"/>
            <a:ext cx="3396726" cy="830997"/>
          </a:xfrm>
          <a:prstGeom prst="rect">
            <a:avLst/>
          </a:prstGeom>
          <a:noFill/>
        </p:spPr>
        <p:txBody>
          <a:bodyPr wrap="square" lIns="91440" tIns="45720" rIns="91440" bIns="45720" rtlCol="0" anchor="t">
            <a:spAutoFit/>
          </a:bodyPr>
          <a:lstStyle/>
          <a:p>
            <a:r>
              <a:rPr lang="en-US" sz="4800" b="1" dirty="0">
                <a:solidFill>
                  <a:srgbClr val="0D1B30"/>
                </a:solidFill>
                <a:latin typeface="Arial" panose="020B0604020202020204" pitchFamily="34" charset="0"/>
                <a:cs typeface="Arial" panose="020B0604020202020204" pitchFamily="34" charset="0"/>
              </a:rPr>
              <a:t>Content</a:t>
            </a:r>
          </a:p>
        </p:txBody>
      </p:sp>
      <p:pic>
        <p:nvPicPr>
          <p:cNvPr id="12" name="Graphic 11">
            <a:extLst>
              <a:ext uri="{FF2B5EF4-FFF2-40B4-BE49-F238E27FC236}">
                <a16:creationId xmlns:a16="http://schemas.microsoft.com/office/drawing/2014/main" id="{A725445F-8C9C-D886-D76D-EBB7ADD787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4296" y="1015416"/>
            <a:ext cx="818866" cy="818866"/>
          </a:xfrm>
          <a:prstGeom prst="rect">
            <a:avLst/>
          </a:prstGeom>
        </p:spPr>
      </p:pic>
      <p:pic>
        <p:nvPicPr>
          <p:cNvPr id="3" name="Picture 2" descr="A screenshot of a cell phone&#10;&#10;AI-generated content may be incorrect.">
            <a:extLst>
              <a:ext uri="{FF2B5EF4-FFF2-40B4-BE49-F238E27FC236}">
                <a16:creationId xmlns:a16="http://schemas.microsoft.com/office/drawing/2014/main" id="{A3B85A97-E1A4-A7B9-F708-C3B6EA3BE478}"/>
              </a:ext>
            </a:extLst>
          </p:cNvPr>
          <p:cNvPicPr>
            <a:picLocks noChangeAspect="1"/>
          </p:cNvPicPr>
          <p:nvPr/>
        </p:nvPicPr>
        <p:blipFill>
          <a:blip r:embed="rId5"/>
          <a:srcRect b="35814"/>
          <a:stretch>
            <a:fillRect/>
          </a:stretch>
        </p:blipFill>
        <p:spPr>
          <a:xfrm>
            <a:off x="5153148" y="-6890208"/>
            <a:ext cx="5931002" cy="15811248"/>
          </a:xfrm>
          <a:prstGeom prst="rect">
            <a:avLst/>
          </a:prstGeom>
        </p:spPr>
      </p:pic>
      <p:pic>
        <p:nvPicPr>
          <p:cNvPr id="4" name="Picture 3" descr="A computer tower with many fans&#10;&#10;AI-generated content may be incorrect.">
            <a:extLst>
              <a:ext uri="{FF2B5EF4-FFF2-40B4-BE49-F238E27FC236}">
                <a16:creationId xmlns:a16="http://schemas.microsoft.com/office/drawing/2014/main" id="{CEC72786-8CBD-34C5-2B0F-15B5A45B0427}"/>
              </a:ext>
            </a:extLst>
          </p:cNvPr>
          <p:cNvPicPr>
            <a:picLocks noChangeAspect="1"/>
          </p:cNvPicPr>
          <p:nvPr/>
        </p:nvPicPr>
        <p:blipFill>
          <a:blip r:embed="rId6"/>
          <a:stretch>
            <a:fillRect/>
          </a:stretch>
        </p:blipFill>
        <p:spPr>
          <a:xfrm>
            <a:off x="1400810" y="2065050"/>
            <a:ext cx="4324899" cy="4298950"/>
          </a:xfrm>
          <a:prstGeom prst="roundRect">
            <a:avLst>
              <a:gd name="adj" fmla="val 3542"/>
            </a:avLst>
          </a:prstGeom>
          <a:solidFill>
            <a:srgbClr val="FFFFFF">
              <a:shade val="85000"/>
            </a:srgbClr>
          </a:solidFill>
          <a:ln w="38100">
            <a:solidFill>
              <a:srgbClr val="00C749"/>
            </a:solidFill>
          </a:ln>
          <a:effectLst/>
        </p:spPr>
      </p:pic>
    </p:spTree>
    <p:extLst>
      <p:ext uri="{BB962C8B-B14F-4D97-AF65-F5344CB8AC3E}">
        <p14:creationId xmlns:p14="http://schemas.microsoft.com/office/powerpoint/2010/main" val="1856952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0E2194-CBC5-0ABD-7A4B-93838C8030EB}"/>
              </a:ext>
            </a:extLst>
          </p:cNvPr>
          <p:cNvPicPr>
            <a:picLocks noChangeAspect="1"/>
          </p:cNvPicPr>
          <p:nvPr/>
        </p:nvPicPr>
        <p:blipFill>
          <a:blip r:embed="rId3"/>
          <a:srcRect/>
          <a:stretch/>
        </p:blipFill>
        <p:spPr>
          <a:xfrm>
            <a:off x="3207239" y="182961"/>
            <a:ext cx="2992045" cy="6492077"/>
          </a:xfrm>
          <a:prstGeom prst="roundRect">
            <a:avLst>
              <a:gd name="adj" fmla="val 719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a:extLst>
              <a:ext uri="{FF2B5EF4-FFF2-40B4-BE49-F238E27FC236}">
                <a16:creationId xmlns:a16="http://schemas.microsoft.com/office/drawing/2014/main" id="{C8932B0B-800C-CD37-A4DB-3E5274F4D64E}"/>
              </a:ext>
            </a:extLst>
          </p:cNvPr>
          <p:cNvSpPr/>
          <p:nvPr/>
        </p:nvSpPr>
        <p:spPr>
          <a:xfrm rot="21422552">
            <a:off x="501750" y="922132"/>
            <a:ext cx="3828950" cy="947854"/>
          </a:xfrm>
          <a:prstGeom prst="rect">
            <a:avLst/>
          </a:prstGeom>
          <a:solidFill>
            <a:srgbClr val="00BB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E2B1FFDA-F987-A2AC-E36B-72C8D30D6C23}"/>
              </a:ext>
            </a:extLst>
          </p:cNvPr>
          <p:cNvSpPr txBox="1"/>
          <p:nvPr/>
        </p:nvSpPr>
        <p:spPr>
          <a:xfrm>
            <a:off x="528467" y="915740"/>
            <a:ext cx="4525453" cy="830997"/>
          </a:xfrm>
          <a:prstGeom prst="rect">
            <a:avLst/>
          </a:prstGeom>
          <a:noFill/>
        </p:spPr>
        <p:txBody>
          <a:bodyPr wrap="square" lIns="91440" tIns="45720" rIns="91440" bIns="45720" rtlCol="0" anchor="t">
            <a:spAutoFit/>
          </a:bodyPr>
          <a:lstStyle/>
          <a:p>
            <a:r>
              <a:rPr lang="en-US" sz="4800" b="1" dirty="0">
                <a:solidFill>
                  <a:srgbClr val="0D1B30"/>
                </a:solidFill>
                <a:latin typeface="Arial" panose="020B0604020202020204" pitchFamily="34" charset="0"/>
                <a:cs typeface="Arial" panose="020B0604020202020204" pitchFamily="34" charset="0"/>
              </a:rPr>
              <a:t>Body Image</a:t>
            </a:r>
          </a:p>
        </p:txBody>
      </p:sp>
      <p:pic>
        <p:nvPicPr>
          <p:cNvPr id="10" name="Picture 9" descr="A screenshot of a phone&#10;&#10;AI-generated content may be incorrect.">
            <a:extLst>
              <a:ext uri="{FF2B5EF4-FFF2-40B4-BE49-F238E27FC236}">
                <a16:creationId xmlns:a16="http://schemas.microsoft.com/office/drawing/2014/main" id="{8C55D028-559B-8B30-F5D9-5FDF5C4EDA8A}"/>
              </a:ext>
            </a:extLst>
          </p:cNvPr>
          <p:cNvPicPr>
            <a:picLocks noChangeAspect="1"/>
          </p:cNvPicPr>
          <p:nvPr/>
        </p:nvPicPr>
        <p:blipFill>
          <a:blip r:embed="rId4"/>
          <a:stretch>
            <a:fillRect/>
          </a:stretch>
        </p:blipFill>
        <p:spPr>
          <a:xfrm>
            <a:off x="528467" y="3681573"/>
            <a:ext cx="3249986" cy="1454150"/>
          </a:xfrm>
          <a:prstGeom prst="roundRect">
            <a:avLst>
              <a:gd name="adj" fmla="val 8594"/>
            </a:avLst>
          </a:prstGeom>
          <a:solidFill>
            <a:srgbClr val="FFFFFF">
              <a:shade val="85000"/>
            </a:srgbClr>
          </a:solidFill>
          <a:ln w="38100">
            <a:solidFill>
              <a:srgbClr val="00C749"/>
            </a:solidFill>
          </a:ln>
          <a:effectLst/>
        </p:spPr>
      </p:pic>
      <p:pic>
        <p:nvPicPr>
          <p:cNvPr id="11" name="Picture 10">
            <a:extLst>
              <a:ext uri="{FF2B5EF4-FFF2-40B4-BE49-F238E27FC236}">
                <a16:creationId xmlns:a16="http://schemas.microsoft.com/office/drawing/2014/main" id="{DE904A78-A6A0-0AD4-2BAE-E698CD040046}"/>
              </a:ext>
            </a:extLst>
          </p:cNvPr>
          <p:cNvPicPr>
            <a:picLocks noChangeAspect="1"/>
          </p:cNvPicPr>
          <p:nvPr/>
        </p:nvPicPr>
        <p:blipFill>
          <a:blip r:embed="rId5"/>
          <a:srcRect/>
          <a:stretch/>
        </p:blipFill>
        <p:spPr>
          <a:xfrm>
            <a:off x="6505845" y="182960"/>
            <a:ext cx="2992045" cy="6492077"/>
          </a:xfrm>
          <a:prstGeom prst="roundRect">
            <a:avLst>
              <a:gd name="adj" fmla="val 719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descr="A person standing in a kitchen&#10;&#10;AI-generated content may be incorrect.">
            <a:extLst>
              <a:ext uri="{FF2B5EF4-FFF2-40B4-BE49-F238E27FC236}">
                <a16:creationId xmlns:a16="http://schemas.microsoft.com/office/drawing/2014/main" id="{81FBAA43-316B-A534-65CC-3661776919C6}"/>
              </a:ext>
            </a:extLst>
          </p:cNvPr>
          <p:cNvPicPr>
            <a:picLocks noChangeAspect="1"/>
          </p:cNvPicPr>
          <p:nvPr/>
        </p:nvPicPr>
        <p:blipFill>
          <a:blip r:embed="rId5"/>
          <a:srcRect t="76574" r="25490" b="13353"/>
          <a:stretch>
            <a:fillRect/>
          </a:stretch>
        </p:blipFill>
        <p:spPr>
          <a:xfrm>
            <a:off x="7912550" y="1968132"/>
            <a:ext cx="3783802" cy="1109910"/>
          </a:xfrm>
          <a:prstGeom prst="roundRect">
            <a:avLst>
              <a:gd name="adj" fmla="val 8594"/>
            </a:avLst>
          </a:prstGeom>
          <a:solidFill>
            <a:srgbClr val="FFFFFF">
              <a:shade val="85000"/>
            </a:srgbClr>
          </a:solidFill>
          <a:ln w="38100">
            <a:solidFill>
              <a:srgbClr val="00C749"/>
            </a:solidFill>
          </a:ln>
          <a:effectLst/>
        </p:spPr>
      </p:pic>
    </p:spTree>
    <p:extLst>
      <p:ext uri="{BB962C8B-B14F-4D97-AF65-F5344CB8AC3E}">
        <p14:creationId xmlns:p14="http://schemas.microsoft.com/office/powerpoint/2010/main" val="41035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01E684-03B7-2DC5-12C7-5E90F7147F4D}"/>
              </a:ext>
            </a:extLst>
          </p:cNvPr>
          <p:cNvSpPr/>
          <p:nvPr/>
        </p:nvSpPr>
        <p:spPr>
          <a:xfrm rot="21211448">
            <a:off x="399838" y="639234"/>
            <a:ext cx="3439199" cy="947854"/>
          </a:xfrm>
          <a:prstGeom prst="rect">
            <a:avLst/>
          </a:prstGeom>
          <a:solidFill>
            <a:srgbClr val="E50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74F2A01E-07C8-1639-FC35-1E506C7925AA}"/>
              </a:ext>
            </a:extLst>
          </p:cNvPr>
          <p:cNvSpPr/>
          <p:nvPr/>
        </p:nvSpPr>
        <p:spPr>
          <a:xfrm rot="325313">
            <a:off x="494526" y="1736715"/>
            <a:ext cx="3563913" cy="947854"/>
          </a:xfrm>
          <a:prstGeom prst="rect">
            <a:avLst/>
          </a:prstGeom>
          <a:solidFill>
            <a:srgbClr val="E50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FF7AA0E8-D119-AB8D-06F8-B5EBB1B3A417}"/>
              </a:ext>
            </a:extLst>
          </p:cNvPr>
          <p:cNvSpPr txBox="1"/>
          <p:nvPr/>
        </p:nvSpPr>
        <p:spPr>
          <a:xfrm rot="21014500">
            <a:off x="502194" y="649044"/>
            <a:ext cx="3586909" cy="830997"/>
          </a:xfrm>
          <a:prstGeom prst="rect">
            <a:avLst/>
          </a:prstGeom>
          <a:noFill/>
        </p:spPr>
        <p:txBody>
          <a:bodyPr wrap="square" lIns="91440" tIns="45720" rIns="91440" bIns="45720" rtlCol="0" anchor="t">
            <a:spAutoFit/>
          </a:bodyPr>
          <a:lstStyle/>
          <a:p>
            <a:r>
              <a:rPr lang="en-US" sz="4800" b="1" dirty="0">
                <a:solidFill>
                  <a:schemeClr val="bg1"/>
                </a:solidFill>
                <a:latin typeface="Arial" panose="020B0604020202020204" pitchFamily="34" charset="0"/>
                <a:cs typeface="Arial" panose="020B0604020202020204" pitchFamily="34" charset="0"/>
              </a:rPr>
              <a:t>Negative</a:t>
            </a:r>
          </a:p>
        </p:txBody>
      </p:sp>
      <p:sp>
        <p:nvSpPr>
          <p:cNvPr id="5" name="TextBox 4">
            <a:extLst>
              <a:ext uri="{FF2B5EF4-FFF2-40B4-BE49-F238E27FC236}">
                <a16:creationId xmlns:a16="http://schemas.microsoft.com/office/drawing/2014/main" id="{61BA2A6B-CCFC-EE79-D8A1-3CA915B4636F}"/>
              </a:ext>
            </a:extLst>
          </p:cNvPr>
          <p:cNvSpPr txBox="1"/>
          <p:nvPr/>
        </p:nvSpPr>
        <p:spPr>
          <a:xfrm>
            <a:off x="534280" y="1778008"/>
            <a:ext cx="4224261" cy="830997"/>
          </a:xfrm>
          <a:prstGeom prst="rect">
            <a:avLst/>
          </a:prstGeom>
          <a:noFill/>
        </p:spPr>
        <p:txBody>
          <a:bodyPr wrap="square" lIns="91440" tIns="45720" rIns="91440" bIns="45720" rtlCol="0" anchor="t">
            <a:spAutoFit/>
          </a:bodyPr>
          <a:lstStyle/>
          <a:p>
            <a:r>
              <a:rPr lang="en-US" sz="4800" b="1" dirty="0">
                <a:solidFill>
                  <a:schemeClr val="bg1"/>
                </a:solidFill>
                <a:latin typeface="Arial" panose="020B0604020202020204" pitchFamily="34" charset="0"/>
                <a:cs typeface="Arial" panose="020B0604020202020204" pitchFamily="34" charset="0"/>
              </a:rPr>
              <a:t>Influencing</a:t>
            </a:r>
          </a:p>
        </p:txBody>
      </p:sp>
      <p:pic>
        <p:nvPicPr>
          <p:cNvPr id="6" name="Picture 5">
            <a:extLst>
              <a:ext uri="{FF2B5EF4-FFF2-40B4-BE49-F238E27FC236}">
                <a16:creationId xmlns:a16="http://schemas.microsoft.com/office/drawing/2014/main" id="{607080A4-C7C2-06E7-572C-E26CD959E70B}"/>
              </a:ext>
            </a:extLst>
          </p:cNvPr>
          <p:cNvPicPr>
            <a:picLocks noChangeAspect="1"/>
          </p:cNvPicPr>
          <p:nvPr/>
        </p:nvPicPr>
        <p:blipFill>
          <a:blip r:embed="rId3"/>
          <a:stretch>
            <a:fillRect/>
          </a:stretch>
        </p:blipFill>
        <p:spPr>
          <a:xfrm>
            <a:off x="2521069" y="1154559"/>
            <a:ext cx="828595" cy="828595"/>
          </a:xfrm>
          <a:prstGeom prst="rect">
            <a:avLst/>
          </a:prstGeom>
        </p:spPr>
      </p:pic>
      <p:sp>
        <p:nvSpPr>
          <p:cNvPr id="7" name="TextBox 6">
            <a:extLst>
              <a:ext uri="{FF2B5EF4-FFF2-40B4-BE49-F238E27FC236}">
                <a16:creationId xmlns:a16="http://schemas.microsoft.com/office/drawing/2014/main" id="{F78A4442-1EE3-ED1A-55BC-091EBD634E61}"/>
              </a:ext>
            </a:extLst>
          </p:cNvPr>
          <p:cNvSpPr txBox="1"/>
          <p:nvPr/>
        </p:nvSpPr>
        <p:spPr>
          <a:xfrm>
            <a:off x="534281" y="3058372"/>
            <a:ext cx="3420790" cy="1938992"/>
          </a:xfrm>
          <a:prstGeom prst="rect">
            <a:avLst/>
          </a:prstGeom>
          <a:noFill/>
        </p:spPr>
        <p:txBody>
          <a:bodyPr wrap="square">
            <a:spAutoFit/>
          </a:bodyPr>
          <a:lstStyle/>
          <a:p>
            <a:pPr>
              <a:lnSpc>
                <a:spcPct val="100000"/>
              </a:lnSpc>
              <a:buClr>
                <a:srgbClr val="17AEE5"/>
              </a:buClr>
            </a:pPr>
            <a:r>
              <a:rPr lang="en-US" sz="2400" b="1" dirty="0">
                <a:solidFill>
                  <a:schemeClr val="bg1"/>
                </a:solidFill>
                <a:latin typeface="Arial" panose="020B0604020202020204" pitchFamily="34" charset="0"/>
                <a:cs typeface="Arial" panose="020B0604020202020204" pitchFamily="34" charset="0"/>
              </a:rPr>
              <a:t>Some products advertised can be negative influences </a:t>
            </a:r>
            <a:r>
              <a:rPr lang="en-US" sz="2400" b="1" i="1" dirty="0">
                <a:solidFill>
                  <a:schemeClr val="bg1"/>
                </a:solidFill>
                <a:latin typeface="Arial" panose="020B0604020202020204" pitchFamily="34" charset="0"/>
                <a:cs typeface="Arial" panose="020B0604020202020204" pitchFamily="34" charset="0"/>
              </a:rPr>
              <a:t>and </a:t>
            </a:r>
            <a:r>
              <a:rPr lang="en-US" sz="2400" b="1" i="1" dirty="0" err="1">
                <a:solidFill>
                  <a:schemeClr val="bg1"/>
                </a:solidFill>
                <a:latin typeface="Arial" panose="020B0604020202020204" pitchFamily="34" charset="0"/>
                <a:cs typeface="Arial" panose="020B0604020202020204" pitchFamily="34" charset="0"/>
              </a:rPr>
              <a:t>normalise</a:t>
            </a:r>
            <a:r>
              <a:rPr lang="en-US" sz="2400" b="1" i="1" dirty="0">
                <a:solidFill>
                  <a:schemeClr val="bg1"/>
                </a:solidFill>
                <a:latin typeface="Arial" panose="020B0604020202020204" pitchFamily="34" charset="0"/>
                <a:cs typeface="Arial" panose="020B0604020202020204" pitchFamily="34" charset="0"/>
              </a:rPr>
              <a:t> harmful </a:t>
            </a:r>
            <a:r>
              <a:rPr lang="en-US" sz="2400" b="1" i="1" dirty="0" err="1">
                <a:solidFill>
                  <a:schemeClr val="bg1"/>
                </a:solidFill>
                <a:latin typeface="Arial" panose="020B0604020202020204" pitchFamily="34" charset="0"/>
                <a:cs typeface="Arial" panose="020B0604020202020204" pitchFamily="34" charset="0"/>
              </a:rPr>
              <a:t>behaviour</a:t>
            </a:r>
            <a:r>
              <a:rPr lang="en-US" sz="2400" b="1" i="1" dirty="0">
                <a:solidFill>
                  <a:schemeClr val="bg1"/>
                </a:solidFill>
                <a:latin typeface="Arial" panose="020B0604020202020204" pitchFamily="34" charset="0"/>
                <a:cs typeface="Arial" panose="020B0604020202020204" pitchFamily="34" charset="0"/>
              </a:rPr>
              <a:t>. </a:t>
            </a:r>
          </a:p>
        </p:txBody>
      </p:sp>
      <p:sp>
        <p:nvSpPr>
          <p:cNvPr id="9" name="Rounded Rectangle 8">
            <a:extLst>
              <a:ext uri="{FF2B5EF4-FFF2-40B4-BE49-F238E27FC236}">
                <a16:creationId xmlns:a16="http://schemas.microsoft.com/office/drawing/2014/main" id="{E24F8F57-550A-C7A0-2E5E-02ECB7F8C802}"/>
              </a:ext>
            </a:extLst>
          </p:cNvPr>
          <p:cNvSpPr/>
          <p:nvPr/>
        </p:nvSpPr>
        <p:spPr>
          <a:xfrm>
            <a:off x="4514519" y="263951"/>
            <a:ext cx="7410387" cy="6334123"/>
          </a:xfrm>
          <a:prstGeom prst="roundRect">
            <a:avLst>
              <a:gd name="adj" fmla="val 2975"/>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logo of a group of people&#10;&#10;AI-generated content may be incorrect.">
            <a:extLst>
              <a:ext uri="{FF2B5EF4-FFF2-40B4-BE49-F238E27FC236}">
                <a16:creationId xmlns:a16="http://schemas.microsoft.com/office/drawing/2014/main" id="{900E3A74-F50A-16C3-9D40-667A0D99AA4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341516" y="440525"/>
            <a:ext cx="331267" cy="388418"/>
          </a:xfrm>
          <a:prstGeom prst="rect">
            <a:avLst/>
          </a:prstGeom>
        </p:spPr>
      </p:pic>
      <p:sp>
        <p:nvSpPr>
          <p:cNvPr id="11" name="TextBox 10">
            <a:extLst>
              <a:ext uri="{FF2B5EF4-FFF2-40B4-BE49-F238E27FC236}">
                <a16:creationId xmlns:a16="http://schemas.microsoft.com/office/drawing/2014/main" id="{650AB56F-0361-4940-99F4-86A9EA393C05}"/>
              </a:ext>
            </a:extLst>
          </p:cNvPr>
          <p:cNvSpPr txBox="1"/>
          <p:nvPr/>
        </p:nvSpPr>
        <p:spPr>
          <a:xfrm>
            <a:off x="10041308" y="6272103"/>
            <a:ext cx="1709159" cy="230832"/>
          </a:xfrm>
          <a:prstGeom prst="rect">
            <a:avLst/>
          </a:prstGeom>
          <a:noFill/>
        </p:spPr>
        <p:txBody>
          <a:bodyPr wrap="square" rtlCol="0">
            <a:spAutoFit/>
          </a:bodyPr>
          <a:lstStyle/>
          <a:p>
            <a:pPr algn="r"/>
            <a:r>
              <a:rPr lang="en-GB" sz="900" dirty="0">
                <a:solidFill>
                  <a:schemeClr val="bg1">
                    <a:alpha val="41934"/>
                  </a:schemeClr>
                </a:solidFill>
                <a:latin typeface="Arial" panose="020B0604020202020204" pitchFamily="34" charset="0"/>
                <a:cs typeface="Arial" panose="020B0604020202020204" pitchFamily="34" charset="0"/>
              </a:rPr>
              <a:t>©</a:t>
            </a:r>
            <a:r>
              <a:rPr lang="en-GB" sz="900" dirty="0" err="1">
                <a:solidFill>
                  <a:schemeClr val="bg1">
                    <a:alpha val="41934"/>
                  </a:schemeClr>
                </a:solidFill>
                <a:latin typeface="Arial" panose="020B0604020202020204" pitchFamily="34" charset="0"/>
                <a:cs typeface="Arial" panose="020B0604020202020204" pitchFamily="34" charset="0"/>
              </a:rPr>
              <a:t>Ineqe</a:t>
            </a:r>
            <a:r>
              <a:rPr lang="en-GB" sz="900" dirty="0">
                <a:solidFill>
                  <a:schemeClr val="bg1">
                    <a:alpha val="41934"/>
                  </a:schemeClr>
                </a:solidFill>
                <a:latin typeface="Arial" panose="020B0604020202020204" pitchFamily="34" charset="0"/>
                <a:cs typeface="Arial" panose="020B0604020202020204" pitchFamily="34" charset="0"/>
              </a:rPr>
              <a:t> Group LTD 2025</a:t>
            </a:r>
          </a:p>
        </p:txBody>
      </p:sp>
      <p:pic>
        <p:nvPicPr>
          <p:cNvPr id="13" name="Picture 12" descr="A person in a tank top&#10;&#10;AI-generated content may be incorrect.">
            <a:extLst>
              <a:ext uri="{FF2B5EF4-FFF2-40B4-BE49-F238E27FC236}">
                <a16:creationId xmlns:a16="http://schemas.microsoft.com/office/drawing/2014/main" id="{1C6CE109-F82E-65A7-B3C8-25325C4E23E5}"/>
              </a:ext>
            </a:extLst>
          </p:cNvPr>
          <p:cNvPicPr>
            <a:picLocks noChangeAspect="1"/>
          </p:cNvPicPr>
          <p:nvPr/>
        </p:nvPicPr>
        <p:blipFill>
          <a:blip r:embed="rId5"/>
          <a:stretch>
            <a:fillRect/>
          </a:stretch>
        </p:blipFill>
        <p:spPr>
          <a:xfrm>
            <a:off x="5572123" y="1356192"/>
            <a:ext cx="4539147" cy="3404360"/>
          </a:xfrm>
          <a:prstGeom prst="roundRect">
            <a:avLst>
              <a:gd name="adj" fmla="val 8594"/>
            </a:avLst>
          </a:prstGeom>
          <a:solidFill>
            <a:srgbClr val="FFFFFF">
              <a:shade val="85000"/>
            </a:srgbClr>
          </a:solidFill>
          <a:ln>
            <a:noFill/>
          </a:ln>
          <a:effectLst/>
        </p:spPr>
      </p:pic>
      <p:sp>
        <p:nvSpPr>
          <p:cNvPr id="14" name="TextBox 13">
            <a:extLst>
              <a:ext uri="{FF2B5EF4-FFF2-40B4-BE49-F238E27FC236}">
                <a16:creationId xmlns:a16="http://schemas.microsoft.com/office/drawing/2014/main" id="{FEA594A7-AB17-43F7-F5F5-9EE4D0437548}"/>
              </a:ext>
            </a:extLst>
          </p:cNvPr>
          <p:cNvSpPr txBox="1"/>
          <p:nvPr/>
        </p:nvSpPr>
        <p:spPr>
          <a:xfrm>
            <a:off x="5572123" y="4891633"/>
            <a:ext cx="4297741" cy="615553"/>
          </a:xfrm>
          <a:prstGeom prst="rect">
            <a:avLst/>
          </a:prstGeom>
          <a:noFill/>
        </p:spPr>
        <p:txBody>
          <a:bodyPr wrap="square" rtlCol="0">
            <a:spAutoFit/>
          </a:bodyPr>
          <a:lstStyle/>
          <a:p>
            <a:r>
              <a:rPr lang="en-GB" sz="2000" b="1" dirty="0">
                <a:solidFill>
                  <a:schemeClr val="bg1"/>
                </a:solidFill>
                <a:latin typeface="Arial" panose="020B0604020202020204" pitchFamily="34" charset="0"/>
                <a:cs typeface="Arial" panose="020B0604020202020204" pitchFamily="34" charset="0"/>
              </a:rPr>
              <a:t>That’s A Lil Gay </a:t>
            </a:r>
          </a:p>
          <a:p>
            <a:r>
              <a:rPr lang="en-GB" sz="1400" dirty="0">
                <a:solidFill>
                  <a:schemeClr val="bg1"/>
                </a:solidFill>
                <a:latin typeface="Arial" panose="020B0604020202020204" pitchFamily="34" charset="0"/>
                <a:cs typeface="Arial" panose="020B0604020202020204" pitchFamily="34" charset="0"/>
              </a:rPr>
              <a:t>15K views</a:t>
            </a:r>
          </a:p>
        </p:txBody>
      </p:sp>
      <p:pic>
        <p:nvPicPr>
          <p:cNvPr id="16" name="Picture 15" descr="A yellow emoji with tears&#10;&#10;AI-generated content may be incorrect.">
            <a:extLst>
              <a:ext uri="{FF2B5EF4-FFF2-40B4-BE49-F238E27FC236}">
                <a16:creationId xmlns:a16="http://schemas.microsoft.com/office/drawing/2014/main" id="{372821D4-F651-FEB2-DA4E-124AA9C7693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2322759">
            <a:off x="7605639" y="4896512"/>
            <a:ext cx="383182" cy="383182"/>
          </a:xfrm>
          <a:prstGeom prst="rect">
            <a:avLst/>
          </a:prstGeom>
        </p:spPr>
      </p:pic>
      <p:grpSp>
        <p:nvGrpSpPr>
          <p:cNvPr id="22" name="Group 21">
            <a:extLst>
              <a:ext uri="{FF2B5EF4-FFF2-40B4-BE49-F238E27FC236}">
                <a16:creationId xmlns:a16="http://schemas.microsoft.com/office/drawing/2014/main" id="{5A16E6FB-D2EC-B19F-DED3-CF944602FB99}"/>
              </a:ext>
            </a:extLst>
          </p:cNvPr>
          <p:cNvGrpSpPr/>
          <p:nvPr/>
        </p:nvGrpSpPr>
        <p:grpSpPr>
          <a:xfrm>
            <a:off x="534281" y="5192202"/>
            <a:ext cx="4952119" cy="954156"/>
            <a:chOff x="534281" y="5192202"/>
            <a:chExt cx="4952119" cy="954156"/>
          </a:xfrm>
        </p:grpSpPr>
        <p:sp>
          <p:nvSpPr>
            <p:cNvPr id="18" name="TextBox 17">
              <a:extLst>
                <a:ext uri="{FF2B5EF4-FFF2-40B4-BE49-F238E27FC236}">
                  <a16:creationId xmlns:a16="http://schemas.microsoft.com/office/drawing/2014/main" id="{D2A2EF75-4359-2BEA-5841-4606DF937966}"/>
                </a:ext>
              </a:extLst>
            </p:cNvPr>
            <p:cNvSpPr txBox="1"/>
            <p:nvPr/>
          </p:nvSpPr>
          <p:spPr>
            <a:xfrm>
              <a:off x="814386" y="5339766"/>
              <a:ext cx="2702695" cy="646331"/>
            </a:xfrm>
            <a:prstGeom prst="rect">
              <a:avLst/>
            </a:prstGeom>
            <a:noFill/>
          </p:spPr>
          <p:txBody>
            <a:bodyPr wrap="square">
              <a:spAutoFit/>
            </a:bodyPr>
            <a:lstStyle/>
            <a:p>
              <a:r>
                <a:rPr lang="en-GB" dirty="0">
                  <a:solidFill>
                    <a:schemeClr val="bg1"/>
                  </a:solidFill>
                  <a:latin typeface="Arial" panose="020B0604020202020204" pitchFamily="34" charset="0"/>
                  <a:cs typeface="Arial" panose="020B0604020202020204" pitchFamily="34" charset="0"/>
                </a:rPr>
                <a:t>Homophobic comments in the video title.</a:t>
              </a:r>
              <a:endParaRPr lang="en-US" dirty="0">
                <a:solidFill>
                  <a:schemeClr val="bg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E9A5393F-B593-A4D8-4966-2639E4811361}"/>
                </a:ext>
              </a:extLst>
            </p:cNvPr>
            <p:cNvSpPr/>
            <p:nvPr/>
          </p:nvSpPr>
          <p:spPr>
            <a:xfrm rot="21321195">
              <a:off x="534281" y="5192202"/>
              <a:ext cx="3051758" cy="954156"/>
            </a:xfrm>
            <a:prstGeom prst="rect">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a:extLst>
                <a:ext uri="{FF2B5EF4-FFF2-40B4-BE49-F238E27FC236}">
                  <a16:creationId xmlns:a16="http://schemas.microsoft.com/office/drawing/2014/main" id="{E4003103-E21C-395F-59C2-F1260ED9C0A1}"/>
                </a:ext>
              </a:extLst>
            </p:cNvPr>
            <p:cNvCxnSpPr>
              <a:stCxn id="19" idx="3"/>
            </p:cNvCxnSpPr>
            <p:nvPr/>
          </p:nvCxnSpPr>
          <p:spPr>
            <a:xfrm flipV="1">
              <a:off x="3581024" y="5199409"/>
              <a:ext cx="1905376" cy="346256"/>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0320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creen Recording 2025-07-21 at 15.19.56.mp4">
            <a:hlinkClick r:id="" action="ppaction://media"/>
            <a:extLst>
              <a:ext uri="{FF2B5EF4-FFF2-40B4-BE49-F238E27FC236}">
                <a16:creationId xmlns:a16="http://schemas.microsoft.com/office/drawing/2014/main" id="{35788E8D-6C00-ADF7-9A5E-AC4BA6E8F6D1}"/>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8203" r="9965"/>
          <a:stretch>
            <a:fillRect/>
          </a:stretch>
        </p:blipFill>
        <p:spPr>
          <a:xfrm>
            <a:off x="4487239" y="100361"/>
            <a:ext cx="3021980" cy="6655540"/>
          </a:xfrm>
          <a:prstGeom prst="roundRect">
            <a:avLst>
              <a:gd name="adj" fmla="val 14664"/>
            </a:avLst>
          </a:prstGeom>
          <a:ln>
            <a:noFill/>
          </a:ln>
          <a:effectLst>
            <a:innerShdw blurRad="114300" dist="50800">
              <a:srgbClr val="000000">
                <a:alpha val="0"/>
              </a:srgbClr>
            </a:innerShdw>
          </a:effectLst>
        </p:spPr>
      </p:pic>
      <p:pic>
        <p:nvPicPr>
          <p:cNvPr id="3" name="Picture 2" descr="A screenshot of a cell phone&#10;&#10;AI-generated content may be incorrect.">
            <a:extLst>
              <a:ext uri="{FF2B5EF4-FFF2-40B4-BE49-F238E27FC236}">
                <a16:creationId xmlns:a16="http://schemas.microsoft.com/office/drawing/2014/main" id="{719B1CB2-6AFE-4FFF-D874-1C0A7B73D7FF}"/>
              </a:ext>
            </a:extLst>
          </p:cNvPr>
          <p:cNvPicPr>
            <a:picLocks/>
          </p:cNvPicPr>
          <p:nvPr/>
        </p:nvPicPr>
        <p:blipFill>
          <a:blip r:embed="rId6" cstate="print">
            <a:extLst>
              <a:ext uri="{28A0092B-C50C-407E-A947-70E740481C1C}">
                <a14:useLocalDpi xmlns:a14="http://schemas.microsoft.com/office/drawing/2010/main"/>
              </a:ext>
            </a:extLst>
          </a:blip>
          <a:stretch>
            <a:fillRect/>
          </a:stretch>
        </p:blipFill>
        <p:spPr>
          <a:xfrm>
            <a:off x="4287834" y="0"/>
            <a:ext cx="3420790" cy="6858000"/>
          </a:xfrm>
          <a:prstGeom prst="rect">
            <a:avLst/>
          </a:prstGeom>
        </p:spPr>
      </p:pic>
      <p:sp>
        <p:nvSpPr>
          <p:cNvPr id="5" name="Rectangle 4">
            <a:extLst>
              <a:ext uri="{FF2B5EF4-FFF2-40B4-BE49-F238E27FC236}">
                <a16:creationId xmlns:a16="http://schemas.microsoft.com/office/drawing/2014/main" id="{ED714469-A38D-C058-ACAE-373B4C83F406}"/>
              </a:ext>
            </a:extLst>
          </p:cNvPr>
          <p:cNvSpPr/>
          <p:nvPr/>
        </p:nvSpPr>
        <p:spPr>
          <a:xfrm rot="21211448">
            <a:off x="399838" y="639234"/>
            <a:ext cx="3439199" cy="947854"/>
          </a:xfrm>
          <a:prstGeom prst="rect">
            <a:avLst/>
          </a:prstGeom>
          <a:solidFill>
            <a:srgbClr val="E50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D851CCB-68FF-755A-3DBD-86378799163A}"/>
              </a:ext>
            </a:extLst>
          </p:cNvPr>
          <p:cNvSpPr/>
          <p:nvPr/>
        </p:nvSpPr>
        <p:spPr>
          <a:xfrm rot="325313">
            <a:off x="494526" y="1736715"/>
            <a:ext cx="3563913" cy="947854"/>
          </a:xfrm>
          <a:prstGeom prst="rect">
            <a:avLst/>
          </a:prstGeom>
          <a:solidFill>
            <a:srgbClr val="E50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BF310115-B13E-CDF4-8266-11DF6A2E39CD}"/>
              </a:ext>
            </a:extLst>
          </p:cNvPr>
          <p:cNvSpPr txBox="1"/>
          <p:nvPr/>
        </p:nvSpPr>
        <p:spPr>
          <a:xfrm rot="21014500">
            <a:off x="502194" y="649044"/>
            <a:ext cx="3586909" cy="830997"/>
          </a:xfrm>
          <a:prstGeom prst="rect">
            <a:avLst/>
          </a:prstGeom>
          <a:noFill/>
        </p:spPr>
        <p:txBody>
          <a:bodyPr wrap="square" lIns="91440" tIns="45720" rIns="91440" bIns="45720" rtlCol="0" anchor="t">
            <a:spAutoFit/>
          </a:bodyPr>
          <a:lstStyle/>
          <a:p>
            <a:r>
              <a:rPr lang="en-US" sz="4800" b="1" dirty="0">
                <a:solidFill>
                  <a:schemeClr val="bg1"/>
                </a:solidFill>
                <a:latin typeface="Arial" panose="020B0604020202020204" pitchFamily="34" charset="0"/>
                <a:cs typeface="Arial" panose="020B0604020202020204" pitchFamily="34" charset="0"/>
              </a:rPr>
              <a:t>Negative</a:t>
            </a:r>
          </a:p>
        </p:txBody>
      </p:sp>
      <p:sp>
        <p:nvSpPr>
          <p:cNvPr id="8" name="TextBox 7">
            <a:extLst>
              <a:ext uri="{FF2B5EF4-FFF2-40B4-BE49-F238E27FC236}">
                <a16:creationId xmlns:a16="http://schemas.microsoft.com/office/drawing/2014/main" id="{33F4C3C0-21E6-C280-81CE-A4C09D0F95DB}"/>
              </a:ext>
            </a:extLst>
          </p:cNvPr>
          <p:cNvSpPr txBox="1"/>
          <p:nvPr/>
        </p:nvSpPr>
        <p:spPr>
          <a:xfrm>
            <a:off x="534280" y="1778008"/>
            <a:ext cx="4224261" cy="830997"/>
          </a:xfrm>
          <a:prstGeom prst="rect">
            <a:avLst/>
          </a:prstGeom>
          <a:noFill/>
        </p:spPr>
        <p:txBody>
          <a:bodyPr wrap="square" lIns="91440" tIns="45720" rIns="91440" bIns="45720" rtlCol="0" anchor="t">
            <a:spAutoFit/>
          </a:bodyPr>
          <a:lstStyle/>
          <a:p>
            <a:r>
              <a:rPr lang="en-US" sz="4800" b="1" dirty="0">
                <a:solidFill>
                  <a:schemeClr val="bg1"/>
                </a:solidFill>
                <a:latin typeface="Arial" panose="020B0604020202020204" pitchFamily="34" charset="0"/>
                <a:cs typeface="Arial" panose="020B0604020202020204" pitchFamily="34" charset="0"/>
              </a:rPr>
              <a:t>Influencing</a:t>
            </a:r>
          </a:p>
        </p:txBody>
      </p:sp>
      <p:pic>
        <p:nvPicPr>
          <p:cNvPr id="10" name="Picture 9">
            <a:extLst>
              <a:ext uri="{FF2B5EF4-FFF2-40B4-BE49-F238E27FC236}">
                <a16:creationId xmlns:a16="http://schemas.microsoft.com/office/drawing/2014/main" id="{4E3F7081-CABF-01FB-FCBB-7F4AED2CC9F4}"/>
              </a:ext>
            </a:extLst>
          </p:cNvPr>
          <p:cNvPicPr>
            <a:picLocks noChangeAspect="1"/>
          </p:cNvPicPr>
          <p:nvPr/>
        </p:nvPicPr>
        <p:blipFill>
          <a:blip r:embed="rId7"/>
          <a:stretch>
            <a:fillRect/>
          </a:stretch>
        </p:blipFill>
        <p:spPr>
          <a:xfrm>
            <a:off x="2521069" y="1154559"/>
            <a:ext cx="828595" cy="828595"/>
          </a:xfrm>
          <a:prstGeom prst="rect">
            <a:avLst/>
          </a:prstGeom>
        </p:spPr>
      </p:pic>
      <p:sp>
        <p:nvSpPr>
          <p:cNvPr id="12" name="TextBox 11">
            <a:extLst>
              <a:ext uri="{FF2B5EF4-FFF2-40B4-BE49-F238E27FC236}">
                <a16:creationId xmlns:a16="http://schemas.microsoft.com/office/drawing/2014/main" id="{A7E601FD-BE80-D3B0-6860-383BCE2C6FC2}"/>
              </a:ext>
            </a:extLst>
          </p:cNvPr>
          <p:cNvSpPr txBox="1"/>
          <p:nvPr/>
        </p:nvSpPr>
        <p:spPr>
          <a:xfrm>
            <a:off x="534281" y="3058372"/>
            <a:ext cx="3420790" cy="2677656"/>
          </a:xfrm>
          <a:prstGeom prst="rect">
            <a:avLst/>
          </a:prstGeom>
          <a:noFill/>
        </p:spPr>
        <p:txBody>
          <a:bodyPr wrap="square">
            <a:spAutoFit/>
          </a:bodyPr>
          <a:lstStyle/>
          <a:p>
            <a:pPr>
              <a:lnSpc>
                <a:spcPct val="100000"/>
              </a:lnSpc>
              <a:buClr>
                <a:srgbClr val="17AEE5"/>
              </a:buClr>
            </a:pPr>
            <a:r>
              <a:rPr lang="en-US" sz="2400" b="1" dirty="0">
                <a:solidFill>
                  <a:schemeClr val="bg1"/>
                </a:solidFill>
                <a:latin typeface="Arial" panose="020B0604020202020204" pitchFamily="34" charset="0"/>
                <a:cs typeface="Arial" panose="020B0604020202020204" pitchFamily="34" charset="0"/>
              </a:rPr>
              <a:t>Some products advertised can be negative influences </a:t>
            </a:r>
            <a:r>
              <a:rPr lang="en-US" sz="2400" b="1" i="1" dirty="0">
                <a:solidFill>
                  <a:schemeClr val="bg1"/>
                </a:solidFill>
                <a:latin typeface="Arial" panose="020B0604020202020204" pitchFamily="34" charset="0"/>
                <a:cs typeface="Arial" panose="020B0604020202020204" pitchFamily="34" charset="0"/>
              </a:rPr>
              <a:t>and encourage you to buy products that aren’t right for you, or you don’t need. </a:t>
            </a:r>
          </a:p>
        </p:txBody>
      </p:sp>
      <p:sp>
        <p:nvSpPr>
          <p:cNvPr id="13" name="TextBox 12">
            <a:extLst>
              <a:ext uri="{FF2B5EF4-FFF2-40B4-BE49-F238E27FC236}">
                <a16:creationId xmlns:a16="http://schemas.microsoft.com/office/drawing/2014/main" id="{CD661CD5-01DC-74C3-54D3-CA36698AE69A}"/>
              </a:ext>
            </a:extLst>
          </p:cNvPr>
          <p:cNvSpPr txBox="1"/>
          <p:nvPr/>
        </p:nvSpPr>
        <p:spPr>
          <a:xfrm>
            <a:off x="7863829" y="782825"/>
            <a:ext cx="3970813" cy="1200329"/>
          </a:xfrm>
          <a:prstGeom prst="rect">
            <a:avLst/>
          </a:prstGeom>
          <a:noFill/>
        </p:spPr>
        <p:txBody>
          <a:bodyPr wrap="square">
            <a:spAutoFit/>
          </a:bodyPr>
          <a:lstStyle/>
          <a:p>
            <a:pPr>
              <a:lnSpc>
                <a:spcPct val="100000"/>
              </a:lnSpc>
              <a:buClr>
                <a:srgbClr val="17AEE5"/>
              </a:buClr>
            </a:pPr>
            <a:r>
              <a:rPr lang="en-US" sz="2400" dirty="0">
                <a:solidFill>
                  <a:schemeClr val="bg1"/>
                </a:solidFill>
                <a:latin typeface="Arial" panose="020B0604020202020204" pitchFamily="34" charset="0"/>
                <a:cs typeface="Arial" panose="020B0604020202020204" pitchFamily="34" charset="0"/>
              </a:rPr>
              <a:t>The list of products this TikTok account promotes using for skincare includes: </a:t>
            </a:r>
          </a:p>
        </p:txBody>
      </p:sp>
      <p:sp>
        <p:nvSpPr>
          <p:cNvPr id="15" name="TextBox 14">
            <a:extLst>
              <a:ext uri="{FF2B5EF4-FFF2-40B4-BE49-F238E27FC236}">
                <a16:creationId xmlns:a16="http://schemas.microsoft.com/office/drawing/2014/main" id="{75E80F20-9DD3-EC0B-7CEF-761C1A8C75A8}"/>
              </a:ext>
            </a:extLst>
          </p:cNvPr>
          <p:cNvSpPr txBox="1"/>
          <p:nvPr/>
        </p:nvSpPr>
        <p:spPr>
          <a:xfrm>
            <a:off x="7863829" y="2166557"/>
            <a:ext cx="4085364" cy="4740721"/>
          </a:xfrm>
          <a:prstGeom prst="rect">
            <a:avLst/>
          </a:prstGeom>
          <a:noFill/>
        </p:spPr>
        <p:txBody>
          <a:bodyPr wrap="square">
            <a:spAutoFit/>
          </a:bodyPr>
          <a:lstStyle/>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Pore strips </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Clay masks</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Carrot juice</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Salmon</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LED mask</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Tretinoin</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Avocado</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Clean makeup </a:t>
            </a:r>
            <a:br>
              <a:rPr lang="en-GB" dirty="0">
                <a:solidFill>
                  <a:schemeClr val="bg1"/>
                </a:solidFill>
                <a:latin typeface="Arial" panose="020B0604020202020204" pitchFamily="34" charset="0"/>
                <a:cs typeface="Arial" panose="020B0604020202020204" pitchFamily="34" charset="0"/>
              </a:rPr>
            </a:br>
            <a:r>
              <a:rPr lang="en-GB" dirty="0">
                <a:solidFill>
                  <a:schemeClr val="bg1"/>
                </a:solidFill>
                <a:latin typeface="Arial" panose="020B0604020202020204" pitchFamily="34" charset="0"/>
                <a:cs typeface="Arial" panose="020B0604020202020204" pitchFamily="34" charset="0"/>
              </a:rPr>
              <a:t>brushes</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Eat clean</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Face masks</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Gua-</a:t>
            </a:r>
            <a:r>
              <a:rPr lang="en-GB" dirty="0" err="1">
                <a:solidFill>
                  <a:schemeClr val="bg1"/>
                </a:solidFill>
                <a:latin typeface="Arial" panose="020B0604020202020204" pitchFamily="34" charset="0"/>
                <a:cs typeface="Arial" panose="020B0604020202020204" pitchFamily="34" charset="0"/>
              </a:rPr>
              <a:t>shaing</a:t>
            </a:r>
            <a:endParaRPr lang="en-GB" dirty="0">
              <a:solidFill>
                <a:schemeClr val="bg1"/>
              </a:solidFill>
              <a:latin typeface="Arial" panose="020B0604020202020204" pitchFamily="34" charset="0"/>
              <a:cs typeface="Arial" panose="020B0604020202020204" pitchFamily="34" charset="0"/>
            </a:endParaRP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Ice-bowling</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Putting garlic </a:t>
            </a:r>
            <a:br>
              <a:rPr lang="en-GB" dirty="0">
                <a:solidFill>
                  <a:schemeClr val="bg1"/>
                </a:solidFill>
                <a:latin typeface="Arial" panose="020B0604020202020204" pitchFamily="34" charset="0"/>
                <a:cs typeface="Arial" panose="020B0604020202020204" pitchFamily="34" charset="0"/>
              </a:rPr>
            </a:br>
            <a:r>
              <a:rPr lang="en-GB" dirty="0">
                <a:solidFill>
                  <a:schemeClr val="bg1"/>
                </a:solidFill>
                <a:latin typeface="Arial" panose="020B0604020202020204" pitchFamily="34" charset="0"/>
                <a:cs typeface="Arial" panose="020B0604020202020204" pitchFamily="34" charset="0"/>
              </a:rPr>
              <a:t>on your skin </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Eating aloe vera</a:t>
            </a:r>
          </a:p>
          <a:p>
            <a:pPr>
              <a:lnSpc>
                <a:spcPct val="70000"/>
              </a:lnSpc>
              <a:spcAft>
                <a:spcPts val="600"/>
              </a:spcAft>
              <a:buNone/>
            </a:pPr>
            <a:r>
              <a:rPr lang="en-GB" dirty="0" err="1">
                <a:solidFill>
                  <a:schemeClr val="bg1"/>
                </a:solidFill>
                <a:latin typeface="Arial" panose="020B0604020202020204" pitchFamily="34" charset="0"/>
                <a:cs typeface="Arial" panose="020B0604020202020204" pitchFamily="34" charset="0"/>
              </a:rPr>
              <a:t>Panoxyl</a:t>
            </a:r>
            <a:r>
              <a:rPr lang="en-GB" dirty="0">
                <a:solidFill>
                  <a:schemeClr val="bg1"/>
                </a:solidFill>
                <a:latin typeface="Arial" panose="020B0604020202020204" pitchFamily="34" charset="0"/>
                <a:cs typeface="Arial" panose="020B0604020202020204" pitchFamily="34" charset="0"/>
              </a:rPr>
              <a:t> cream</a:t>
            </a:r>
          </a:p>
          <a:p>
            <a:pPr>
              <a:lnSpc>
                <a:spcPct val="70000"/>
              </a:lnSpc>
              <a:spcAft>
                <a:spcPts val="600"/>
              </a:spcAft>
              <a:buNone/>
            </a:pPr>
            <a:endParaRPr lang="en-GB"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121E485-42AA-213F-5002-B47826D8E2B2}"/>
              </a:ext>
            </a:extLst>
          </p:cNvPr>
          <p:cNvSpPr txBox="1"/>
          <p:nvPr/>
        </p:nvSpPr>
        <p:spPr>
          <a:xfrm>
            <a:off x="9578898" y="2166557"/>
            <a:ext cx="2410949" cy="4740721"/>
          </a:xfrm>
          <a:prstGeom prst="rect">
            <a:avLst/>
          </a:prstGeom>
          <a:noFill/>
        </p:spPr>
        <p:txBody>
          <a:bodyPr wrap="square">
            <a:spAutoFit/>
          </a:bodyPr>
          <a:lstStyle/>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Pimple patches</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Eating:</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Steak</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Cottage cheese</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Zucchini</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Dark chocolate</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Strawberries</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Red peppers</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Broccoli</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Sweet potato</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Beef tallow</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Using Korean skincare</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Spearmint tea</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Okra Water</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Hypochlorous </a:t>
            </a:r>
            <a:br>
              <a:rPr lang="en-GB" dirty="0">
                <a:solidFill>
                  <a:schemeClr val="bg1"/>
                </a:solidFill>
                <a:latin typeface="Arial" panose="020B0604020202020204" pitchFamily="34" charset="0"/>
                <a:cs typeface="Arial" panose="020B0604020202020204" pitchFamily="34" charset="0"/>
              </a:rPr>
            </a:br>
            <a:r>
              <a:rPr lang="en-GB" dirty="0">
                <a:solidFill>
                  <a:schemeClr val="bg1"/>
                </a:solidFill>
                <a:latin typeface="Arial" panose="020B0604020202020204" pitchFamily="34" charset="0"/>
                <a:cs typeface="Arial" panose="020B0604020202020204" pitchFamily="34" charset="0"/>
              </a:rPr>
              <a:t>acid spray</a:t>
            </a:r>
          </a:p>
          <a:p>
            <a:pPr>
              <a:lnSpc>
                <a:spcPct val="70000"/>
              </a:lnSpc>
              <a:spcAft>
                <a:spcPts val="600"/>
              </a:spcAft>
              <a:buNone/>
            </a:pP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062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5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bldLst>
      <p:bldP spid="13"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A9CDEA-E939-9EAD-3F5C-FAAE9499D912}"/>
              </a:ext>
            </a:extLst>
          </p:cNvPr>
          <p:cNvSpPr/>
          <p:nvPr/>
        </p:nvSpPr>
        <p:spPr>
          <a:xfrm rot="21211448">
            <a:off x="487155" y="647158"/>
            <a:ext cx="3157674" cy="947854"/>
          </a:xfrm>
          <a:prstGeom prst="rect">
            <a:avLst/>
          </a:prstGeom>
          <a:solidFill>
            <a:srgbClr val="00C7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9AE3FFB2-6B9A-65B2-A26F-1A295F1B1D5B}"/>
              </a:ext>
            </a:extLst>
          </p:cNvPr>
          <p:cNvSpPr/>
          <p:nvPr/>
        </p:nvSpPr>
        <p:spPr>
          <a:xfrm rot="208280">
            <a:off x="469226" y="1587471"/>
            <a:ext cx="3539532" cy="947854"/>
          </a:xfrm>
          <a:prstGeom prst="rect">
            <a:avLst/>
          </a:prstGeom>
          <a:solidFill>
            <a:srgbClr val="00C7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817E97D3-329B-257F-4A4B-EC46462BEA46}"/>
              </a:ext>
            </a:extLst>
          </p:cNvPr>
          <p:cNvSpPr txBox="1"/>
          <p:nvPr/>
        </p:nvSpPr>
        <p:spPr>
          <a:xfrm rot="21014500">
            <a:off x="588612" y="641092"/>
            <a:ext cx="3586909" cy="830997"/>
          </a:xfrm>
          <a:prstGeom prst="rect">
            <a:avLst/>
          </a:prstGeom>
          <a:noFill/>
        </p:spPr>
        <p:txBody>
          <a:bodyPr wrap="square" lIns="91440" tIns="45720" rIns="91440" bIns="45720" rtlCol="0" anchor="t">
            <a:spAutoFit/>
          </a:bodyPr>
          <a:lstStyle/>
          <a:p>
            <a:r>
              <a:rPr lang="en-US" sz="4800" b="1" dirty="0">
                <a:solidFill>
                  <a:srgbClr val="0D1B30"/>
                </a:solidFill>
                <a:latin typeface="Arial" panose="020B0604020202020204" pitchFamily="34" charset="0"/>
                <a:cs typeface="Arial" panose="020B0604020202020204" pitchFamily="34" charset="0"/>
              </a:rPr>
              <a:t>Name the</a:t>
            </a:r>
          </a:p>
        </p:txBody>
      </p:sp>
      <p:sp>
        <p:nvSpPr>
          <p:cNvPr id="5" name="TextBox 4">
            <a:extLst>
              <a:ext uri="{FF2B5EF4-FFF2-40B4-BE49-F238E27FC236}">
                <a16:creationId xmlns:a16="http://schemas.microsoft.com/office/drawing/2014/main" id="{0A29BD8E-2BED-CB45-5A32-963090BB8A25}"/>
              </a:ext>
            </a:extLst>
          </p:cNvPr>
          <p:cNvSpPr txBox="1"/>
          <p:nvPr/>
        </p:nvSpPr>
        <p:spPr>
          <a:xfrm rot="208280">
            <a:off x="726449" y="1621584"/>
            <a:ext cx="3396726" cy="830997"/>
          </a:xfrm>
          <a:prstGeom prst="rect">
            <a:avLst/>
          </a:prstGeom>
          <a:noFill/>
        </p:spPr>
        <p:txBody>
          <a:bodyPr wrap="square" lIns="91440" tIns="45720" rIns="91440" bIns="45720" rtlCol="0" anchor="t">
            <a:spAutoFit/>
          </a:bodyPr>
          <a:lstStyle/>
          <a:p>
            <a:r>
              <a:rPr lang="en-US" sz="4800" b="1" dirty="0">
                <a:solidFill>
                  <a:srgbClr val="0D1B30"/>
                </a:solidFill>
                <a:latin typeface="Arial" panose="020B0604020202020204" pitchFamily="34" charset="0"/>
                <a:cs typeface="Arial" panose="020B0604020202020204" pitchFamily="34" charset="0"/>
              </a:rPr>
              <a:t>Influencer</a:t>
            </a:r>
          </a:p>
        </p:txBody>
      </p:sp>
      <p:pic>
        <p:nvPicPr>
          <p:cNvPr id="7" name="freepik__video-lipsync__97822_2.mp4">
            <a:hlinkClick r:id="" action="ppaction://media"/>
            <a:extLst>
              <a:ext uri="{FF2B5EF4-FFF2-40B4-BE49-F238E27FC236}">
                <a16:creationId xmlns:a16="http://schemas.microsoft.com/office/drawing/2014/main" id="{39973F23-FC6A-C136-C590-B8396E2693A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67364" y="237506"/>
            <a:ext cx="3590431" cy="6382988"/>
          </a:xfrm>
          <a:prstGeom prst="roundRect">
            <a:avLst>
              <a:gd name="adj" fmla="val 5439"/>
            </a:avLst>
          </a:prstGeom>
          <a:ln>
            <a:noFill/>
          </a:ln>
          <a:effectLst>
            <a:innerShdw blurRad="114300" dist="50800">
              <a:srgbClr val="000000">
                <a:alpha val="0"/>
              </a:srgbClr>
            </a:innerShdw>
          </a:effectLst>
        </p:spPr>
      </p:pic>
      <p:sp>
        <p:nvSpPr>
          <p:cNvPr id="8" name="TextBox 7">
            <a:extLst>
              <a:ext uri="{FF2B5EF4-FFF2-40B4-BE49-F238E27FC236}">
                <a16:creationId xmlns:a16="http://schemas.microsoft.com/office/drawing/2014/main" id="{BFF416B6-B4EB-58F7-28B1-F9F7F424A713}"/>
              </a:ext>
            </a:extLst>
          </p:cNvPr>
          <p:cNvSpPr txBox="1"/>
          <p:nvPr/>
        </p:nvSpPr>
        <p:spPr>
          <a:xfrm>
            <a:off x="534281" y="3058372"/>
            <a:ext cx="3420790" cy="830997"/>
          </a:xfrm>
          <a:prstGeom prst="rect">
            <a:avLst/>
          </a:prstGeom>
          <a:noFill/>
        </p:spPr>
        <p:txBody>
          <a:bodyPr wrap="square">
            <a:spAutoFit/>
          </a:bodyPr>
          <a:lstStyle/>
          <a:p>
            <a:pPr>
              <a:lnSpc>
                <a:spcPct val="100000"/>
              </a:lnSpc>
              <a:buClr>
                <a:srgbClr val="17AEE5"/>
              </a:buClr>
            </a:pPr>
            <a:r>
              <a:rPr lang="en-US" sz="2400" b="1" dirty="0">
                <a:solidFill>
                  <a:schemeClr val="bg1"/>
                </a:solidFill>
                <a:latin typeface="Arial" panose="020B0604020202020204" pitchFamily="34" charset="0"/>
                <a:cs typeface="Arial" panose="020B0604020202020204" pitchFamily="34" charset="0"/>
              </a:rPr>
              <a:t>This is an AI Generated video! </a:t>
            </a:r>
            <a:endParaRPr lang="en-US" sz="2400" b="1" i="1" dirty="0">
              <a:solidFill>
                <a:schemeClr val="bg1"/>
              </a:solidFill>
              <a:latin typeface="Arial" panose="020B0604020202020204" pitchFamily="34" charset="0"/>
              <a:cs typeface="Arial" panose="020B0604020202020204" pitchFamily="34" charset="0"/>
            </a:endParaRPr>
          </a:p>
        </p:txBody>
      </p:sp>
      <p:pic>
        <p:nvPicPr>
          <p:cNvPr id="11" name="Graphic 10">
            <a:extLst>
              <a:ext uri="{FF2B5EF4-FFF2-40B4-BE49-F238E27FC236}">
                <a16:creationId xmlns:a16="http://schemas.microsoft.com/office/drawing/2014/main" id="{D920599D-9B37-1DCB-0ABE-F2D3B43C95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52999" y="237506"/>
            <a:ext cx="3086595" cy="3086595"/>
          </a:xfrm>
          <a:prstGeom prst="rect">
            <a:avLst/>
          </a:prstGeom>
        </p:spPr>
      </p:pic>
    </p:spTree>
    <p:extLst>
      <p:ext uri="{BB962C8B-B14F-4D97-AF65-F5344CB8AC3E}">
        <p14:creationId xmlns:p14="http://schemas.microsoft.com/office/powerpoint/2010/main" val="74791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7"/>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1ABADE-FF99-35D4-4791-F9D2FBB82BF4}"/>
              </a:ext>
            </a:extLst>
          </p:cNvPr>
          <p:cNvSpPr/>
          <p:nvPr/>
        </p:nvSpPr>
        <p:spPr>
          <a:xfrm rot="21211448">
            <a:off x="487155" y="647158"/>
            <a:ext cx="3157674" cy="947854"/>
          </a:xfrm>
          <a:prstGeom prst="rect">
            <a:avLst/>
          </a:prstGeom>
          <a:solidFill>
            <a:srgbClr val="00C7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720515AA-66CF-4385-41A7-59FBCF3778A9}"/>
              </a:ext>
            </a:extLst>
          </p:cNvPr>
          <p:cNvSpPr/>
          <p:nvPr/>
        </p:nvSpPr>
        <p:spPr>
          <a:xfrm rot="208280">
            <a:off x="469226" y="1587471"/>
            <a:ext cx="3539532" cy="947854"/>
          </a:xfrm>
          <a:prstGeom prst="rect">
            <a:avLst/>
          </a:prstGeom>
          <a:solidFill>
            <a:srgbClr val="00C7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8ADBABF-A8AA-4C8D-D5CF-B2D726B9BCC8}"/>
              </a:ext>
            </a:extLst>
          </p:cNvPr>
          <p:cNvSpPr txBox="1"/>
          <p:nvPr/>
        </p:nvSpPr>
        <p:spPr>
          <a:xfrm rot="21014500">
            <a:off x="588612" y="641092"/>
            <a:ext cx="3586909" cy="830997"/>
          </a:xfrm>
          <a:prstGeom prst="rect">
            <a:avLst/>
          </a:prstGeom>
          <a:noFill/>
        </p:spPr>
        <p:txBody>
          <a:bodyPr wrap="square" lIns="91440" tIns="45720" rIns="91440" bIns="45720" rtlCol="0" anchor="t">
            <a:spAutoFit/>
          </a:bodyPr>
          <a:lstStyle/>
          <a:p>
            <a:r>
              <a:rPr lang="en-US" sz="4800" b="1" dirty="0">
                <a:solidFill>
                  <a:srgbClr val="0D1B30"/>
                </a:solidFill>
                <a:latin typeface="Arial" panose="020B0604020202020204" pitchFamily="34" charset="0"/>
                <a:cs typeface="Arial" panose="020B0604020202020204" pitchFamily="34" charset="0"/>
              </a:rPr>
              <a:t>Name the</a:t>
            </a:r>
          </a:p>
        </p:txBody>
      </p:sp>
      <p:sp>
        <p:nvSpPr>
          <p:cNvPr id="5" name="TextBox 4">
            <a:extLst>
              <a:ext uri="{FF2B5EF4-FFF2-40B4-BE49-F238E27FC236}">
                <a16:creationId xmlns:a16="http://schemas.microsoft.com/office/drawing/2014/main" id="{E54DE938-C915-8532-038B-EC9C6ED5CC68}"/>
              </a:ext>
            </a:extLst>
          </p:cNvPr>
          <p:cNvSpPr txBox="1"/>
          <p:nvPr/>
        </p:nvSpPr>
        <p:spPr>
          <a:xfrm rot="208280">
            <a:off x="726449" y="1621584"/>
            <a:ext cx="3396726" cy="830997"/>
          </a:xfrm>
          <a:prstGeom prst="rect">
            <a:avLst/>
          </a:prstGeom>
          <a:noFill/>
        </p:spPr>
        <p:txBody>
          <a:bodyPr wrap="square" lIns="91440" tIns="45720" rIns="91440" bIns="45720" rtlCol="0" anchor="t">
            <a:spAutoFit/>
          </a:bodyPr>
          <a:lstStyle/>
          <a:p>
            <a:r>
              <a:rPr lang="en-US" sz="4800" b="1" dirty="0">
                <a:solidFill>
                  <a:srgbClr val="0D1B30"/>
                </a:solidFill>
                <a:latin typeface="Arial" panose="020B0604020202020204" pitchFamily="34" charset="0"/>
                <a:cs typeface="Arial" panose="020B0604020202020204" pitchFamily="34" charset="0"/>
              </a:rPr>
              <a:t>Influencer</a:t>
            </a:r>
          </a:p>
        </p:txBody>
      </p:sp>
      <p:pic>
        <p:nvPicPr>
          <p:cNvPr id="6" name="freepik__video-lipsync__97822_2.mp4">
            <a:hlinkClick r:id="" action="ppaction://media"/>
            <a:extLst>
              <a:ext uri="{FF2B5EF4-FFF2-40B4-BE49-F238E27FC236}">
                <a16:creationId xmlns:a16="http://schemas.microsoft.com/office/drawing/2014/main" id="{D2068717-2E1C-B4CD-1A6B-4F8560A6881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67364" y="237506"/>
            <a:ext cx="3590431" cy="6382988"/>
          </a:xfrm>
          <a:prstGeom prst="roundRect">
            <a:avLst>
              <a:gd name="adj" fmla="val 5439"/>
            </a:avLst>
          </a:prstGeom>
          <a:ln>
            <a:noFill/>
          </a:ln>
          <a:effectLst>
            <a:innerShdw blurRad="114300" dist="50800">
              <a:srgbClr val="000000">
                <a:alpha val="0"/>
              </a:srgbClr>
            </a:innerShdw>
          </a:effectLst>
        </p:spPr>
      </p:pic>
      <p:sp>
        <p:nvSpPr>
          <p:cNvPr id="9" name="TextBox 8">
            <a:extLst>
              <a:ext uri="{FF2B5EF4-FFF2-40B4-BE49-F238E27FC236}">
                <a16:creationId xmlns:a16="http://schemas.microsoft.com/office/drawing/2014/main" id="{91648C21-8F6C-DA68-920B-0E379CC29A97}"/>
              </a:ext>
            </a:extLst>
          </p:cNvPr>
          <p:cNvSpPr txBox="1"/>
          <p:nvPr/>
        </p:nvSpPr>
        <p:spPr>
          <a:xfrm>
            <a:off x="8686800" y="4267199"/>
            <a:ext cx="289560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solidFill>
                  <a:schemeClr val="bg1"/>
                </a:solidFill>
                <a:latin typeface="Arial" panose="020B0604020202020204" pitchFamily="34" charset="0"/>
                <a:ea typeface="Calibri"/>
                <a:cs typeface="Arial" panose="020B0604020202020204" pitchFamily="34" charset="0"/>
              </a:rPr>
              <a:t>Misalignments between lip movements and the audio. </a:t>
            </a:r>
            <a:endParaRPr lang="en-US" sz="2800" b="1"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B80E544-F223-8F14-530F-617F203D9C14}"/>
              </a:ext>
            </a:extLst>
          </p:cNvPr>
          <p:cNvSpPr txBox="1"/>
          <p:nvPr/>
        </p:nvSpPr>
        <p:spPr>
          <a:xfrm>
            <a:off x="522590" y="3042824"/>
            <a:ext cx="330346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solidFill>
                  <a:schemeClr val="bg1"/>
                </a:solidFill>
                <a:latin typeface="Arial" panose="020B0604020202020204" pitchFamily="34" charset="0"/>
                <a:ea typeface="Calibri"/>
                <a:cs typeface="Arial" panose="020B0604020202020204" pitchFamily="34" charset="0"/>
              </a:rPr>
              <a:t>No natural pauses in the audio.</a:t>
            </a:r>
          </a:p>
        </p:txBody>
      </p:sp>
      <p:sp>
        <p:nvSpPr>
          <p:cNvPr id="12" name="TextBox 11">
            <a:extLst>
              <a:ext uri="{FF2B5EF4-FFF2-40B4-BE49-F238E27FC236}">
                <a16:creationId xmlns:a16="http://schemas.microsoft.com/office/drawing/2014/main" id="{DDF26B5A-6274-71D0-5727-2DB7B5B0915C}"/>
              </a:ext>
            </a:extLst>
          </p:cNvPr>
          <p:cNvSpPr txBox="1"/>
          <p:nvPr/>
        </p:nvSpPr>
        <p:spPr>
          <a:xfrm>
            <a:off x="1305541" y="5376818"/>
            <a:ext cx="294069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solidFill>
                  <a:schemeClr val="bg1"/>
                </a:solidFill>
                <a:latin typeface="Arial" panose="020B0604020202020204" pitchFamily="34" charset="0"/>
                <a:ea typeface="Calibri"/>
                <a:cs typeface="Arial" panose="020B0604020202020204" pitchFamily="34" charset="0"/>
              </a:rPr>
              <a:t>Glitches</a:t>
            </a:r>
          </a:p>
        </p:txBody>
      </p:sp>
      <p:pic>
        <p:nvPicPr>
          <p:cNvPr id="14" name="Picture 13" descr="A close up of a person's face&#10;&#10;AI-generated content may be incorrect.">
            <a:extLst>
              <a:ext uri="{FF2B5EF4-FFF2-40B4-BE49-F238E27FC236}">
                <a16:creationId xmlns:a16="http://schemas.microsoft.com/office/drawing/2014/main" id="{DFB7735F-FDC3-63AB-0799-E68CBEF2B04B}"/>
              </a:ext>
            </a:extLst>
          </p:cNvPr>
          <p:cNvPicPr>
            <a:picLocks noChangeAspect="1"/>
          </p:cNvPicPr>
          <p:nvPr/>
        </p:nvPicPr>
        <p:blipFill>
          <a:blip r:embed="rId6"/>
          <a:stretch>
            <a:fillRect/>
          </a:stretch>
        </p:blipFill>
        <p:spPr>
          <a:xfrm>
            <a:off x="6640145" y="611232"/>
            <a:ext cx="3035300" cy="1739900"/>
          </a:xfrm>
          <a:prstGeom prst="rect">
            <a:avLst/>
          </a:prstGeom>
          <a:ln w="25400">
            <a:solidFill>
              <a:srgbClr val="FF0000"/>
            </a:solidFill>
          </a:ln>
        </p:spPr>
      </p:pic>
      <p:pic>
        <p:nvPicPr>
          <p:cNvPr id="16" name="Picture 15" descr="A hand on a keyboard&#10;&#10;AI-generated content may be incorrect.">
            <a:extLst>
              <a:ext uri="{FF2B5EF4-FFF2-40B4-BE49-F238E27FC236}">
                <a16:creationId xmlns:a16="http://schemas.microsoft.com/office/drawing/2014/main" id="{BAFD3EFA-54DC-DC81-7320-098C2C48C3DB}"/>
              </a:ext>
            </a:extLst>
          </p:cNvPr>
          <p:cNvPicPr>
            <a:picLocks noChangeAspect="1"/>
          </p:cNvPicPr>
          <p:nvPr/>
        </p:nvPicPr>
        <p:blipFill>
          <a:blip r:embed="rId7"/>
          <a:stretch>
            <a:fillRect/>
          </a:stretch>
        </p:blipFill>
        <p:spPr>
          <a:xfrm>
            <a:off x="3049714" y="3678245"/>
            <a:ext cx="1841500" cy="2819400"/>
          </a:xfrm>
          <a:prstGeom prst="rect">
            <a:avLst/>
          </a:prstGeom>
          <a:ln w="25400">
            <a:solidFill>
              <a:srgbClr val="FF0000"/>
            </a:solidFill>
          </a:ln>
        </p:spPr>
      </p:pic>
      <p:pic>
        <p:nvPicPr>
          <p:cNvPr id="18" name="Picture 17" descr="A close up of a person's mouth&#10;&#10;AI-generated content may be incorrect.">
            <a:extLst>
              <a:ext uri="{FF2B5EF4-FFF2-40B4-BE49-F238E27FC236}">
                <a16:creationId xmlns:a16="http://schemas.microsoft.com/office/drawing/2014/main" id="{E8624151-93AD-670C-C3EA-CC53AAD72B6C}"/>
              </a:ext>
            </a:extLst>
          </p:cNvPr>
          <p:cNvPicPr>
            <a:picLocks noChangeAspect="1"/>
          </p:cNvPicPr>
          <p:nvPr/>
        </p:nvPicPr>
        <p:blipFill>
          <a:blip r:embed="rId8"/>
          <a:stretch>
            <a:fillRect/>
          </a:stretch>
        </p:blipFill>
        <p:spPr>
          <a:xfrm>
            <a:off x="6790662" y="4267199"/>
            <a:ext cx="1714500" cy="1231900"/>
          </a:xfrm>
          <a:prstGeom prst="rect">
            <a:avLst/>
          </a:prstGeom>
          <a:ln w="25400">
            <a:solidFill>
              <a:srgbClr val="FF0000"/>
            </a:solidFill>
          </a:ln>
        </p:spPr>
      </p:pic>
      <p:sp>
        <p:nvSpPr>
          <p:cNvPr id="11" name="TextBox 10">
            <a:extLst>
              <a:ext uri="{FF2B5EF4-FFF2-40B4-BE49-F238E27FC236}">
                <a16:creationId xmlns:a16="http://schemas.microsoft.com/office/drawing/2014/main" id="{61AC975D-4989-9F34-611B-13D018988477}"/>
              </a:ext>
            </a:extLst>
          </p:cNvPr>
          <p:cNvSpPr txBox="1"/>
          <p:nvPr/>
        </p:nvSpPr>
        <p:spPr>
          <a:xfrm>
            <a:off x="9675445" y="1121085"/>
            <a:ext cx="28956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solidFill>
                  <a:schemeClr val="bg1"/>
                </a:solidFill>
                <a:latin typeface="Arial" panose="020B0604020202020204" pitchFamily="34" charset="0"/>
                <a:ea typeface="Calibri"/>
                <a:cs typeface="Arial" panose="020B0604020202020204" pitchFamily="34" charset="0"/>
              </a:rPr>
              <a:t>No blinking.</a:t>
            </a:r>
          </a:p>
        </p:txBody>
      </p:sp>
    </p:spTree>
    <p:extLst>
      <p:ext uri="{BB962C8B-B14F-4D97-AF65-F5344CB8AC3E}">
        <p14:creationId xmlns:p14="http://schemas.microsoft.com/office/powerpoint/2010/main" val="402227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6"/>
                                        </p:tgtEl>
                                      </p:cBhvr>
                                    </p:cmd>
                                  </p:childTnLst>
                                </p:cTn>
                              </p:par>
                            </p:childTnLst>
                          </p:cTn>
                        </p:par>
                      </p:childTnLst>
                    </p:cTn>
                  </p:par>
                </p:childTnLst>
              </p:cTn>
              <p:nextCondLst>
                <p:cond evt="onClick" delay="0">
                  <p:tgtEl>
                    <p:spTgt spid="6"/>
                  </p:tgtEl>
                </p:cond>
              </p:nextCondLst>
            </p:seq>
            <p:video>
              <p:cMediaNode vol="80000">
                <p:cTn id="30" fill="hold" display="0">
                  <p:stCondLst>
                    <p:cond delay="indefinite"/>
                  </p:stCondLst>
                </p:cTn>
                <p:tgtEl>
                  <p:spTgt spid="6"/>
                </p:tgtEl>
              </p:cMediaNode>
            </p:video>
          </p:childTnLst>
        </p:cTn>
      </p:par>
    </p:tnLst>
    <p:bldLst>
      <p:bldP spid="9" grpId="0"/>
      <p:bldP spid="10" grpId="0"/>
      <p:bldP spid="12"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uestion.mp4">
            <a:hlinkClick r:id="" action="ppaction://media"/>
            <a:extLst>
              <a:ext uri="{FF2B5EF4-FFF2-40B4-BE49-F238E27FC236}">
                <a16:creationId xmlns:a16="http://schemas.microsoft.com/office/drawing/2014/main" id="{D3FAC0F1-B5A7-624B-92C1-213742AE23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2538F82-6521-391B-FDB2-B25011186191}"/>
              </a:ext>
            </a:extLst>
          </p:cNvPr>
          <p:cNvSpPr/>
          <p:nvPr/>
        </p:nvSpPr>
        <p:spPr>
          <a:xfrm rot="21447736">
            <a:off x="598553" y="2351543"/>
            <a:ext cx="4115254" cy="1224142"/>
          </a:xfrm>
          <a:prstGeom prst="rect">
            <a:avLst/>
          </a:prstGeom>
          <a:solidFill>
            <a:srgbClr val="00BB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9BD00"/>
              </a:solidFill>
            </a:endParaRPr>
          </a:p>
        </p:txBody>
      </p:sp>
      <p:sp>
        <p:nvSpPr>
          <p:cNvPr id="3" name="TextBox 2">
            <a:extLst>
              <a:ext uri="{FF2B5EF4-FFF2-40B4-BE49-F238E27FC236}">
                <a16:creationId xmlns:a16="http://schemas.microsoft.com/office/drawing/2014/main" id="{1ED593BE-9881-F4C0-BCAA-7086714ACE0A}"/>
              </a:ext>
            </a:extLst>
          </p:cNvPr>
          <p:cNvSpPr txBox="1"/>
          <p:nvPr/>
        </p:nvSpPr>
        <p:spPr>
          <a:xfrm rot="21324373">
            <a:off x="752901" y="2360982"/>
            <a:ext cx="5980243" cy="923330"/>
          </a:xfrm>
          <a:prstGeom prst="rect">
            <a:avLst/>
          </a:prstGeom>
          <a:noFill/>
        </p:spPr>
        <p:txBody>
          <a:bodyPr wrap="square" lIns="91440" tIns="45720" rIns="91440" bIns="45720" rtlCol="0" anchor="t">
            <a:spAutoFit/>
          </a:bodyPr>
          <a:lstStyle/>
          <a:p>
            <a:r>
              <a:rPr lang="en-US" sz="5400" b="1" dirty="0">
                <a:solidFill>
                  <a:srgbClr val="0D1B30"/>
                </a:solidFill>
                <a:latin typeface="Arial" panose="020B0604020202020204" pitchFamily="34" charset="0"/>
                <a:cs typeface="Arial" panose="020B0604020202020204" pitchFamily="34" charset="0"/>
              </a:rPr>
              <a:t>Reflection</a:t>
            </a:r>
            <a:endParaRPr lang="en-US" sz="3600" b="1" dirty="0">
              <a:solidFill>
                <a:srgbClr val="0D1B30"/>
              </a:solidFill>
              <a:latin typeface="Arial" panose="020B0604020202020204" pitchFamily="34" charset="0"/>
              <a:cs typeface="Arial" panose="020B0604020202020204" pitchFamily="34" charset="0"/>
            </a:endParaRPr>
          </a:p>
        </p:txBody>
      </p:sp>
      <p:pic>
        <p:nvPicPr>
          <p:cNvPr id="5" name="Picture 4" descr="A logo of a group of people&#10;&#10;AI-generated content may be incorrect.">
            <a:extLst>
              <a:ext uri="{FF2B5EF4-FFF2-40B4-BE49-F238E27FC236}">
                <a16:creationId xmlns:a16="http://schemas.microsoft.com/office/drawing/2014/main" id="{A0AF5168-12C7-6846-7134-444B8D532AE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341516" y="440525"/>
            <a:ext cx="331267" cy="388418"/>
          </a:xfrm>
          <a:prstGeom prst="rect">
            <a:avLst/>
          </a:prstGeom>
        </p:spPr>
      </p:pic>
    </p:spTree>
    <p:extLst>
      <p:ext uri="{BB962C8B-B14F-4D97-AF65-F5344CB8AC3E}">
        <p14:creationId xmlns:p14="http://schemas.microsoft.com/office/powerpoint/2010/main" val="415396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F73167-E80E-B10A-AD3C-1E7D79A84322}"/>
              </a:ext>
            </a:extLst>
          </p:cNvPr>
          <p:cNvSpPr/>
          <p:nvPr/>
        </p:nvSpPr>
        <p:spPr>
          <a:xfrm rot="21447736">
            <a:off x="589592" y="759606"/>
            <a:ext cx="4252715" cy="822495"/>
          </a:xfrm>
          <a:prstGeom prst="rect">
            <a:avLst/>
          </a:prstGeom>
          <a:solidFill>
            <a:srgbClr val="F9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9BD00"/>
              </a:solidFill>
            </a:endParaRPr>
          </a:p>
        </p:txBody>
      </p:sp>
      <p:sp>
        <p:nvSpPr>
          <p:cNvPr id="3" name="TextBox 2">
            <a:extLst>
              <a:ext uri="{FF2B5EF4-FFF2-40B4-BE49-F238E27FC236}">
                <a16:creationId xmlns:a16="http://schemas.microsoft.com/office/drawing/2014/main" id="{7471FF1E-7FE6-F200-1363-4CA69942ED52}"/>
              </a:ext>
            </a:extLst>
          </p:cNvPr>
          <p:cNvSpPr txBox="1"/>
          <p:nvPr/>
        </p:nvSpPr>
        <p:spPr>
          <a:xfrm rot="21324373">
            <a:off x="752900" y="746325"/>
            <a:ext cx="5980243" cy="646331"/>
          </a:xfrm>
          <a:prstGeom prst="rect">
            <a:avLst/>
          </a:prstGeom>
          <a:noFill/>
        </p:spPr>
        <p:txBody>
          <a:bodyPr wrap="square" lIns="91440" tIns="45720" rIns="91440" bIns="45720" rtlCol="0" anchor="t">
            <a:spAutoFit/>
          </a:bodyPr>
          <a:lstStyle/>
          <a:p>
            <a:r>
              <a:rPr lang="en-US" sz="3600" b="1" dirty="0">
                <a:solidFill>
                  <a:srgbClr val="0D1B30"/>
                </a:solidFill>
                <a:latin typeface="Arial" panose="020B0604020202020204" pitchFamily="34" charset="0"/>
                <a:cs typeface="Arial" panose="020B0604020202020204" pitchFamily="34" charset="0"/>
              </a:rPr>
              <a:t>Self Assessment</a:t>
            </a:r>
          </a:p>
        </p:txBody>
      </p:sp>
      <p:pic>
        <p:nvPicPr>
          <p:cNvPr id="4" name="Picture 3" descr="A logo of a group of people&#10;&#10;AI-generated content may be incorrect.">
            <a:extLst>
              <a:ext uri="{FF2B5EF4-FFF2-40B4-BE49-F238E27FC236}">
                <a16:creationId xmlns:a16="http://schemas.microsoft.com/office/drawing/2014/main" id="{86AF1404-AF55-6F39-8732-CBE5CCEEC70B}"/>
              </a:ext>
            </a:extLst>
          </p:cNvPr>
          <p:cNvPicPr/>
          <p:nvPr/>
        </p:nvPicPr>
        <p:blipFill>
          <a:blip r:embed="rId2" cstate="print">
            <a:extLst>
              <a:ext uri="{28A0092B-C50C-407E-A947-70E740481C1C}">
                <a14:useLocalDpi xmlns:a14="http://schemas.microsoft.com/office/drawing/2010/main"/>
              </a:ext>
            </a:extLst>
          </a:blip>
          <a:stretch>
            <a:fillRect/>
          </a:stretch>
        </p:blipFill>
        <p:spPr>
          <a:xfrm>
            <a:off x="11341516" y="440525"/>
            <a:ext cx="331267" cy="388418"/>
          </a:xfrm>
          <a:prstGeom prst="rect">
            <a:avLst/>
          </a:prstGeom>
        </p:spPr>
      </p:pic>
      <p:sp>
        <p:nvSpPr>
          <p:cNvPr id="5" name="TextBox 4">
            <a:extLst>
              <a:ext uri="{FF2B5EF4-FFF2-40B4-BE49-F238E27FC236}">
                <a16:creationId xmlns:a16="http://schemas.microsoft.com/office/drawing/2014/main" id="{B219AE16-F43B-DE12-AAC2-845CB6431A26}"/>
              </a:ext>
            </a:extLst>
          </p:cNvPr>
          <p:cNvSpPr txBox="1"/>
          <p:nvPr/>
        </p:nvSpPr>
        <p:spPr>
          <a:xfrm>
            <a:off x="10041308" y="6272103"/>
            <a:ext cx="1709159" cy="230832"/>
          </a:xfrm>
          <a:prstGeom prst="rect">
            <a:avLst/>
          </a:prstGeom>
          <a:noFill/>
        </p:spPr>
        <p:txBody>
          <a:bodyPr wrap="square" rtlCol="0">
            <a:spAutoFit/>
          </a:bodyPr>
          <a:lstStyle/>
          <a:p>
            <a:pPr algn="r"/>
            <a:r>
              <a:rPr lang="en-GB" sz="900" dirty="0">
                <a:solidFill>
                  <a:schemeClr val="bg1">
                    <a:alpha val="41934"/>
                  </a:schemeClr>
                </a:solidFill>
                <a:latin typeface="Arial" panose="020B0604020202020204" pitchFamily="34" charset="0"/>
                <a:cs typeface="Arial" panose="020B0604020202020204" pitchFamily="34" charset="0"/>
              </a:rPr>
              <a:t>©</a:t>
            </a:r>
            <a:r>
              <a:rPr lang="en-GB" sz="900" dirty="0" err="1">
                <a:solidFill>
                  <a:schemeClr val="bg1">
                    <a:alpha val="41934"/>
                  </a:schemeClr>
                </a:solidFill>
                <a:latin typeface="Arial" panose="020B0604020202020204" pitchFamily="34" charset="0"/>
                <a:cs typeface="Arial" panose="020B0604020202020204" pitchFamily="34" charset="0"/>
              </a:rPr>
              <a:t>Ineqe</a:t>
            </a:r>
            <a:r>
              <a:rPr lang="en-GB" sz="900" dirty="0">
                <a:solidFill>
                  <a:schemeClr val="bg1">
                    <a:alpha val="41934"/>
                  </a:schemeClr>
                </a:solidFill>
                <a:latin typeface="Arial" panose="020B0604020202020204" pitchFamily="34" charset="0"/>
                <a:cs typeface="Arial" panose="020B0604020202020204" pitchFamily="34" charset="0"/>
              </a:rPr>
              <a:t> Group LTD 2025</a:t>
            </a:r>
          </a:p>
        </p:txBody>
      </p:sp>
      <p:pic>
        <p:nvPicPr>
          <p:cNvPr id="6" name="Picture 5" descr="A red and white target with arrows&#10;&#10;AI-generated content may be incorrect.">
            <a:extLst>
              <a:ext uri="{FF2B5EF4-FFF2-40B4-BE49-F238E27FC236}">
                <a16:creationId xmlns:a16="http://schemas.microsoft.com/office/drawing/2014/main" id="{0B5EE830-EC87-60D9-59B4-DC5BCCF8A44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12573" y="611757"/>
            <a:ext cx="5169162" cy="6078934"/>
          </a:xfrm>
          <a:prstGeom prst="rect">
            <a:avLst/>
          </a:prstGeom>
        </p:spPr>
      </p:pic>
      <p:sp>
        <p:nvSpPr>
          <p:cNvPr id="7" name="TextBox 6">
            <a:extLst>
              <a:ext uri="{FF2B5EF4-FFF2-40B4-BE49-F238E27FC236}">
                <a16:creationId xmlns:a16="http://schemas.microsoft.com/office/drawing/2014/main" id="{A396633D-4BBA-89DC-01F4-23910ADA1C5F}"/>
              </a:ext>
            </a:extLst>
          </p:cNvPr>
          <p:cNvSpPr txBox="1"/>
          <p:nvPr/>
        </p:nvSpPr>
        <p:spPr>
          <a:xfrm>
            <a:off x="10041308" y="6272103"/>
            <a:ext cx="1709159" cy="230832"/>
          </a:xfrm>
          <a:prstGeom prst="rect">
            <a:avLst/>
          </a:prstGeom>
          <a:noFill/>
        </p:spPr>
        <p:txBody>
          <a:bodyPr wrap="square" rtlCol="0">
            <a:spAutoFit/>
          </a:bodyPr>
          <a:lstStyle/>
          <a:p>
            <a:pPr algn="r"/>
            <a:r>
              <a:rPr lang="en-GB" sz="900" dirty="0">
                <a:solidFill>
                  <a:schemeClr val="bg1">
                    <a:alpha val="41934"/>
                  </a:schemeClr>
                </a:solidFill>
                <a:latin typeface="Arial" panose="020B0604020202020204" pitchFamily="34" charset="0"/>
                <a:cs typeface="Arial" panose="020B0604020202020204" pitchFamily="34" charset="0"/>
              </a:rPr>
              <a:t>©</a:t>
            </a:r>
            <a:r>
              <a:rPr lang="en-GB" sz="900" dirty="0" err="1">
                <a:solidFill>
                  <a:schemeClr val="bg1">
                    <a:alpha val="41934"/>
                  </a:schemeClr>
                </a:solidFill>
                <a:latin typeface="Arial" panose="020B0604020202020204" pitchFamily="34" charset="0"/>
                <a:cs typeface="Arial" panose="020B0604020202020204" pitchFamily="34" charset="0"/>
              </a:rPr>
              <a:t>Ineqe</a:t>
            </a:r>
            <a:r>
              <a:rPr lang="en-GB" sz="900" dirty="0">
                <a:solidFill>
                  <a:schemeClr val="bg1">
                    <a:alpha val="41934"/>
                  </a:schemeClr>
                </a:solidFill>
                <a:latin typeface="Arial" panose="020B0604020202020204" pitchFamily="34" charset="0"/>
                <a:cs typeface="Arial" panose="020B0604020202020204" pitchFamily="34" charset="0"/>
              </a:rPr>
              <a:t> Group LTD 2025</a:t>
            </a:r>
          </a:p>
        </p:txBody>
      </p:sp>
      <p:grpSp>
        <p:nvGrpSpPr>
          <p:cNvPr id="8" name="Group 7">
            <a:extLst>
              <a:ext uri="{FF2B5EF4-FFF2-40B4-BE49-F238E27FC236}">
                <a16:creationId xmlns:a16="http://schemas.microsoft.com/office/drawing/2014/main" id="{A02B69D2-8F2E-4789-F669-93007E7D417B}"/>
              </a:ext>
            </a:extLst>
          </p:cNvPr>
          <p:cNvGrpSpPr/>
          <p:nvPr/>
        </p:nvGrpSpPr>
        <p:grpSpPr>
          <a:xfrm>
            <a:off x="709711" y="3043440"/>
            <a:ext cx="6559731" cy="693304"/>
            <a:chOff x="530280" y="3043440"/>
            <a:chExt cx="6559731" cy="693304"/>
          </a:xfrm>
        </p:grpSpPr>
        <p:sp>
          <p:nvSpPr>
            <p:cNvPr id="9" name="TextBox 8">
              <a:extLst>
                <a:ext uri="{FF2B5EF4-FFF2-40B4-BE49-F238E27FC236}">
                  <a16:creationId xmlns:a16="http://schemas.microsoft.com/office/drawing/2014/main" id="{8A1C9FA1-7FA6-3EB6-140A-00EB84B4B17F}"/>
                </a:ext>
              </a:extLst>
            </p:cNvPr>
            <p:cNvSpPr txBox="1"/>
            <p:nvPr/>
          </p:nvSpPr>
          <p:spPr>
            <a:xfrm>
              <a:off x="1133572" y="3090413"/>
              <a:ext cx="595643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chemeClr val="bg1"/>
                  </a:solidFill>
                  <a:latin typeface="Arial" panose="020B0604020202020204" pitchFamily="34" charset="0"/>
                  <a:cs typeface="Arial" panose="020B0604020202020204" pitchFamily="34" charset="0"/>
                </a:rPr>
                <a:t>To explain how online content is designed to influence how people feel, what they buy and how they behave.</a:t>
              </a:r>
              <a:endParaRPr lang="en-GB" dirty="0">
                <a:solidFill>
                  <a:schemeClr val="bg1"/>
                </a:solidFill>
                <a:latin typeface="Arial" panose="020B0604020202020204" pitchFamily="34" charset="0"/>
                <a:ea typeface="Calibri" panose="020F0502020204030204"/>
                <a:cs typeface="Arial" panose="020B0604020202020204" pitchFamily="34" charset="0"/>
              </a:endParaRPr>
            </a:p>
          </p:txBody>
        </p:sp>
        <p:pic>
          <p:nvPicPr>
            <p:cNvPr id="10" name="Graphic 9">
              <a:extLst>
                <a:ext uri="{FF2B5EF4-FFF2-40B4-BE49-F238E27FC236}">
                  <a16:creationId xmlns:a16="http://schemas.microsoft.com/office/drawing/2014/main" id="{F822C5DD-8460-E098-581E-037CC459E3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0280" y="3043440"/>
              <a:ext cx="603293" cy="603293"/>
            </a:xfrm>
            <a:prstGeom prst="rect">
              <a:avLst/>
            </a:prstGeom>
          </p:spPr>
        </p:pic>
      </p:grpSp>
      <p:grpSp>
        <p:nvGrpSpPr>
          <p:cNvPr id="11" name="Group 10">
            <a:extLst>
              <a:ext uri="{FF2B5EF4-FFF2-40B4-BE49-F238E27FC236}">
                <a16:creationId xmlns:a16="http://schemas.microsoft.com/office/drawing/2014/main" id="{F2D3FFE6-A11F-F7E7-DB3E-77E1DD00600D}"/>
              </a:ext>
            </a:extLst>
          </p:cNvPr>
          <p:cNvGrpSpPr/>
          <p:nvPr/>
        </p:nvGrpSpPr>
        <p:grpSpPr>
          <a:xfrm>
            <a:off x="709711" y="2074671"/>
            <a:ext cx="6202862" cy="670147"/>
            <a:chOff x="530280" y="2074671"/>
            <a:chExt cx="6202862" cy="670147"/>
          </a:xfrm>
        </p:grpSpPr>
        <p:sp>
          <p:nvSpPr>
            <p:cNvPr id="12" name="TextBox 11">
              <a:extLst>
                <a:ext uri="{FF2B5EF4-FFF2-40B4-BE49-F238E27FC236}">
                  <a16:creationId xmlns:a16="http://schemas.microsoft.com/office/drawing/2014/main" id="{77C8C68F-A474-BD6B-78AE-3CD83E69D7C0}"/>
                </a:ext>
              </a:extLst>
            </p:cNvPr>
            <p:cNvSpPr txBox="1"/>
            <p:nvPr/>
          </p:nvSpPr>
          <p:spPr>
            <a:xfrm>
              <a:off x="1116371" y="2098487"/>
              <a:ext cx="56167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chemeClr val="bg1"/>
                  </a:solidFill>
                  <a:latin typeface="Arial" panose="020B0604020202020204" pitchFamily="34" charset="0"/>
                  <a:ea typeface="+mn-lt"/>
                  <a:cs typeface="Arial" panose="020B0604020202020204" pitchFamily="34" charset="0"/>
                </a:rPr>
                <a:t>To describe how to tell when online content has been paid for or promoted by companies or influencers.</a:t>
              </a:r>
              <a:endParaRPr lang="en-US" dirty="0">
                <a:solidFill>
                  <a:schemeClr val="bg1"/>
                </a:solidFill>
                <a:latin typeface="Arial" panose="020B0604020202020204" pitchFamily="34" charset="0"/>
                <a:ea typeface="+mn-lt"/>
                <a:cs typeface="Arial" panose="020B0604020202020204" pitchFamily="34" charset="0"/>
              </a:endParaRPr>
            </a:p>
          </p:txBody>
        </p:sp>
        <p:pic>
          <p:nvPicPr>
            <p:cNvPr id="13" name="Graphic 12">
              <a:extLst>
                <a:ext uri="{FF2B5EF4-FFF2-40B4-BE49-F238E27FC236}">
                  <a16:creationId xmlns:a16="http://schemas.microsoft.com/office/drawing/2014/main" id="{39C6F43F-7F8F-3DFC-DCA3-AC34EB5244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0280" y="2074671"/>
              <a:ext cx="603293" cy="603293"/>
            </a:xfrm>
            <a:prstGeom prst="rect">
              <a:avLst/>
            </a:prstGeom>
          </p:spPr>
        </p:pic>
      </p:grpSp>
      <p:grpSp>
        <p:nvGrpSpPr>
          <p:cNvPr id="14" name="Group 13">
            <a:extLst>
              <a:ext uri="{FF2B5EF4-FFF2-40B4-BE49-F238E27FC236}">
                <a16:creationId xmlns:a16="http://schemas.microsoft.com/office/drawing/2014/main" id="{E5B7D988-4D1D-DC70-293C-3157FA15363E}"/>
              </a:ext>
            </a:extLst>
          </p:cNvPr>
          <p:cNvGrpSpPr/>
          <p:nvPr/>
        </p:nvGrpSpPr>
        <p:grpSpPr>
          <a:xfrm>
            <a:off x="709711" y="5074265"/>
            <a:ext cx="6825863" cy="923330"/>
            <a:chOff x="530280" y="5074265"/>
            <a:chExt cx="6825863" cy="923330"/>
          </a:xfrm>
        </p:grpSpPr>
        <p:sp>
          <p:nvSpPr>
            <p:cNvPr id="15" name="TextBox 14">
              <a:extLst>
                <a:ext uri="{FF2B5EF4-FFF2-40B4-BE49-F238E27FC236}">
                  <a16:creationId xmlns:a16="http://schemas.microsoft.com/office/drawing/2014/main" id="{C004E992-C707-5966-0D49-7AFE8A727B2B}"/>
                </a:ext>
              </a:extLst>
            </p:cNvPr>
            <p:cNvSpPr txBox="1"/>
            <p:nvPr/>
          </p:nvSpPr>
          <p:spPr>
            <a:xfrm>
              <a:off x="1107917" y="5074265"/>
              <a:ext cx="624822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chemeClr val="bg1"/>
                  </a:solidFill>
                  <a:latin typeface="Arial" panose="020B0604020202020204" pitchFamily="34" charset="0"/>
                  <a:ea typeface="Calibri" panose="020F0502020204030204"/>
                  <a:cs typeface="Arial" panose="020B0604020202020204" pitchFamily="34" charset="0"/>
                </a:rPr>
                <a:t>To explain that some influencers online are not real people but computer-generated characters created to promote products or lifestyles.</a:t>
              </a:r>
            </a:p>
          </p:txBody>
        </p:sp>
        <p:pic>
          <p:nvPicPr>
            <p:cNvPr id="16" name="Graphic 15">
              <a:extLst>
                <a:ext uri="{FF2B5EF4-FFF2-40B4-BE49-F238E27FC236}">
                  <a16:creationId xmlns:a16="http://schemas.microsoft.com/office/drawing/2014/main" id="{A5A26A15-B29D-A0E8-D924-61BE4C68E6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0280" y="5074265"/>
              <a:ext cx="603293" cy="603293"/>
            </a:xfrm>
            <a:prstGeom prst="rect">
              <a:avLst/>
            </a:prstGeom>
          </p:spPr>
        </p:pic>
      </p:grpSp>
      <p:grpSp>
        <p:nvGrpSpPr>
          <p:cNvPr id="17" name="Group 16">
            <a:extLst>
              <a:ext uri="{FF2B5EF4-FFF2-40B4-BE49-F238E27FC236}">
                <a16:creationId xmlns:a16="http://schemas.microsoft.com/office/drawing/2014/main" id="{161A7193-F5B3-C54A-E42C-484B82246742}"/>
              </a:ext>
            </a:extLst>
          </p:cNvPr>
          <p:cNvGrpSpPr/>
          <p:nvPr/>
        </p:nvGrpSpPr>
        <p:grpSpPr>
          <a:xfrm>
            <a:off x="709711" y="4082339"/>
            <a:ext cx="6737152" cy="646331"/>
            <a:chOff x="530280" y="4082339"/>
            <a:chExt cx="6737152" cy="646331"/>
          </a:xfrm>
        </p:grpSpPr>
        <p:sp>
          <p:nvSpPr>
            <p:cNvPr id="18" name="TextBox 17">
              <a:extLst>
                <a:ext uri="{FF2B5EF4-FFF2-40B4-BE49-F238E27FC236}">
                  <a16:creationId xmlns:a16="http://schemas.microsoft.com/office/drawing/2014/main" id="{6D0AA092-D3B8-47C5-6084-DF1550D1AA29}"/>
                </a:ext>
              </a:extLst>
            </p:cNvPr>
            <p:cNvSpPr txBox="1"/>
            <p:nvPr/>
          </p:nvSpPr>
          <p:spPr>
            <a:xfrm>
              <a:off x="1142123" y="4082339"/>
              <a:ext cx="61253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chemeClr val="bg1"/>
                  </a:solidFill>
                  <a:latin typeface="Arial" panose="020B0604020202020204" pitchFamily="34" charset="0"/>
                  <a:cs typeface="Arial" panose="020B0604020202020204" pitchFamily="34" charset="0"/>
                </a:rPr>
                <a:t>To explain how and why some people use online platforms to influence others in negative ways, with examples.</a:t>
              </a:r>
              <a:endParaRPr lang="en-GB" dirty="0">
                <a:solidFill>
                  <a:schemeClr val="bg1"/>
                </a:solidFill>
                <a:latin typeface="Arial" panose="020B0604020202020204" pitchFamily="34" charset="0"/>
                <a:ea typeface="Calibri" panose="020F0502020204030204"/>
                <a:cs typeface="Arial" panose="020B0604020202020204" pitchFamily="34" charset="0"/>
              </a:endParaRPr>
            </a:p>
          </p:txBody>
        </p:sp>
        <p:pic>
          <p:nvPicPr>
            <p:cNvPr id="19" name="Graphic 18">
              <a:extLst>
                <a:ext uri="{FF2B5EF4-FFF2-40B4-BE49-F238E27FC236}">
                  <a16:creationId xmlns:a16="http://schemas.microsoft.com/office/drawing/2014/main" id="{3B295FA8-7C6A-C88C-C84C-26D17890174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0280" y="4085751"/>
              <a:ext cx="603293" cy="603293"/>
            </a:xfrm>
            <a:prstGeom prst="rect">
              <a:avLst/>
            </a:prstGeom>
          </p:spPr>
        </p:pic>
      </p:grpSp>
    </p:spTree>
    <p:extLst>
      <p:ext uri="{BB962C8B-B14F-4D97-AF65-F5344CB8AC3E}">
        <p14:creationId xmlns:p14="http://schemas.microsoft.com/office/powerpoint/2010/main" val="405113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88783C-142A-1DDF-130A-DC11A34EF9C1}"/>
              </a:ext>
            </a:extLst>
          </p:cNvPr>
          <p:cNvSpPr/>
          <p:nvPr/>
        </p:nvSpPr>
        <p:spPr>
          <a:xfrm rot="21447736">
            <a:off x="589248" y="744043"/>
            <a:ext cx="4955694" cy="822495"/>
          </a:xfrm>
          <a:prstGeom prst="rect">
            <a:avLst/>
          </a:prstGeom>
          <a:solidFill>
            <a:srgbClr val="F9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9BD00"/>
              </a:solidFill>
            </a:endParaRPr>
          </a:p>
        </p:txBody>
      </p:sp>
      <p:sp>
        <p:nvSpPr>
          <p:cNvPr id="4" name="TextBox 3">
            <a:extLst>
              <a:ext uri="{FF2B5EF4-FFF2-40B4-BE49-F238E27FC236}">
                <a16:creationId xmlns:a16="http://schemas.microsoft.com/office/drawing/2014/main" id="{676BC818-04A8-BEAD-0EDC-8B8B34A5F0DB}"/>
              </a:ext>
            </a:extLst>
          </p:cNvPr>
          <p:cNvSpPr txBox="1"/>
          <p:nvPr/>
        </p:nvSpPr>
        <p:spPr>
          <a:xfrm rot="21324373">
            <a:off x="752900" y="746325"/>
            <a:ext cx="5980243" cy="646331"/>
          </a:xfrm>
          <a:prstGeom prst="rect">
            <a:avLst/>
          </a:prstGeom>
          <a:noFill/>
        </p:spPr>
        <p:txBody>
          <a:bodyPr wrap="square" lIns="91440" tIns="45720" rIns="91440" bIns="45720" rtlCol="0" anchor="t">
            <a:spAutoFit/>
          </a:bodyPr>
          <a:lstStyle/>
          <a:p>
            <a:r>
              <a:rPr lang="en-US" sz="3600" b="1" dirty="0">
                <a:solidFill>
                  <a:srgbClr val="0D1B30"/>
                </a:solidFill>
                <a:latin typeface="Arial" panose="020B0604020202020204" pitchFamily="34" charset="0"/>
                <a:cs typeface="Arial" panose="020B0604020202020204" pitchFamily="34" charset="0"/>
              </a:rPr>
              <a:t>Learning Objectives</a:t>
            </a:r>
          </a:p>
        </p:txBody>
      </p:sp>
      <p:pic>
        <p:nvPicPr>
          <p:cNvPr id="10" name="Picture 9" descr="A logo of a group of people&#10;&#10;AI-generated content may be incorrect.">
            <a:extLst>
              <a:ext uri="{FF2B5EF4-FFF2-40B4-BE49-F238E27FC236}">
                <a16:creationId xmlns:a16="http://schemas.microsoft.com/office/drawing/2014/main" id="{432C7AFD-494B-9EB8-7071-41FA5E13F85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tretch>
            <a:fillRect/>
          </a:stretch>
        </p:blipFill>
        <p:spPr>
          <a:xfrm>
            <a:off x="11341516" y="440525"/>
            <a:ext cx="331267" cy="388418"/>
          </a:xfrm>
          <a:prstGeom prst="rect">
            <a:avLst/>
          </a:prstGeom>
        </p:spPr>
      </p:pic>
      <p:sp>
        <p:nvSpPr>
          <p:cNvPr id="11" name="TextBox 10">
            <a:extLst>
              <a:ext uri="{FF2B5EF4-FFF2-40B4-BE49-F238E27FC236}">
                <a16:creationId xmlns:a16="http://schemas.microsoft.com/office/drawing/2014/main" id="{231B1E6F-2517-8BF3-B076-67510969AA75}"/>
              </a:ext>
            </a:extLst>
          </p:cNvPr>
          <p:cNvSpPr txBox="1">
            <a:spLocks noGrp="1" noRot="1" noMove="1" noResize="1" noEditPoints="1" noAdjustHandles="1" noChangeArrowheads="1" noChangeShapeType="1"/>
          </p:cNvSpPr>
          <p:nvPr/>
        </p:nvSpPr>
        <p:spPr>
          <a:xfrm>
            <a:off x="10041308" y="6272103"/>
            <a:ext cx="1709159" cy="230832"/>
          </a:xfrm>
          <a:prstGeom prst="rect">
            <a:avLst/>
          </a:prstGeom>
          <a:noFill/>
        </p:spPr>
        <p:txBody>
          <a:bodyPr wrap="square" rtlCol="0">
            <a:spAutoFit/>
          </a:bodyPr>
          <a:lstStyle/>
          <a:p>
            <a:pPr algn="r"/>
            <a:r>
              <a:rPr lang="en-GB" sz="900" dirty="0">
                <a:solidFill>
                  <a:schemeClr val="bg1">
                    <a:alpha val="41934"/>
                  </a:schemeClr>
                </a:solidFill>
                <a:latin typeface="Arial" panose="020B0604020202020204" pitchFamily="34" charset="0"/>
                <a:cs typeface="Arial" panose="020B0604020202020204" pitchFamily="34" charset="0"/>
              </a:rPr>
              <a:t>©</a:t>
            </a:r>
            <a:r>
              <a:rPr lang="en-GB" sz="900" dirty="0" err="1">
                <a:solidFill>
                  <a:schemeClr val="bg1">
                    <a:alpha val="41934"/>
                  </a:schemeClr>
                </a:solidFill>
                <a:latin typeface="Arial" panose="020B0604020202020204" pitchFamily="34" charset="0"/>
                <a:cs typeface="Arial" panose="020B0604020202020204" pitchFamily="34" charset="0"/>
              </a:rPr>
              <a:t>Ineqe</a:t>
            </a:r>
            <a:r>
              <a:rPr lang="en-GB" sz="900" dirty="0">
                <a:solidFill>
                  <a:schemeClr val="bg1">
                    <a:alpha val="41934"/>
                  </a:schemeClr>
                </a:solidFill>
                <a:latin typeface="Arial" panose="020B0604020202020204" pitchFamily="34" charset="0"/>
                <a:cs typeface="Arial" panose="020B0604020202020204" pitchFamily="34" charset="0"/>
              </a:rPr>
              <a:t> Group LTD 2025</a:t>
            </a:r>
          </a:p>
        </p:txBody>
      </p:sp>
      <p:pic>
        <p:nvPicPr>
          <p:cNvPr id="3" name="Picture 2" descr="A red and white target with arrows&#10;&#10;AI-generated content may be incorrect.">
            <a:extLst>
              <a:ext uri="{FF2B5EF4-FFF2-40B4-BE49-F238E27FC236}">
                <a16:creationId xmlns:a16="http://schemas.microsoft.com/office/drawing/2014/main" id="{AFDC616E-FAA7-D5E2-FCC8-9A33E48FFC9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12573" y="611757"/>
            <a:ext cx="5169162" cy="6078934"/>
          </a:xfrm>
          <a:prstGeom prst="rect">
            <a:avLst/>
          </a:prstGeom>
        </p:spPr>
      </p:pic>
      <p:sp>
        <p:nvSpPr>
          <p:cNvPr id="8" name="TextBox 7">
            <a:extLst>
              <a:ext uri="{FF2B5EF4-FFF2-40B4-BE49-F238E27FC236}">
                <a16:creationId xmlns:a16="http://schemas.microsoft.com/office/drawing/2014/main" id="{B4C29642-FF8F-041B-69C5-6519D923BA75}"/>
              </a:ext>
            </a:extLst>
          </p:cNvPr>
          <p:cNvSpPr txBox="1"/>
          <p:nvPr/>
        </p:nvSpPr>
        <p:spPr>
          <a:xfrm>
            <a:off x="10041308" y="6272103"/>
            <a:ext cx="1709159" cy="230832"/>
          </a:xfrm>
          <a:prstGeom prst="rect">
            <a:avLst/>
          </a:prstGeom>
          <a:noFill/>
        </p:spPr>
        <p:txBody>
          <a:bodyPr wrap="square" rtlCol="0">
            <a:spAutoFit/>
          </a:bodyPr>
          <a:lstStyle/>
          <a:p>
            <a:pPr algn="r"/>
            <a:r>
              <a:rPr lang="en-GB" sz="900" dirty="0">
                <a:solidFill>
                  <a:schemeClr val="bg1">
                    <a:alpha val="41934"/>
                  </a:schemeClr>
                </a:solidFill>
                <a:latin typeface="Arial" panose="020B0604020202020204" pitchFamily="34" charset="0"/>
                <a:cs typeface="Arial" panose="020B0604020202020204" pitchFamily="34" charset="0"/>
              </a:rPr>
              <a:t>©</a:t>
            </a:r>
            <a:r>
              <a:rPr lang="en-GB" sz="900" dirty="0" err="1">
                <a:solidFill>
                  <a:schemeClr val="bg1">
                    <a:alpha val="41934"/>
                  </a:schemeClr>
                </a:solidFill>
                <a:latin typeface="Arial" panose="020B0604020202020204" pitchFamily="34" charset="0"/>
                <a:cs typeface="Arial" panose="020B0604020202020204" pitchFamily="34" charset="0"/>
              </a:rPr>
              <a:t>Ineqe</a:t>
            </a:r>
            <a:r>
              <a:rPr lang="en-GB" sz="900" dirty="0">
                <a:solidFill>
                  <a:schemeClr val="bg1">
                    <a:alpha val="41934"/>
                  </a:schemeClr>
                </a:solidFill>
                <a:latin typeface="Arial" panose="020B0604020202020204" pitchFamily="34" charset="0"/>
                <a:cs typeface="Arial" panose="020B0604020202020204" pitchFamily="34" charset="0"/>
              </a:rPr>
              <a:t> Group LTD 2025</a:t>
            </a:r>
          </a:p>
        </p:txBody>
      </p:sp>
      <p:grpSp>
        <p:nvGrpSpPr>
          <p:cNvPr id="21" name="Group 20">
            <a:extLst>
              <a:ext uri="{FF2B5EF4-FFF2-40B4-BE49-F238E27FC236}">
                <a16:creationId xmlns:a16="http://schemas.microsoft.com/office/drawing/2014/main" id="{126852D6-56CF-9370-D035-786A0321E878}"/>
              </a:ext>
            </a:extLst>
          </p:cNvPr>
          <p:cNvGrpSpPr/>
          <p:nvPr/>
        </p:nvGrpSpPr>
        <p:grpSpPr>
          <a:xfrm>
            <a:off x="709711" y="3043440"/>
            <a:ext cx="6559731" cy="693304"/>
            <a:chOff x="530280" y="3043440"/>
            <a:chExt cx="6559731" cy="693304"/>
          </a:xfrm>
        </p:grpSpPr>
        <p:sp>
          <p:nvSpPr>
            <p:cNvPr id="7" name="TextBox 6">
              <a:extLst>
                <a:ext uri="{FF2B5EF4-FFF2-40B4-BE49-F238E27FC236}">
                  <a16:creationId xmlns:a16="http://schemas.microsoft.com/office/drawing/2014/main" id="{B19C908E-21D5-69B1-F4A8-FBA6695B3952}"/>
                </a:ext>
              </a:extLst>
            </p:cNvPr>
            <p:cNvSpPr txBox="1"/>
            <p:nvPr/>
          </p:nvSpPr>
          <p:spPr>
            <a:xfrm>
              <a:off x="1133572" y="3090413"/>
              <a:ext cx="595643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chemeClr val="bg1"/>
                  </a:solidFill>
                  <a:latin typeface="Arial" panose="020B0604020202020204" pitchFamily="34" charset="0"/>
                  <a:cs typeface="Arial" panose="020B0604020202020204" pitchFamily="34" charset="0"/>
                </a:rPr>
                <a:t>To explain how online content is designed to influence how people feel, what they buy and how they behave.</a:t>
              </a:r>
              <a:endParaRPr lang="en-GB" dirty="0">
                <a:solidFill>
                  <a:schemeClr val="bg1"/>
                </a:solidFill>
                <a:latin typeface="Arial" panose="020B0604020202020204" pitchFamily="34" charset="0"/>
                <a:ea typeface="Calibri" panose="020F0502020204030204"/>
                <a:cs typeface="Arial" panose="020B0604020202020204" pitchFamily="34" charset="0"/>
              </a:endParaRPr>
            </a:p>
          </p:txBody>
        </p:sp>
        <p:pic>
          <p:nvPicPr>
            <p:cNvPr id="13" name="Graphic 12">
              <a:extLst>
                <a:ext uri="{FF2B5EF4-FFF2-40B4-BE49-F238E27FC236}">
                  <a16:creationId xmlns:a16="http://schemas.microsoft.com/office/drawing/2014/main" id="{29BAB2E9-2FFE-4D76-E292-3F22663EBA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0280" y="3043440"/>
              <a:ext cx="603293" cy="603293"/>
            </a:xfrm>
            <a:prstGeom prst="rect">
              <a:avLst/>
            </a:prstGeom>
          </p:spPr>
        </p:pic>
      </p:grpSp>
      <p:grpSp>
        <p:nvGrpSpPr>
          <p:cNvPr id="20" name="Group 19">
            <a:extLst>
              <a:ext uri="{FF2B5EF4-FFF2-40B4-BE49-F238E27FC236}">
                <a16:creationId xmlns:a16="http://schemas.microsoft.com/office/drawing/2014/main" id="{8E8CDA13-5403-F452-D288-60BAB9FA5C86}"/>
              </a:ext>
            </a:extLst>
          </p:cNvPr>
          <p:cNvGrpSpPr/>
          <p:nvPr/>
        </p:nvGrpSpPr>
        <p:grpSpPr>
          <a:xfrm>
            <a:off x="709711" y="2074671"/>
            <a:ext cx="6202862" cy="670147"/>
            <a:chOff x="530280" y="2074671"/>
            <a:chExt cx="6202862" cy="670147"/>
          </a:xfrm>
        </p:grpSpPr>
        <p:sp>
          <p:nvSpPr>
            <p:cNvPr id="5" name="TextBox 4">
              <a:extLst>
                <a:ext uri="{FF2B5EF4-FFF2-40B4-BE49-F238E27FC236}">
                  <a16:creationId xmlns:a16="http://schemas.microsoft.com/office/drawing/2014/main" id="{7F851B71-0F72-C720-8948-7B27AF909BF2}"/>
                </a:ext>
              </a:extLst>
            </p:cNvPr>
            <p:cNvSpPr txBox="1"/>
            <p:nvPr/>
          </p:nvSpPr>
          <p:spPr>
            <a:xfrm>
              <a:off x="1116371" y="2098487"/>
              <a:ext cx="56167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chemeClr val="bg1"/>
                  </a:solidFill>
                  <a:latin typeface="Arial" panose="020B0604020202020204" pitchFamily="34" charset="0"/>
                  <a:ea typeface="+mn-lt"/>
                  <a:cs typeface="Arial" panose="020B0604020202020204" pitchFamily="34" charset="0"/>
                </a:rPr>
                <a:t>To describe how to tell when online content has been paid for or promoted by companies or influencers.</a:t>
              </a:r>
              <a:endParaRPr lang="en-US" dirty="0">
                <a:solidFill>
                  <a:schemeClr val="bg1"/>
                </a:solidFill>
                <a:latin typeface="Arial" panose="020B0604020202020204" pitchFamily="34" charset="0"/>
                <a:ea typeface="+mn-lt"/>
                <a:cs typeface="Arial" panose="020B0604020202020204" pitchFamily="34" charset="0"/>
              </a:endParaRPr>
            </a:p>
          </p:txBody>
        </p:sp>
        <p:pic>
          <p:nvPicPr>
            <p:cNvPr id="15" name="Graphic 14">
              <a:extLst>
                <a:ext uri="{FF2B5EF4-FFF2-40B4-BE49-F238E27FC236}">
                  <a16:creationId xmlns:a16="http://schemas.microsoft.com/office/drawing/2014/main" id="{583A807B-CF52-B2FE-D955-420746E7E4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0280" y="2074671"/>
              <a:ext cx="603293" cy="603293"/>
            </a:xfrm>
            <a:prstGeom prst="rect">
              <a:avLst/>
            </a:prstGeom>
          </p:spPr>
        </p:pic>
      </p:grpSp>
      <p:grpSp>
        <p:nvGrpSpPr>
          <p:cNvPr id="23" name="Group 22">
            <a:extLst>
              <a:ext uri="{FF2B5EF4-FFF2-40B4-BE49-F238E27FC236}">
                <a16:creationId xmlns:a16="http://schemas.microsoft.com/office/drawing/2014/main" id="{2E0B159C-6FC3-E64F-7342-0A4B1C36563F}"/>
              </a:ext>
            </a:extLst>
          </p:cNvPr>
          <p:cNvGrpSpPr/>
          <p:nvPr/>
        </p:nvGrpSpPr>
        <p:grpSpPr>
          <a:xfrm>
            <a:off x="709711" y="5074265"/>
            <a:ext cx="6825863" cy="923330"/>
            <a:chOff x="530280" y="5074265"/>
            <a:chExt cx="6825863" cy="923330"/>
          </a:xfrm>
        </p:grpSpPr>
        <p:sp>
          <p:nvSpPr>
            <p:cNvPr id="2" name="TextBox 1">
              <a:extLst>
                <a:ext uri="{FF2B5EF4-FFF2-40B4-BE49-F238E27FC236}">
                  <a16:creationId xmlns:a16="http://schemas.microsoft.com/office/drawing/2014/main" id="{F5525324-0F7B-EE50-C75B-8BA8147A03EE}"/>
                </a:ext>
              </a:extLst>
            </p:cNvPr>
            <p:cNvSpPr txBox="1"/>
            <p:nvPr/>
          </p:nvSpPr>
          <p:spPr>
            <a:xfrm>
              <a:off x="1107917" y="5074265"/>
              <a:ext cx="624822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chemeClr val="bg1"/>
                  </a:solidFill>
                  <a:latin typeface="Arial" panose="020B0604020202020204" pitchFamily="34" charset="0"/>
                  <a:ea typeface="Calibri" panose="020F0502020204030204"/>
                  <a:cs typeface="Arial" panose="020B0604020202020204" pitchFamily="34" charset="0"/>
                </a:rPr>
                <a:t>To explain that some influencers online are not real people but computer-generated characters created to promote products or lifestyles.</a:t>
              </a:r>
            </a:p>
          </p:txBody>
        </p:sp>
        <p:pic>
          <p:nvPicPr>
            <p:cNvPr id="17" name="Graphic 16">
              <a:extLst>
                <a:ext uri="{FF2B5EF4-FFF2-40B4-BE49-F238E27FC236}">
                  <a16:creationId xmlns:a16="http://schemas.microsoft.com/office/drawing/2014/main" id="{6AFCEBF4-8ACE-213B-531A-C764F7FDCF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0280" y="5074265"/>
              <a:ext cx="603293" cy="603293"/>
            </a:xfrm>
            <a:prstGeom prst="rect">
              <a:avLst/>
            </a:prstGeom>
          </p:spPr>
        </p:pic>
      </p:grpSp>
      <p:grpSp>
        <p:nvGrpSpPr>
          <p:cNvPr id="22" name="Group 21">
            <a:extLst>
              <a:ext uri="{FF2B5EF4-FFF2-40B4-BE49-F238E27FC236}">
                <a16:creationId xmlns:a16="http://schemas.microsoft.com/office/drawing/2014/main" id="{5E779758-D62C-BC1A-CE8E-92929C071DD1}"/>
              </a:ext>
            </a:extLst>
          </p:cNvPr>
          <p:cNvGrpSpPr/>
          <p:nvPr/>
        </p:nvGrpSpPr>
        <p:grpSpPr>
          <a:xfrm>
            <a:off x="709711" y="4082339"/>
            <a:ext cx="6737152" cy="646331"/>
            <a:chOff x="530280" y="4082339"/>
            <a:chExt cx="6737152" cy="646331"/>
          </a:xfrm>
        </p:grpSpPr>
        <p:sp>
          <p:nvSpPr>
            <p:cNvPr id="6" name="TextBox 5">
              <a:extLst>
                <a:ext uri="{FF2B5EF4-FFF2-40B4-BE49-F238E27FC236}">
                  <a16:creationId xmlns:a16="http://schemas.microsoft.com/office/drawing/2014/main" id="{CBEF7948-2C67-F0D3-A8FE-A906C5864D0B}"/>
                </a:ext>
              </a:extLst>
            </p:cNvPr>
            <p:cNvSpPr txBox="1"/>
            <p:nvPr/>
          </p:nvSpPr>
          <p:spPr>
            <a:xfrm>
              <a:off x="1142123" y="4082339"/>
              <a:ext cx="61253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chemeClr val="bg1"/>
                  </a:solidFill>
                  <a:latin typeface="Arial" panose="020B0604020202020204" pitchFamily="34" charset="0"/>
                  <a:cs typeface="Arial" panose="020B0604020202020204" pitchFamily="34" charset="0"/>
                </a:rPr>
                <a:t>To explain how and why some people use online platforms to influence others in negative ways, with examples.</a:t>
              </a:r>
              <a:endParaRPr lang="en-GB" dirty="0">
                <a:solidFill>
                  <a:schemeClr val="bg1"/>
                </a:solidFill>
                <a:latin typeface="Arial" panose="020B0604020202020204" pitchFamily="34" charset="0"/>
                <a:ea typeface="Calibri" panose="020F0502020204030204"/>
                <a:cs typeface="Arial" panose="020B0604020202020204" pitchFamily="34" charset="0"/>
              </a:endParaRPr>
            </a:p>
          </p:txBody>
        </p:sp>
        <p:pic>
          <p:nvPicPr>
            <p:cNvPr id="19" name="Graphic 18">
              <a:extLst>
                <a:ext uri="{FF2B5EF4-FFF2-40B4-BE49-F238E27FC236}">
                  <a16:creationId xmlns:a16="http://schemas.microsoft.com/office/drawing/2014/main" id="{633D007C-E835-2E72-1BAC-5845FAC5E31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0280" y="4085751"/>
              <a:ext cx="603293" cy="603293"/>
            </a:xfrm>
            <a:prstGeom prst="rect">
              <a:avLst/>
            </a:prstGeom>
          </p:spPr>
        </p:pic>
      </p:grpSp>
    </p:spTree>
    <p:extLst>
      <p:ext uri="{BB962C8B-B14F-4D97-AF65-F5344CB8AC3E}">
        <p14:creationId xmlns:p14="http://schemas.microsoft.com/office/powerpoint/2010/main" val="169224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768EA2D4-2900-BA4B-E743-4D5A3EF8329A}"/>
              </a:ext>
            </a:extLst>
          </p:cNvPr>
          <p:cNvSpPr/>
          <p:nvPr/>
        </p:nvSpPr>
        <p:spPr>
          <a:xfrm>
            <a:off x="252484" y="252484"/>
            <a:ext cx="11675659" cy="6346209"/>
          </a:xfrm>
          <a:prstGeom prst="roundRect">
            <a:avLst>
              <a:gd name="adj" fmla="val 258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logo of a group of people&#10;&#10;AI-generated content may be incorrect.">
            <a:extLst>
              <a:ext uri="{FF2B5EF4-FFF2-40B4-BE49-F238E27FC236}">
                <a16:creationId xmlns:a16="http://schemas.microsoft.com/office/drawing/2014/main" id="{07D59DDB-CDD4-5B33-702A-8F49513F1CC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41516" y="440525"/>
            <a:ext cx="331267" cy="388418"/>
          </a:xfrm>
          <a:prstGeom prst="rect">
            <a:avLst/>
          </a:prstGeom>
        </p:spPr>
      </p:pic>
      <p:sp>
        <p:nvSpPr>
          <p:cNvPr id="4" name="TextBox 3">
            <a:extLst>
              <a:ext uri="{FF2B5EF4-FFF2-40B4-BE49-F238E27FC236}">
                <a16:creationId xmlns:a16="http://schemas.microsoft.com/office/drawing/2014/main" id="{8CFA2F81-8192-854B-7150-D465D86AA80D}"/>
              </a:ext>
            </a:extLst>
          </p:cNvPr>
          <p:cNvSpPr txBox="1"/>
          <p:nvPr/>
        </p:nvSpPr>
        <p:spPr>
          <a:xfrm>
            <a:off x="10041308" y="6272103"/>
            <a:ext cx="1709159" cy="230832"/>
          </a:xfrm>
          <a:prstGeom prst="rect">
            <a:avLst/>
          </a:prstGeom>
          <a:noFill/>
        </p:spPr>
        <p:txBody>
          <a:bodyPr wrap="square" rtlCol="0">
            <a:spAutoFit/>
          </a:bodyPr>
          <a:lstStyle/>
          <a:p>
            <a:pPr algn="r"/>
            <a:r>
              <a:rPr lang="en-GB" sz="900" dirty="0">
                <a:solidFill>
                  <a:srgbClr val="0D1B30">
                    <a:alpha val="41934"/>
                  </a:srgbClr>
                </a:solidFill>
                <a:latin typeface="Arial" panose="020B0604020202020204" pitchFamily="34" charset="0"/>
                <a:cs typeface="Arial" panose="020B0604020202020204" pitchFamily="34" charset="0"/>
              </a:rPr>
              <a:t>©</a:t>
            </a:r>
            <a:r>
              <a:rPr lang="en-GB" sz="900" dirty="0" err="1">
                <a:solidFill>
                  <a:srgbClr val="0D1B30">
                    <a:alpha val="41934"/>
                  </a:srgbClr>
                </a:solidFill>
                <a:latin typeface="Arial" panose="020B0604020202020204" pitchFamily="34" charset="0"/>
                <a:cs typeface="Arial" panose="020B0604020202020204" pitchFamily="34" charset="0"/>
              </a:rPr>
              <a:t>Ineqe</a:t>
            </a:r>
            <a:r>
              <a:rPr lang="en-GB" sz="900" dirty="0">
                <a:solidFill>
                  <a:srgbClr val="0D1B30">
                    <a:alpha val="41934"/>
                  </a:srgbClr>
                </a:solidFill>
                <a:latin typeface="Arial" panose="020B0604020202020204" pitchFamily="34" charset="0"/>
                <a:cs typeface="Arial" panose="020B0604020202020204" pitchFamily="34" charset="0"/>
              </a:rPr>
              <a:t> Group LTD 2025</a:t>
            </a:r>
          </a:p>
        </p:txBody>
      </p:sp>
      <p:cxnSp>
        <p:nvCxnSpPr>
          <p:cNvPr id="8" name="Straight Connector 7">
            <a:extLst>
              <a:ext uri="{FF2B5EF4-FFF2-40B4-BE49-F238E27FC236}">
                <a16:creationId xmlns:a16="http://schemas.microsoft.com/office/drawing/2014/main" id="{846C9AE7-2539-1A27-6A5B-394C772CBFCC}"/>
              </a:ext>
            </a:extLst>
          </p:cNvPr>
          <p:cNvCxnSpPr/>
          <p:nvPr/>
        </p:nvCxnSpPr>
        <p:spPr>
          <a:xfrm>
            <a:off x="6085764" y="907576"/>
            <a:ext cx="0" cy="5158854"/>
          </a:xfrm>
          <a:prstGeom prst="line">
            <a:avLst/>
          </a:prstGeom>
          <a:ln w="63500">
            <a:solidFill>
              <a:srgbClr val="0D1B3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488FC26-C963-9E66-1D71-9CBE8A27795F}"/>
              </a:ext>
            </a:extLst>
          </p:cNvPr>
          <p:cNvCxnSpPr>
            <a:cxnSpLocks/>
          </p:cNvCxnSpPr>
          <p:nvPr/>
        </p:nvCxnSpPr>
        <p:spPr>
          <a:xfrm flipV="1">
            <a:off x="1146412" y="3425587"/>
            <a:ext cx="9749475" cy="61416"/>
          </a:xfrm>
          <a:prstGeom prst="line">
            <a:avLst/>
          </a:prstGeom>
          <a:ln w="63500">
            <a:solidFill>
              <a:srgbClr val="0D1B3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E8DC64F-A6DC-F0E5-AC7F-5F300920DBE4}"/>
              </a:ext>
            </a:extLst>
          </p:cNvPr>
          <p:cNvCxnSpPr>
            <a:cxnSpLocks/>
          </p:cNvCxnSpPr>
          <p:nvPr/>
        </p:nvCxnSpPr>
        <p:spPr>
          <a:xfrm>
            <a:off x="3125337" y="1310185"/>
            <a:ext cx="5957248" cy="4326340"/>
          </a:xfrm>
          <a:prstGeom prst="line">
            <a:avLst/>
          </a:prstGeom>
          <a:ln w="63500">
            <a:solidFill>
              <a:srgbClr val="0D1B3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3FA2B0A-4DDB-BC77-0FA7-9D07276CB463}"/>
              </a:ext>
            </a:extLst>
          </p:cNvPr>
          <p:cNvCxnSpPr>
            <a:cxnSpLocks/>
          </p:cNvCxnSpPr>
          <p:nvPr/>
        </p:nvCxnSpPr>
        <p:spPr>
          <a:xfrm flipH="1">
            <a:off x="3042525" y="1323833"/>
            <a:ext cx="5957248" cy="4326340"/>
          </a:xfrm>
          <a:prstGeom prst="line">
            <a:avLst/>
          </a:prstGeom>
          <a:ln w="63500">
            <a:solidFill>
              <a:srgbClr val="0D1B30"/>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B4951CD9-B9B3-AB87-23E9-2406D53EB8C5}"/>
              </a:ext>
            </a:extLst>
          </p:cNvPr>
          <p:cNvSpPr/>
          <p:nvPr/>
        </p:nvSpPr>
        <p:spPr>
          <a:xfrm>
            <a:off x="4103427" y="1443250"/>
            <a:ext cx="3964675" cy="3964675"/>
          </a:xfrm>
          <a:prstGeom prst="ellipse">
            <a:avLst/>
          </a:prstGeom>
          <a:solidFill>
            <a:schemeClr val="bg1"/>
          </a:solid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6CCF56EB-5B87-DF16-5811-3DA4101DB078}"/>
              </a:ext>
            </a:extLst>
          </p:cNvPr>
          <p:cNvSpPr txBox="1"/>
          <p:nvPr/>
        </p:nvSpPr>
        <p:spPr>
          <a:xfrm>
            <a:off x="4123899" y="3071644"/>
            <a:ext cx="3944203" cy="707886"/>
          </a:xfrm>
          <a:prstGeom prst="rect">
            <a:avLst/>
          </a:prstGeom>
          <a:noFill/>
        </p:spPr>
        <p:txBody>
          <a:bodyPr wrap="square" rtlCol="0">
            <a:spAutoFit/>
          </a:bodyPr>
          <a:lstStyle/>
          <a:p>
            <a:pPr algn="ctr"/>
            <a:r>
              <a:rPr lang="en-GB" sz="4000" b="1" dirty="0">
                <a:solidFill>
                  <a:srgbClr val="0D1B30"/>
                </a:solidFill>
                <a:latin typeface="Arial" panose="020B0604020202020204" pitchFamily="34" charset="0"/>
                <a:cs typeface="Arial" panose="020B0604020202020204" pitchFamily="34" charset="0"/>
              </a:rPr>
              <a:t>Influencers</a:t>
            </a:r>
          </a:p>
        </p:txBody>
      </p:sp>
    </p:spTree>
    <p:extLst>
      <p:ext uri="{BB962C8B-B14F-4D97-AF65-F5344CB8AC3E}">
        <p14:creationId xmlns:p14="http://schemas.microsoft.com/office/powerpoint/2010/main" val="1044269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BCC496-3DB3-56DA-7869-1408F9C552C2}"/>
              </a:ext>
            </a:extLst>
          </p:cNvPr>
          <p:cNvSpPr/>
          <p:nvPr/>
        </p:nvSpPr>
        <p:spPr>
          <a:xfrm rot="21211448">
            <a:off x="398865" y="622041"/>
            <a:ext cx="3744077" cy="947854"/>
          </a:xfrm>
          <a:prstGeom prst="rect">
            <a:avLst/>
          </a:prstGeom>
          <a:solidFill>
            <a:srgbClr val="E50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B3D7134-8BCE-E230-FA35-203C11FA66DA}"/>
              </a:ext>
            </a:extLst>
          </p:cNvPr>
          <p:cNvSpPr txBox="1"/>
          <p:nvPr/>
        </p:nvSpPr>
        <p:spPr>
          <a:xfrm rot="21014500">
            <a:off x="502194" y="649044"/>
            <a:ext cx="3586909" cy="830997"/>
          </a:xfrm>
          <a:prstGeom prst="rect">
            <a:avLst/>
          </a:prstGeom>
          <a:noFill/>
        </p:spPr>
        <p:txBody>
          <a:bodyPr wrap="square" lIns="91440" tIns="45720" rIns="91440" bIns="45720" rtlCol="0" anchor="t">
            <a:spAutoFit/>
          </a:bodyPr>
          <a:lstStyle/>
          <a:p>
            <a:r>
              <a:rPr lang="en-US" sz="4800" b="1" dirty="0">
                <a:solidFill>
                  <a:schemeClr val="bg1"/>
                </a:solidFill>
                <a:latin typeface="Arial" panose="020B0604020202020204" pitchFamily="34" charset="0"/>
                <a:cs typeface="Arial" panose="020B0604020202020204" pitchFamily="34" charset="0"/>
              </a:rPr>
              <a:t>Influencers</a:t>
            </a:r>
          </a:p>
        </p:txBody>
      </p:sp>
      <p:pic>
        <p:nvPicPr>
          <p:cNvPr id="7" name="Picture 6" descr="A screenshot of a video game&#10;&#10;AI-generated content may be incorrect.">
            <a:extLst>
              <a:ext uri="{FF2B5EF4-FFF2-40B4-BE49-F238E27FC236}">
                <a16:creationId xmlns:a16="http://schemas.microsoft.com/office/drawing/2014/main" id="{0F7C5B0D-CE38-42D7-095A-0B027C6F877A}"/>
              </a:ext>
            </a:extLst>
          </p:cNvPr>
          <p:cNvPicPr>
            <a:picLocks noChangeAspect="1"/>
          </p:cNvPicPr>
          <p:nvPr/>
        </p:nvPicPr>
        <p:blipFill>
          <a:blip r:embed="rId3"/>
          <a:srcRect b="43361"/>
          <a:stretch>
            <a:fillRect/>
          </a:stretch>
        </p:blipFill>
        <p:spPr>
          <a:xfrm rot="21321565">
            <a:off x="-42093" y="2104832"/>
            <a:ext cx="4269802" cy="5247336"/>
          </a:xfrm>
          <a:prstGeom prst="roundRect">
            <a:avLst>
              <a:gd name="adj" fmla="val 7847"/>
            </a:avLst>
          </a:prstGeom>
          <a:solidFill>
            <a:srgbClr val="FFFFFF">
              <a:shade val="85000"/>
            </a:srgbClr>
          </a:solidFill>
          <a:ln>
            <a:noFill/>
          </a:ln>
          <a:effectLst/>
        </p:spPr>
      </p:pic>
      <p:pic>
        <p:nvPicPr>
          <p:cNvPr id="14" name="Picture 13">
            <a:extLst>
              <a:ext uri="{FF2B5EF4-FFF2-40B4-BE49-F238E27FC236}">
                <a16:creationId xmlns:a16="http://schemas.microsoft.com/office/drawing/2014/main" id="{49A09FD7-291F-938D-996B-806DD4A8A720}"/>
              </a:ext>
            </a:extLst>
          </p:cNvPr>
          <p:cNvPicPr>
            <a:picLocks noChangeAspect="1"/>
          </p:cNvPicPr>
          <p:nvPr/>
        </p:nvPicPr>
        <p:blipFill>
          <a:blip r:embed="rId4"/>
          <a:srcRect l="178" r="178" b="36057"/>
          <a:stretch>
            <a:fillRect/>
          </a:stretch>
        </p:blipFill>
        <p:spPr>
          <a:xfrm rot="271455">
            <a:off x="2745813" y="1839247"/>
            <a:ext cx="4269802" cy="5923951"/>
          </a:xfrm>
          <a:prstGeom prst="roundRect">
            <a:avLst>
              <a:gd name="adj" fmla="val 7847"/>
            </a:avLst>
          </a:prstGeom>
          <a:solidFill>
            <a:srgbClr val="FFFFFF">
              <a:shade val="85000"/>
            </a:srgbClr>
          </a:solidFill>
          <a:ln>
            <a:noFill/>
          </a:ln>
          <a:effectLst/>
        </p:spPr>
      </p:pic>
      <p:pic>
        <p:nvPicPr>
          <p:cNvPr id="15" name="Picture 14">
            <a:extLst>
              <a:ext uri="{FF2B5EF4-FFF2-40B4-BE49-F238E27FC236}">
                <a16:creationId xmlns:a16="http://schemas.microsoft.com/office/drawing/2014/main" id="{9A6016EC-4911-FFEC-A9A5-AAAFADD3AFCB}"/>
              </a:ext>
            </a:extLst>
          </p:cNvPr>
          <p:cNvPicPr>
            <a:picLocks noChangeAspect="1"/>
          </p:cNvPicPr>
          <p:nvPr/>
        </p:nvPicPr>
        <p:blipFill>
          <a:blip r:embed="rId5"/>
          <a:srcRect b="33496"/>
          <a:stretch>
            <a:fillRect/>
          </a:stretch>
        </p:blipFill>
        <p:spPr>
          <a:xfrm rot="21321565">
            <a:off x="5747113" y="1231165"/>
            <a:ext cx="4269802" cy="6161211"/>
          </a:xfrm>
          <a:prstGeom prst="roundRect">
            <a:avLst>
              <a:gd name="adj" fmla="val 7847"/>
            </a:avLst>
          </a:prstGeom>
          <a:solidFill>
            <a:srgbClr val="FFFFFF">
              <a:shade val="85000"/>
            </a:srgbClr>
          </a:solidFill>
          <a:ln>
            <a:noFill/>
          </a:ln>
          <a:effectLst/>
        </p:spPr>
      </p:pic>
      <p:pic>
        <p:nvPicPr>
          <p:cNvPr id="16" name="Picture 15">
            <a:extLst>
              <a:ext uri="{FF2B5EF4-FFF2-40B4-BE49-F238E27FC236}">
                <a16:creationId xmlns:a16="http://schemas.microsoft.com/office/drawing/2014/main" id="{CD3524D8-5947-A1F1-533F-C32B2EE80F3B}"/>
              </a:ext>
            </a:extLst>
          </p:cNvPr>
          <p:cNvPicPr>
            <a:picLocks noChangeAspect="1"/>
          </p:cNvPicPr>
          <p:nvPr/>
        </p:nvPicPr>
        <p:blipFill>
          <a:blip r:embed="rId6"/>
          <a:srcRect b="31468"/>
          <a:stretch>
            <a:fillRect/>
          </a:stretch>
        </p:blipFill>
        <p:spPr>
          <a:xfrm rot="271455">
            <a:off x="8463221" y="666724"/>
            <a:ext cx="4269802" cy="6349175"/>
          </a:xfrm>
          <a:prstGeom prst="roundRect">
            <a:avLst>
              <a:gd name="adj" fmla="val 7847"/>
            </a:avLst>
          </a:prstGeom>
          <a:solidFill>
            <a:srgbClr val="FFFFFF">
              <a:shade val="85000"/>
            </a:srgbClr>
          </a:solidFill>
          <a:ln>
            <a:noFill/>
          </a:ln>
          <a:effectLst/>
        </p:spPr>
      </p:pic>
    </p:spTree>
    <p:extLst>
      <p:ext uri="{BB962C8B-B14F-4D97-AF65-F5344CB8AC3E}">
        <p14:creationId xmlns:p14="http://schemas.microsoft.com/office/powerpoint/2010/main" val="422873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ED5EBBB-80CA-2FEC-F8A3-4C663CF8B354}"/>
              </a:ext>
            </a:extLst>
          </p:cNvPr>
          <p:cNvSpPr/>
          <p:nvPr/>
        </p:nvSpPr>
        <p:spPr>
          <a:xfrm rot="21084441">
            <a:off x="7009805" y="1560451"/>
            <a:ext cx="3884729" cy="9478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8DFE7BF8-674A-CB8A-92B2-8D50C951D208}"/>
              </a:ext>
            </a:extLst>
          </p:cNvPr>
          <p:cNvSpPr txBox="1"/>
          <p:nvPr/>
        </p:nvSpPr>
        <p:spPr>
          <a:xfrm rot="21331712">
            <a:off x="7113632" y="1579592"/>
            <a:ext cx="3846548" cy="830997"/>
          </a:xfrm>
          <a:prstGeom prst="rect">
            <a:avLst/>
          </a:prstGeom>
          <a:noFill/>
        </p:spPr>
        <p:txBody>
          <a:bodyPr wrap="square" lIns="91440" tIns="45720" rIns="91440" bIns="45720" rtlCol="0" anchor="t">
            <a:spAutoFit/>
          </a:bodyPr>
          <a:lstStyle/>
          <a:p>
            <a:r>
              <a:rPr lang="en-US" sz="4800" b="1" dirty="0">
                <a:solidFill>
                  <a:srgbClr val="0D1B30"/>
                </a:solidFill>
                <a:latin typeface="Arial" panose="020B0604020202020204" pitchFamily="34" charset="0"/>
                <a:cs typeface="Arial" panose="020B0604020202020204" pitchFamily="34" charset="0"/>
              </a:rPr>
              <a:t>#sponsored</a:t>
            </a:r>
          </a:p>
        </p:txBody>
      </p:sp>
      <p:sp>
        <p:nvSpPr>
          <p:cNvPr id="9" name="Rectangle 8">
            <a:extLst>
              <a:ext uri="{FF2B5EF4-FFF2-40B4-BE49-F238E27FC236}">
                <a16:creationId xmlns:a16="http://schemas.microsoft.com/office/drawing/2014/main" id="{EB70AA8E-FB0A-AF38-058B-17033392EE63}"/>
              </a:ext>
            </a:extLst>
          </p:cNvPr>
          <p:cNvSpPr/>
          <p:nvPr/>
        </p:nvSpPr>
        <p:spPr>
          <a:xfrm rot="795748">
            <a:off x="5300013" y="3314221"/>
            <a:ext cx="1513743" cy="9478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377847B5-E41B-74EF-99C7-A5250BF69EB3}"/>
              </a:ext>
            </a:extLst>
          </p:cNvPr>
          <p:cNvSpPr txBox="1"/>
          <p:nvPr/>
        </p:nvSpPr>
        <p:spPr>
          <a:xfrm rot="358889">
            <a:off x="5417126" y="3314997"/>
            <a:ext cx="1244084" cy="830997"/>
          </a:xfrm>
          <a:prstGeom prst="rect">
            <a:avLst/>
          </a:prstGeom>
          <a:noFill/>
        </p:spPr>
        <p:txBody>
          <a:bodyPr wrap="square" lIns="91440" tIns="45720" rIns="91440" bIns="45720" rtlCol="0" anchor="t">
            <a:spAutoFit/>
          </a:bodyPr>
          <a:lstStyle/>
          <a:p>
            <a:r>
              <a:rPr lang="en-US" sz="4800" b="1" dirty="0">
                <a:solidFill>
                  <a:srgbClr val="0D1B30"/>
                </a:solidFill>
                <a:latin typeface="Arial" panose="020B0604020202020204" pitchFamily="34" charset="0"/>
                <a:cs typeface="Arial" panose="020B0604020202020204" pitchFamily="34" charset="0"/>
              </a:rPr>
              <a:t>#ad</a:t>
            </a:r>
          </a:p>
        </p:txBody>
      </p:sp>
      <p:sp>
        <p:nvSpPr>
          <p:cNvPr id="11" name="Rectangle 10">
            <a:extLst>
              <a:ext uri="{FF2B5EF4-FFF2-40B4-BE49-F238E27FC236}">
                <a16:creationId xmlns:a16="http://schemas.microsoft.com/office/drawing/2014/main" id="{5C38B8E7-A3AA-1272-F7B1-19967A1DFB87}"/>
              </a:ext>
            </a:extLst>
          </p:cNvPr>
          <p:cNvSpPr/>
          <p:nvPr/>
        </p:nvSpPr>
        <p:spPr>
          <a:xfrm rot="21084441">
            <a:off x="1606324" y="4669992"/>
            <a:ext cx="2890119" cy="9478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2A54C54-60BB-D631-B634-92A19439A167}"/>
              </a:ext>
            </a:extLst>
          </p:cNvPr>
          <p:cNvSpPr txBox="1"/>
          <p:nvPr/>
        </p:nvSpPr>
        <p:spPr>
          <a:xfrm rot="21306191">
            <a:off x="1706412" y="4662022"/>
            <a:ext cx="2635960" cy="830997"/>
          </a:xfrm>
          <a:prstGeom prst="rect">
            <a:avLst/>
          </a:prstGeom>
          <a:noFill/>
        </p:spPr>
        <p:txBody>
          <a:bodyPr wrap="square" lIns="91440" tIns="45720" rIns="91440" bIns="45720" rtlCol="0" anchor="t">
            <a:spAutoFit/>
          </a:bodyPr>
          <a:lstStyle/>
          <a:p>
            <a:r>
              <a:rPr lang="en-US" sz="4800" b="1" dirty="0">
                <a:solidFill>
                  <a:srgbClr val="0D1B30"/>
                </a:solidFill>
                <a:latin typeface="Arial" panose="020B0604020202020204" pitchFamily="34" charset="0"/>
                <a:cs typeface="Arial" panose="020B0604020202020204" pitchFamily="34" charset="0"/>
              </a:rPr>
              <a:t>#partner</a:t>
            </a:r>
          </a:p>
        </p:txBody>
      </p:sp>
      <p:sp>
        <p:nvSpPr>
          <p:cNvPr id="13" name="Rectangle 12">
            <a:extLst>
              <a:ext uri="{FF2B5EF4-FFF2-40B4-BE49-F238E27FC236}">
                <a16:creationId xmlns:a16="http://schemas.microsoft.com/office/drawing/2014/main" id="{9D882868-286D-7E90-1567-D7D60D7D18BC}"/>
              </a:ext>
            </a:extLst>
          </p:cNvPr>
          <p:cNvSpPr/>
          <p:nvPr/>
        </p:nvSpPr>
        <p:spPr>
          <a:xfrm rot="21076776">
            <a:off x="90609" y="235700"/>
            <a:ext cx="3668876" cy="947854"/>
          </a:xfrm>
          <a:prstGeom prst="rect">
            <a:avLst/>
          </a:prstGeom>
          <a:solidFill>
            <a:srgbClr val="00C7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1B2CD482-BFC7-6CA1-49B2-0524221312A7}"/>
              </a:ext>
            </a:extLst>
          </p:cNvPr>
          <p:cNvSpPr/>
          <p:nvPr/>
        </p:nvSpPr>
        <p:spPr>
          <a:xfrm rot="21141520">
            <a:off x="891530" y="803024"/>
            <a:ext cx="3539532" cy="947854"/>
          </a:xfrm>
          <a:prstGeom prst="rect">
            <a:avLst/>
          </a:prstGeom>
          <a:solidFill>
            <a:srgbClr val="00C7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C0CE35C9-5D71-3158-E56E-6922183F401C}"/>
              </a:ext>
            </a:extLst>
          </p:cNvPr>
          <p:cNvSpPr txBox="1"/>
          <p:nvPr/>
        </p:nvSpPr>
        <p:spPr>
          <a:xfrm rot="21313758">
            <a:off x="193697" y="258461"/>
            <a:ext cx="3586909" cy="830997"/>
          </a:xfrm>
          <a:prstGeom prst="rect">
            <a:avLst/>
          </a:prstGeom>
          <a:noFill/>
        </p:spPr>
        <p:txBody>
          <a:bodyPr wrap="square" lIns="91440" tIns="45720" rIns="91440" bIns="45720" rtlCol="0" anchor="t">
            <a:spAutoFit/>
          </a:bodyPr>
          <a:lstStyle/>
          <a:p>
            <a:r>
              <a:rPr lang="en-US" sz="4800" b="1" dirty="0">
                <a:solidFill>
                  <a:srgbClr val="0D1B30"/>
                </a:solidFill>
                <a:latin typeface="Arial" panose="020B0604020202020204" pitchFamily="34" charset="0"/>
                <a:cs typeface="Arial" panose="020B0604020202020204" pitchFamily="34" charset="0"/>
              </a:rPr>
              <a:t>Sponsored</a:t>
            </a:r>
          </a:p>
        </p:txBody>
      </p:sp>
      <p:sp>
        <p:nvSpPr>
          <p:cNvPr id="16" name="TextBox 15">
            <a:extLst>
              <a:ext uri="{FF2B5EF4-FFF2-40B4-BE49-F238E27FC236}">
                <a16:creationId xmlns:a16="http://schemas.microsoft.com/office/drawing/2014/main" id="{04C3EE4C-E388-9A94-574B-C08D2AF02F8C}"/>
              </a:ext>
            </a:extLst>
          </p:cNvPr>
          <p:cNvSpPr txBox="1"/>
          <p:nvPr/>
        </p:nvSpPr>
        <p:spPr>
          <a:xfrm rot="21428207">
            <a:off x="1537714" y="837526"/>
            <a:ext cx="3396726" cy="830997"/>
          </a:xfrm>
          <a:prstGeom prst="rect">
            <a:avLst/>
          </a:prstGeom>
          <a:noFill/>
        </p:spPr>
        <p:txBody>
          <a:bodyPr wrap="square" lIns="91440" tIns="45720" rIns="91440" bIns="45720" rtlCol="0" anchor="t">
            <a:spAutoFit/>
          </a:bodyPr>
          <a:lstStyle/>
          <a:p>
            <a:r>
              <a:rPr lang="en-US" sz="4800" b="1" dirty="0">
                <a:solidFill>
                  <a:srgbClr val="0D1B30"/>
                </a:solidFill>
                <a:latin typeface="Arial" panose="020B0604020202020204" pitchFamily="34" charset="0"/>
                <a:cs typeface="Arial" panose="020B0604020202020204" pitchFamily="34" charset="0"/>
              </a:rPr>
              <a:t>Content</a:t>
            </a:r>
          </a:p>
        </p:txBody>
      </p:sp>
      <p:pic>
        <p:nvPicPr>
          <p:cNvPr id="17" name="Graphic 16">
            <a:extLst>
              <a:ext uri="{FF2B5EF4-FFF2-40B4-BE49-F238E27FC236}">
                <a16:creationId xmlns:a16="http://schemas.microsoft.com/office/drawing/2014/main" id="{8E537EF2-2B75-6312-C10B-2C5D9FCBF5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4296" y="1015416"/>
            <a:ext cx="818866" cy="818866"/>
          </a:xfrm>
          <a:prstGeom prst="rect">
            <a:avLst/>
          </a:prstGeom>
        </p:spPr>
      </p:pic>
    </p:spTree>
    <p:extLst>
      <p:ext uri="{BB962C8B-B14F-4D97-AF65-F5344CB8AC3E}">
        <p14:creationId xmlns:p14="http://schemas.microsoft.com/office/powerpoint/2010/main" val="3904441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3096D8-64FE-2C3C-0B32-E6C6D2135673}"/>
              </a:ext>
            </a:extLst>
          </p:cNvPr>
          <p:cNvSpPr/>
          <p:nvPr/>
        </p:nvSpPr>
        <p:spPr>
          <a:xfrm rot="21076776">
            <a:off x="90609" y="235700"/>
            <a:ext cx="3668876" cy="947854"/>
          </a:xfrm>
          <a:prstGeom prst="rect">
            <a:avLst/>
          </a:prstGeom>
          <a:solidFill>
            <a:srgbClr val="00C7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031ED561-56EE-911E-031A-FB06C903EE1D}"/>
              </a:ext>
            </a:extLst>
          </p:cNvPr>
          <p:cNvSpPr/>
          <p:nvPr/>
        </p:nvSpPr>
        <p:spPr>
          <a:xfrm rot="21141520">
            <a:off x="891530" y="803024"/>
            <a:ext cx="3539532" cy="947854"/>
          </a:xfrm>
          <a:prstGeom prst="rect">
            <a:avLst/>
          </a:prstGeom>
          <a:solidFill>
            <a:srgbClr val="00C7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3C49B8DD-2D3B-BA53-187F-1DE5F09AE265}"/>
              </a:ext>
            </a:extLst>
          </p:cNvPr>
          <p:cNvSpPr txBox="1"/>
          <p:nvPr/>
        </p:nvSpPr>
        <p:spPr>
          <a:xfrm rot="21313758">
            <a:off x="193697" y="258461"/>
            <a:ext cx="3586909" cy="830997"/>
          </a:xfrm>
          <a:prstGeom prst="rect">
            <a:avLst/>
          </a:prstGeom>
          <a:noFill/>
        </p:spPr>
        <p:txBody>
          <a:bodyPr wrap="square" lIns="91440" tIns="45720" rIns="91440" bIns="45720" rtlCol="0" anchor="t">
            <a:spAutoFit/>
          </a:bodyPr>
          <a:lstStyle/>
          <a:p>
            <a:r>
              <a:rPr lang="en-US" sz="4800" b="1" dirty="0">
                <a:solidFill>
                  <a:srgbClr val="0D1B30"/>
                </a:solidFill>
                <a:latin typeface="Arial" panose="020B0604020202020204" pitchFamily="34" charset="0"/>
                <a:cs typeface="Arial" panose="020B0604020202020204" pitchFamily="34" charset="0"/>
              </a:rPr>
              <a:t>Sponsored</a:t>
            </a:r>
          </a:p>
        </p:txBody>
      </p:sp>
      <p:sp>
        <p:nvSpPr>
          <p:cNvPr id="5" name="TextBox 4">
            <a:extLst>
              <a:ext uri="{FF2B5EF4-FFF2-40B4-BE49-F238E27FC236}">
                <a16:creationId xmlns:a16="http://schemas.microsoft.com/office/drawing/2014/main" id="{944017F5-7A67-C8A1-8A02-CB6F5525AD90}"/>
              </a:ext>
            </a:extLst>
          </p:cNvPr>
          <p:cNvSpPr txBox="1"/>
          <p:nvPr/>
        </p:nvSpPr>
        <p:spPr>
          <a:xfrm rot="21428207">
            <a:off x="1537714" y="837526"/>
            <a:ext cx="3396726" cy="830997"/>
          </a:xfrm>
          <a:prstGeom prst="rect">
            <a:avLst/>
          </a:prstGeom>
          <a:noFill/>
        </p:spPr>
        <p:txBody>
          <a:bodyPr wrap="square" lIns="91440" tIns="45720" rIns="91440" bIns="45720" rtlCol="0" anchor="t">
            <a:spAutoFit/>
          </a:bodyPr>
          <a:lstStyle/>
          <a:p>
            <a:r>
              <a:rPr lang="en-US" sz="4800" b="1" dirty="0">
                <a:solidFill>
                  <a:srgbClr val="0D1B30"/>
                </a:solidFill>
                <a:latin typeface="Arial" panose="020B0604020202020204" pitchFamily="34" charset="0"/>
                <a:cs typeface="Arial" panose="020B0604020202020204" pitchFamily="34" charset="0"/>
              </a:rPr>
              <a:t>Content</a:t>
            </a:r>
          </a:p>
        </p:txBody>
      </p:sp>
      <p:pic>
        <p:nvPicPr>
          <p:cNvPr id="6" name="Graphic 5">
            <a:extLst>
              <a:ext uri="{FF2B5EF4-FFF2-40B4-BE49-F238E27FC236}">
                <a16:creationId xmlns:a16="http://schemas.microsoft.com/office/drawing/2014/main" id="{F857D7E9-0D78-DF34-67ED-B56787E816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4296" y="1015416"/>
            <a:ext cx="818866" cy="818866"/>
          </a:xfrm>
          <a:prstGeom prst="rect">
            <a:avLst/>
          </a:prstGeom>
        </p:spPr>
      </p:pic>
      <p:pic>
        <p:nvPicPr>
          <p:cNvPr id="14" name="Picture 13" descr="A person drinking from a bottle&#10;&#10;AI-generated content may be incorrect.">
            <a:extLst>
              <a:ext uri="{FF2B5EF4-FFF2-40B4-BE49-F238E27FC236}">
                <a16:creationId xmlns:a16="http://schemas.microsoft.com/office/drawing/2014/main" id="{37559CA1-BC04-6308-EBD2-EB77AD0CCA29}"/>
              </a:ext>
            </a:extLst>
          </p:cNvPr>
          <p:cNvPicPr>
            <a:picLocks noChangeAspect="1"/>
          </p:cNvPicPr>
          <p:nvPr/>
        </p:nvPicPr>
        <p:blipFill>
          <a:blip r:embed="rId5"/>
          <a:stretch>
            <a:fillRect/>
          </a:stretch>
        </p:blipFill>
        <p:spPr>
          <a:xfrm rot="21256916">
            <a:off x="-255740" y="2056731"/>
            <a:ext cx="5875362" cy="3239685"/>
          </a:xfrm>
          <a:prstGeom prst="roundRect">
            <a:avLst>
              <a:gd name="adj" fmla="val 2248"/>
            </a:avLst>
          </a:prstGeom>
          <a:solidFill>
            <a:srgbClr val="FFFFFF">
              <a:shade val="85000"/>
            </a:srgbClr>
          </a:solidFill>
          <a:ln>
            <a:noFill/>
          </a:ln>
          <a:effectLst/>
        </p:spPr>
      </p:pic>
      <p:pic>
        <p:nvPicPr>
          <p:cNvPr id="15" name="Picture 14" descr="A person drinking from a bottle&#10;&#10;AI-generated content may be incorrect.">
            <a:extLst>
              <a:ext uri="{FF2B5EF4-FFF2-40B4-BE49-F238E27FC236}">
                <a16:creationId xmlns:a16="http://schemas.microsoft.com/office/drawing/2014/main" id="{DF77C758-BCA9-BE96-A61C-D7298CCE268C}"/>
              </a:ext>
            </a:extLst>
          </p:cNvPr>
          <p:cNvPicPr>
            <a:picLocks noChangeAspect="1"/>
          </p:cNvPicPr>
          <p:nvPr/>
        </p:nvPicPr>
        <p:blipFill>
          <a:blip r:embed="rId5"/>
          <a:srcRect l="62315" t="15565" r="22164" b="75527"/>
          <a:stretch>
            <a:fillRect/>
          </a:stretch>
        </p:blipFill>
        <p:spPr>
          <a:xfrm>
            <a:off x="293035" y="4185886"/>
            <a:ext cx="2666315" cy="843812"/>
          </a:xfrm>
          <a:prstGeom prst="roundRect">
            <a:avLst>
              <a:gd name="adj" fmla="val 2248"/>
            </a:avLst>
          </a:prstGeom>
          <a:solidFill>
            <a:srgbClr val="FFFFFF">
              <a:shade val="85000"/>
            </a:srgbClr>
          </a:solidFill>
          <a:ln w="38100">
            <a:solidFill>
              <a:srgbClr val="00C749"/>
            </a:solidFill>
          </a:ln>
          <a:effectLst/>
        </p:spPr>
      </p:pic>
      <p:pic>
        <p:nvPicPr>
          <p:cNvPr id="17" name="Picture 16" descr="A person holding a makeup palette&#10;&#10;AI-generated content may be incorrect.">
            <a:extLst>
              <a:ext uri="{FF2B5EF4-FFF2-40B4-BE49-F238E27FC236}">
                <a16:creationId xmlns:a16="http://schemas.microsoft.com/office/drawing/2014/main" id="{9B2AD65B-079F-4481-0CB4-A962E8FA5A1E}"/>
              </a:ext>
            </a:extLst>
          </p:cNvPr>
          <p:cNvPicPr>
            <a:picLocks noChangeAspect="1"/>
          </p:cNvPicPr>
          <p:nvPr/>
        </p:nvPicPr>
        <p:blipFill>
          <a:blip r:embed="rId6"/>
          <a:srcRect l="928" t="995" r="1079"/>
          <a:stretch>
            <a:fillRect/>
          </a:stretch>
        </p:blipFill>
        <p:spPr>
          <a:xfrm rot="385275">
            <a:off x="7529119" y="-56823"/>
            <a:ext cx="4794809" cy="4380932"/>
          </a:xfrm>
          <a:prstGeom prst="roundRect">
            <a:avLst>
              <a:gd name="adj" fmla="val 1559"/>
            </a:avLst>
          </a:prstGeom>
          <a:solidFill>
            <a:srgbClr val="FFFFFF">
              <a:shade val="85000"/>
            </a:srgbClr>
          </a:solidFill>
          <a:ln>
            <a:noFill/>
          </a:ln>
          <a:effectLst/>
        </p:spPr>
      </p:pic>
      <p:pic>
        <p:nvPicPr>
          <p:cNvPr id="18" name="Picture 17" descr="A person holding a makeup palette&#10;&#10;AI-generated content may be incorrect.">
            <a:extLst>
              <a:ext uri="{FF2B5EF4-FFF2-40B4-BE49-F238E27FC236}">
                <a16:creationId xmlns:a16="http://schemas.microsoft.com/office/drawing/2014/main" id="{F9BD7AC3-D893-41A4-74CF-528D90955ED1}"/>
              </a:ext>
            </a:extLst>
          </p:cNvPr>
          <p:cNvPicPr>
            <a:picLocks noChangeAspect="1"/>
          </p:cNvPicPr>
          <p:nvPr/>
        </p:nvPicPr>
        <p:blipFill>
          <a:blip r:embed="rId6"/>
          <a:srcRect l="1811" t="91361" r="53118" b="4732"/>
          <a:stretch>
            <a:fillRect/>
          </a:stretch>
        </p:blipFill>
        <p:spPr>
          <a:xfrm>
            <a:off x="4892819" y="1031492"/>
            <a:ext cx="6728046" cy="527408"/>
          </a:xfrm>
          <a:prstGeom prst="roundRect">
            <a:avLst>
              <a:gd name="adj" fmla="val 8594"/>
            </a:avLst>
          </a:prstGeom>
          <a:solidFill>
            <a:srgbClr val="FFFFFF">
              <a:shade val="85000"/>
            </a:srgbClr>
          </a:solidFill>
          <a:ln w="38100">
            <a:solidFill>
              <a:srgbClr val="00C749"/>
            </a:solidFill>
          </a:ln>
          <a:effectLst/>
        </p:spPr>
      </p:pic>
      <p:pic>
        <p:nvPicPr>
          <p:cNvPr id="20" name="Picture 19" descr="A screenshot of a social media post&#10;&#10;AI-generated content may be incorrect.">
            <a:extLst>
              <a:ext uri="{FF2B5EF4-FFF2-40B4-BE49-F238E27FC236}">
                <a16:creationId xmlns:a16="http://schemas.microsoft.com/office/drawing/2014/main" id="{47C76A3D-2773-94BB-D056-4A3A67B0959A}"/>
              </a:ext>
            </a:extLst>
          </p:cNvPr>
          <p:cNvPicPr>
            <a:picLocks noChangeAspect="1"/>
          </p:cNvPicPr>
          <p:nvPr/>
        </p:nvPicPr>
        <p:blipFill>
          <a:blip r:embed="rId7"/>
          <a:srcRect l="2431"/>
          <a:stretch>
            <a:fillRect/>
          </a:stretch>
        </p:blipFill>
        <p:spPr>
          <a:xfrm>
            <a:off x="4409987" y="3429000"/>
            <a:ext cx="5778390" cy="4014328"/>
          </a:xfrm>
          <a:prstGeom prst="roundRect">
            <a:avLst>
              <a:gd name="adj" fmla="val 1864"/>
            </a:avLst>
          </a:prstGeom>
          <a:solidFill>
            <a:srgbClr val="FFFFFF">
              <a:shade val="85000"/>
            </a:srgbClr>
          </a:solidFill>
          <a:ln>
            <a:noFill/>
          </a:ln>
          <a:effectLst/>
        </p:spPr>
      </p:pic>
      <p:pic>
        <p:nvPicPr>
          <p:cNvPr id="23" name="Picture 22" descr="A close up of a logo&#10;&#10;AI-generated content may be incorrect.">
            <a:extLst>
              <a:ext uri="{FF2B5EF4-FFF2-40B4-BE49-F238E27FC236}">
                <a16:creationId xmlns:a16="http://schemas.microsoft.com/office/drawing/2014/main" id="{44EF84D1-FDD4-7FC0-C3F6-D376A09EFF6A}"/>
              </a:ext>
            </a:extLst>
          </p:cNvPr>
          <p:cNvPicPr>
            <a:picLocks noChangeAspect="1"/>
          </p:cNvPicPr>
          <p:nvPr/>
        </p:nvPicPr>
        <p:blipFill>
          <a:blip r:embed="rId8"/>
          <a:stretch>
            <a:fillRect/>
          </a:stretch>
        </p:blipFill>
        <p:spPr>
          <a:xfrm>
            <a:off x="2462644" y="5663005"/>
            <a:ext cx="4480791" cy="806542"/>
          </a:xfrm>
          <a:prstGeom prst="roundRect">
            <a:avLst>
              <a:gd name="adj" fmla="val 8594"/>
            </a:avLst>
          </a:prstGeom>
          <a:solidFill>
            <a:srgbClr val="FFFFFF">
              <a:shade val="85000"/>
            </a:srgbClr>
          </a:solidFill>
          <a:ln w="38100">
            <a:solidFill>
              <a:srgbClr val="00C749"/>
            </a:solidFill>
          </a:ln>
          <a:effectLst/>
        </p:spPr>
      </p:pic>
    </p:spTree>
    <p:extLst>
      <p:ext uri="{BB962C8B-B14F-4D97-AF65-F5344CB8AC3E}">
        <p14:creationId xmlns:p14="http://schemas.microsoft.com/office/powerpoint/2010/main" val="139578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1+#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oup of men wearing sunglasses and hats&#10;&#10;AI-generated content may be incorrect.">
            <a:extLst>
              <a:ext uri="{FF2B5EF4-FFF2-40B4-BE49-F238E27FC236}">
                <a16:creationId xmlns:a16="http://schemas.microsoft.com/office/drawing/2014/main" id="{9802B334-18B5-D501-3FB3-772B7AD46F4F}"/>
              </a:ext>
            </a:extLst>
          </p:cNvPr>
          <p:cNvPicPr>
            <a:picLocks noChangeAspect="1"/>
          </p:cNvPicPr>
          <p:nvPr/>
        </p:nvPicPr>
        <p:blipFill>
          <a:blip r:embed="rId3"/>
          <a:stretch>
            <a:fillRect/>
          </a:stretch>
        </p:blipFill>
        <p:spPr>
          <a:xfrm>
            <a:off x="497041" y="2545306"/>
            <a:ext cx="5159404" cy="3654064"/>
          </a:xfrm>
          <a:prstGeom prst="roundRect">
            <a:avLst>
              <a:gd name="adj" fmla="val 3552"/>
            </a:avLst>
          </a:prstGeom>
          <a:solidFill>
            <a:srgbClr val="FFFFFF">
              <a:shade val="85000"/>
            </a:srgbClr>
          </a:solidFill>
          <a:ln>
            <a:noFill/>
          </a:ln>
          <a:effectLst/>
        </p:spPr>
      </p:pic>
      <p:sp>
        <p:nvSpPr>
          <p:cNvPr id="2" name="Rectangle 1">
            <a:extLst>
              <a:ext uri="{FF2B5EF4-FFF2-40B4-BE49-F238E27FC236}">
                <a16:creationId xmlns:a16="http://schemas.microsoft.com/office/drawing/2014/main" id="{460E94CB-F90E-4AC7-7B15-F4C5A5F316C8}"/>
              </a:ext>
            </a:extLst>
          </p:cNvPr>
          <p:cNvSpPr/>
          <p:nvPr/>
        </p:nvSpPr>
        <p:spPr>
          <a:xfrm rot="21076776">
            <a:off x="90609" y="235700"/>
            <a:ext cx="3668876" cy="947854"/>
          </a:xfrm>
          <a:prstGeom prst="rect">
            <a:avLst/>
          </a:prstGeom>
          <a:solidFill>
            <a:srgbClr val="00C7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7976932D-E271-C750-7588-4B9C32387312}"/>
              </a:ext>
            </a:extLst>
          </p:cNvPr>
          <p:cNvSpPr/>
          <p:nvPr/>
        </p:nvSpPr>
        <p:spPr>
          <a:xfrm rot="21141520">
            <a:off x="891530" y="803024"/>
            <a:ext cx="3539532" cy="947854"/>
          </a:xfrm>
          <a:prstGeom prst="rect">
            <a:avLst/>
          </a:prstGeom>
          <a:solidFill>
            <a:srgbClr val="00C7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5CA15EF3-F7F6-216F-BB98-6EFFE9DAB673}"/>
              </a:ext>
            </a:extLst>
          </p:cNvPr>
          <p:cNvSpPr txBox="1"/>
          <p:nvPr/>
        </p:nvSpPr>
        <p:spPr>
          <a:xfrm rot="21313758">
            <a:off x="193697" y="258461"/>
            <a:ext cx="3586909" cy="830997"/>
          </a:xfrm>
          <a:prstGeom prst="rect">
            <a:avLst/>
          </a:prstGeom>
          <a:noFill/>
        </p:spPr>
        <p:txBody>
          <a:bodyPr wrap="square" lIns="91440" tIns="45720" rIns="91440" bIns="45720" rtlCol="0" anchor="t">
            <a:spAutoFit/>
          </a:bodyPr>
          <a:lstStyle/>
          <a:p>
            <a:r>
              <a:rPr lang="en-US" sz="4800" b="1" dirty="0">
                <a:solidFill>
                  <a:srgbClr val="0D1B30"/>
                </a:solidFill>
                <a:latin typeface="Arial" panose="020B0604020202020204" pitchFamily="34" charset="0"/>
                <a:cs typeface="Arial" panose="020B0604020202020204" pitchFamily="34" charset="0"/>
              </a:rPr>
              <a:t>Sponsored</a:t>
            </a:r>
          </a:p>
        </p:txBody>
      </p:sp>
      <p:sp>
        <p:nvSpPr>
          <p:cNvPr id="5" name="TextBox 4">
            <a:extLst>
              <a:ext uri="{FF2B5EF4-FFF2-40B4-BE49-F238E27FC236}">
                <a16:creationId xmlns:a16="http://schemas.microsoft.com/office/drawing/2014/main" id="{F6E72DB0-A55E-CF3C-8023-CE8409F6421A}"/>
              </a:ext>
            </a:extLst>
          </p:cNvPr>
          <p:cNvSpPr txBox="1"/>
          <p:nvPr/>
        </p:nvSpPr>
        <p:spPr>
          <a:xfrm rot="21428207">
            <a:off x="1537714" y="837526"/>
            <a:ext cx="3396726" cy="830997"/>
          </a:xfrm>
          <a:prstGeom prst="rect">
            <a:avLst/>
          </a:prstGeom>
          <a:noFill/>
        </p:spPr>
        <p:txBody>
          <a:bodyPr wrap="square" lIns="91440" tIns="45720" rIns="91440" bIns="45720" rtlCol="0" anchor="t">
            <a:spAutoFit/>
          </a:bodyPr>
          <a:lstStyle/>
          <a:p>
            <a:r>
              <a:rPr lang="en-US" sz="4800" b="1" dirty="0">
                <a:solidFill>
                  <a:srgbClr val="0D1B30"/>
                </a:solidFill>
                <a:latin typeface="Arial" panose="020B0604020202020204" pitchFamily="34" charset="0"/>
                <a:cs typeface="Arial" panose="020B0604020202020204" pitchFamily="34" charset="0"/>
              </a:rPr>
              <a:t>Content</a:t>
            </a:r>
          </a:p>
        </p:txBody>
      </p:sp>
      <p:pic>
        <p:nvPicPr>
          <p:cNvPr id="6" name="Graphic 5">
            <a:extLst>
              <a:ext uri="{FF2B5EF4-FFF2-40B4-BE49-F238E27FC236}">
                <a16:creationId xmlns:a16="http://schemas.microsoft.com/office/drawing/2014/main" id="{6746E118-E031-82E4-5BF9-1075625DFA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4296" y="1015416"/>
            <a:ext cx="818866" cy="818866"/>
          </a:xfrm>
          <a:prstGeom prst="rect">
            <a:avLst/>
          </a:prstGeom>
        </p:spPr>
      </p:pic>
      <p:pic>
        <p:nvPicPr>
          <p:cNvPr id="8" name="Picture 7" descr="A collage of a person with makeup&#10;&#10;AI-generated content may be incorrect.">
            <a:extLst>
              <a:ext uri="{FF2B5EF4-FFF2-40B4-BE49-F238E27FC236}">
                <a16:creationId xmlns:a16="http://schemas.microsoft.com/office/drawing/2014/main" id="{0D6435D0-20ED-9EB2-B568-ED15EF67ACEC}"/>
              </a:ext>
            </a:extLst>
          </p:cNvPr>
          <p:cNvPicPr>
            <a:picLocks noChangeAspect="1"/>
          </p:cNvPicPr>
          <p:nvPr/>
        </p:nvPicPr>
        <p:blipFill>
          <a:blip r:embed="rId6"/>
          <a:stretch>
            <a:fillRect/>
          </a:stretch>
        </p:blipFill>
        <p:spPr>
          <a:xfrm>
            <a:off x="6258935" y="808291"/>
            <a:ext cx="4946668" cy="4876002"/>
          </a:xfrm>
          <a:prstGeom prst="roundRect">
            <a:avLst>
              <a:gd name="adj" fmla="val 2524"/>
            </a:avLst>
          </a:prstGeom>
          <a:solidFill>
            <a:srgbClr val="FFFFFF">
              <a:shade val="85000"/>
            </a:srgbClr>
          </a:solidFill>
          <a:ln>
            <a:noFill/>
          </a:ln>
          <a:effectLst/>
        </p:spPr>
      </p:pic>
      <p:grpSp>
        <p:nvGrpSpPr>
          <p:cNvPr id="14" name="Group 13">
            <a:extLst>
              <a:ext uri="{FF2B5EF4-FFF2-40B4-BE49-F238E27FC236}">
                <a16:creationId xmlns:a16="http://schemas.microsoft.com/office/drawing/2014/main" id="{924A8CC1-E0F0-DA1F-9448-6D60EA458BB5}"/>
              </a:ext>
            </a:extLst>
          </p:cNvPr>
          <p:cNvGrpSpPr/>
          <p:nvPr/>
        </p:nvGrpSpPr>
        <p:grpSpPr>
          <a:xfrm>
            <a:off x="5222067" y="1015416"/>
            <a:ext cx="6077821" cy="4389811"/>
            <a:chOff x="5222067" y="1015416"/>
            <a:chExt cx="6077821" cy="4389811"/>
          </a:xfrm>
        </p:grpSpPr>
        <p:pic>
          <p:nvPicPr>
            <p:cNvPr id="12" name="Picture 11" descr="A screenshot of a social media post&#10;&#10;AI-generated content may be incorrect.">
              <a:extLst>
                <a:ext uri="{FF2B5EF4-FFF2-40B4-BE49-F238E27FC236}">
                  <a16:creationId xmlns:a16="http://schemas.microsoft.com/office/drawing/2014/main" id="{3EADAC3F-0E82-3A4D-44A0-A9D46D4F6096}"/>
                </a:ext>
              </a:extLst>
            </p:cNvPr>
            <p:cNvPicPr>
              <a:picLocks noChangeAspect="1"/>
            </p:cNvPicPr>
            <p:nvPr/>
          </p:nvPicPr>
          <p:blipFill>
            <a:blip r:embed="rId7"/>
            <a:srcRect t="5490"/>
            <a:stretch>
              <a:fillRect/>
            </a:stretch>
          </p:blipFill>
          <p:spPr>
            <a:xfrm>
              <a:off x="5222067" y="1015416"/>
              <a:ext cx="4737479" cy="1746038"/>
            </a:xfrm>
            <a:prstGeom prst="roundRect">
              <a:avLst>
                <a:gd name="adj" fmla="val 4767"/>
              </a:avLst>
            </a:prstGeom>
            <a:solidFill>
              <a:srgbClr val="FFFFFF">
                <a:shade val="85000"/>
              </a:srgbClr>
            </a:solidFill>
            <a:ln w="38100">
              <a:solidFill>
                <a:srgbClr val="00C749"/>
              </a:solidFill>
            </a:ln>
            <a:effectLst/>
          </p:spPr>
        </p:pic>
        <p:pic>
          <p:nvPicPr>
            <p:cNvPr id="13" name="Picture 12" descr="A collage of a person with makeup&#10;&#10;AI-generated content may be incorrect.">
              <a:extLst>
                <a:ext uri="{FF2B5EF4-FFF2-40B4-BE49-F238E27FC236}">
                  <a16:creationId xmlns:a16="http://schemas.microsoft.com/office/drawing/2014/main" id="{6B402174-BDE1-BDE0-C399-CFE159ED1266}"/>
                </a:ext>
              </a:extLst>
            </p:cNvPr>
            <p:cNvPicPr>
              <a:picLocks noChangeAspect="1"/>
            </p:cNvPicPr>
            <p:nvPr/>
          </p:nvPicPr>
          <p:blipFill>
            <a:blip r:embed="rId6"/>
            <a:srcRect l="66415" t="44254" r="615" b="11103"/>
            <a:stretch>
              <a:fillRect/>
            </a:stretch>
          </p:blipFill>
          <p:spPr>
            <a:xfrm>
              <a:off x="9157188" y="2545306"/>
              <a:ext cx="2142700" cy="2859921"/>
            </a:xfrm>
            <a:prstGeom prst="roundRect">
              <a:avLst>
                <a:gd name="adj" fmla="val 2524"/>
              </a:avLst>
            </a:prstGeom>
            <a:solidFill>
              <a:srgbClr val="FFFFFF">
                <a:shade val="85000"/>
              </a:srgbClr>
            </a:solidFill>
            <a:ln w="38100">
              <a:solidFill>
                <a:srgbClr val="00C749"/>
              </a:solidFill>
            </a:ln>
            <a:effectLst/>
          </p:spPr>
        </p:pic>
      </p:grpSp>
      <p:pic>
        <p:nvPicPr>
          <p:cNvPr id="18" name="Picture 17" descr="A screenshot of a phone&#10;&#10;AI-generated content may be incorrect.">
            <a:extLst>
              <a:ext uri="{FF2B5EF4-FFF2-40B4-BE49-F238E27FC236}">
                <a16:creationId xmlns:a16="http://schemas.microsoft.com/office/drawing/2014/main" id="{59BF1295-65D3-B155-177B-35C93B645D27}"/>
              </a:ext>
            </a:extLst>
          </p:cNvPr>
          <p:cNvPicPr>
            <a:picLocks noChangeAspect="1"/>
          </p:cNvPicPr>
          <p:nvPr/>
        </p:nvPicPr>
        <p:blipFill>
          <a:blip r:embed="rId8"/>
          <a:srcRect t="6282" r="5656"/>
          <a:stretch>
            <a:fillRect/>
          </a:stretch>
        </p:blipFill>
        <p:spPr>
          <a:xfrm>
            <a:off x="208207" y="2496514"/>
            <a:ext cx="3557888" cy="1015374"/>
          </a:xfrm>
          <a:prstGeom prst="roundRect">
            <a:avLst>
              <a:gd name="adj" fmla="val 8594"/>
            </a:avLst>
          </a:prstGeom>
          <a:solidFill>
            <a:srgbClr val="FFFFFF">
              <a:shade val="85000"/>
            </a:srgbClr>
          </a:solidFill>
          <a:ln w="38100">
            <a:solidFill>
              <a:srgbClr val="00C749"/>
            </a:solidFill>
          </a:ln>
          <a:effectLst/>
        </p:spPr>
      </p:pic>
    </p:spTree>
    <p:extLst>
      <p:ext uri="{BB962C8B-B14F-4D97-AF65-F5344CB8AC3E}">
        <p14:creationId xmlns:p14="http://schemas.microsoft.com/office/powerpoint/2010/main" val="294374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1+#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D4F29E-803E-483C-CC23-FF69CA6F8908}"/>
              </a:ext>
            </a:extLst>
          </p:cNvPr>
          <p:cNvSpPr/>
          <p:nvPr/>
        </p:nvSpPr>
        <p:spPr>
          <a:xfrm rot="21076776">
            <a:off x="90609" y="235700"/>
            <a:ext cx="3668876" cy="947854"/>
          </a:xfrm>
          <a:prstGeom prst="rect">
            <a:avLst/>
          </a:prstGeom>
          <a:solidFill>
            <a:srgbClr val="00C7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8D8816D1-551B-9144-FB94-7910C60C4912}"/>
              </a:ext>
            </a:extLst>
          </p:cNvPr>
          <p:cNvSpPr/>
          <p:nvPr/>
        </p:nvSpPr>
        <p:spPr>
          <a:xfrm rot="21141520">
            <a:off x="891530" y="803024"/>
            <a:ext cx="3539532" cy="947854"/>
          </a:xfrm>
          <a:prstGeom prst="rect">
            <a:avLst/>
          </a:prstGeom>
          <a:solidFill>
            <a:srgbClr val="00C7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9237E484-0C05-3147-0E1F-8A04436750F6}"/>
              </a:ext>
            </a:extLst>
          </p:cNvPr>
          <p:cNvSpPr txBox="1"/>
          <p:nvPr/>
        </p:nvSpPr>
        <p:spPr>
          <a:xfrm rot="21313758">
            <a:off x="193697" y="258461"/>
            <a:ext cx="3586909" cy="830997"/>
          </a:xfrm>
          <a:prstGeom prst="rect">
            <a:avLst/>
          </a:prstGeom>
          <a:noFill/>
        </p:spPr>
        <p:txBody>
          <a:bodyPr wrap="square" lIns="91440" tIns="45720" rIns="91440" bIns="45720" rtlCol="0" anchor="t">
            <a:spAutoFit/>
          </a:bodyPr>
          <a:lstStyle/>
          <a:p>
            <a:r>
              <a:rPr lang="en-US" sz="4800" b="1" dirty="0">
                <a:solidFill>
                  <a:srgbClr val="0D1B30"/>
                </a:solidFill>
                <a:latin typeface="Arial" panose="020B0604020202020204" pitchFamily="34" charset="0"/>
                <a:cs typeface="Arial" panose="020B0604020202020204" pitchFamily="34" charset="0"/>
              </a:rPr>
              <a:t>Sponsored</a:t>
            </a:r>
          </a:p>
        </p:txBody>
      </p:sp>
      <p:sp>
        <p:nvSpPr>
          <p:cNvPr id="5" name="TextBox 4">
            <a:extLst>
              <a:ext uri="{FF2B5EF4-FFF2-40B4-BE49-F238E27FC236}">
                <a16:creationId xmlns:a16="http://schemas.microsoft.com/office/drawing/2014/main" id="{E87F72DF-4C4B-6AB3-AC44-35AC5DB7D2F4}"/>
              </a:ext>
            </a:extLst>
          </p:cNvPr>
          <p:cNvSpPr txBox="1"/>
          <p:nvPr/>
        </p:nvSpPr>
        <p:spPr>
          <a:xfrm rot="21428207">
            <a:off x="1537714" y="837526"/>
            <a:ext cx="3396726" cy="830997"/>
          </a:xfrm>
          <a:prstGeom prst="rect">
            <a:avLst/>
          </a:prstGeom>
          <a:noFill/>
        </p:spPr>
        <p:txBody>
          <a:bodyPr wrap="square" lIns="91440" tIns="45720" rIns="91440" bIns="45720" rtlCol="0" anchor="t">
            <a:spAutoFit/>
          </a:bodyPr>
          <a:lstStyle/>
          <a:p>
            <a:r>
              <a:rPr lang="en-US" sz="4800" b="1" dirty="0">
                <a:solidFill>
                  <a:srgbClr val="0D1B30"/>
                </a:solidFill>
                <a:latin typeface="Arial" panose="020B0604020202020204" pitchFamily="34" charset="0"/>
                <a:cs typeface="Arial" panose="020B0604020202020204" pitchFamily="34" charset="0"/>
              </a:rPr>
              <a:t>Content</a:t>
            </a:r>
          </a:p>
        </p:txBody>
      </p:sp>
      <p:pic>
        <p:nvPicPr>
          <p:cNvPr id="6" name="Graphic 5">
            <a:extLst>
              <a:ext uri="{FF2B5EF4-FFF2-40B4-BE49-F238E27FC236}">
                <a16:creationId xmlns:a16="http://schemas.microsoft.com/office/drawing/2014/main" id="{FC391FAD-2B31-A333-1530-47139FED49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4296" y="1015416"/>
            <a:ext cx="818866" cy="818866"/>
          </a:xfrm>
          <a:prstGeom prst="rect">
            <a:avLst/>
          </a:prstGeom>
        </p:spPr>
      </p:pic>
      <p:pic>
        <p:nvPicPr>
          <p:cNvPr id="8" name="Picture 7" descr="A person sitting on a couch holding a purse&#10;&#10;AI-generated content may be incorrect.">
            <a:extLst>
              <a:ext uri="{FF2B5EF4-FFF2-40B4-BE49-F238E27FC236}">
                <a16:creationId xmlns:a16="http://schemas.microsoft.com/office/drawing/2014/main" id="{2503B22B-84DB-965E-4E14-3310F56E2991}"/>
              </a:ext>
            </a:extLst>
          </p:cNvPr>
          <p:cNvPicPr>
            <a:picLocks noChangeAspect="1"/>
          </p:cNvPicPr>
          <p:nvPr/>
        </p:nvPicPr>
        <p:blipFill>
          <a:blip r:embed="rId4"/>
          <a:stretch>
            <a:fillRect/>
          </a:stretch>
        </p:blipFill>
        <p:spPr>
          <a:xfrm>
            <a:off x="4195358" y="110742"/>
            <a:ext cx="2992045" cy="6492077"/>
          </a:xfrm>
          <a:prstGeom prst="roundRect">
            <a:avLst>
              <a:gd name="adj" fmla="val 719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descr="A person sitting on a couch holding a purse&#10;&#10;AI-generated content may be incorrect.">
            <a:extLst>
              <a:ext uri="{FF2B5EF4-FFF2-40B4-BE49-F238E27FC236}">
                <a16:creationId xmlns:a16="http://schemas.microsoft.com/office/drawing/2014/main" id="{4AEF3490-E082-D4C2-C6A4-3CD518DB3B96}"/>
              </a:ext>
            </a:extLst>
          </p:cNvPr>
          <p:cNvPicPr>
            <a:picLocks noChangeAspect="1"/>
          </p:cNvPicPr>
          <p:nvPr/>
        </p:nvPicPr>
        <p:blipFill>
          <a:blip r:embed="rId4"/>
          <a:srcRect t="80740" r="35115" b="10983"/>
          <a:stretch>
            <a:fillRect/>
          </a:stretch>
        </p:blipFill>
        <p:spPr>
          <a:xfrm rot="21266546">
            <a:off x="678034" y="4810396"/>
            <a:ext cx="4547122" cy="1258472"/>
          </a:xfrm>
          <a:prstGeom prst="roundRect">
            <a:avLst>
              <a:gd name="adj" fmla="val 8594"/>
            </a:avLst>
          </a:prstGeom>
          <a:solidFill>
            <a:srgbClr val="FFFFFF">
              <a:shade val="85000"/>
            </a:srgbClr>
          </a:solidFill>
          <a:ln w="38100">
            <a:solidFill>
              <a:srgbClr val="00C749"/>
            </a:solidFill>
          </a:ln>
          <a:effectLst/>
        </p:spPr>
      </p:pic>
      <p:pic>
        <p:nvPicPr>
          <p:cNvPr id="11" name="Picture 10">
            <a:extLst>
              <a:ext uri="{FF2B5EF4-FFF2-40B4-BE49-F238E27FC236}">
                <a16:creationId xmlns:a16="http://schemas.microsoft.com/office/drawing/2014/main" id="{37F7C82A-BAD4-634A-7399-16270556E573}"/>
              </a:ext>
            </a:extLst>
          </p:cNvPr>
          <p:cNvPicPr>
            <a:picLocks noChangeAspect="1"/>
          </p:cNvPicPr>
          <p:nvPr/>
        </p:nvPicPr>
        <p:blipFill>
          <a:blip r:embed="rId5"/>
          <a:srcRect/>
          <a:stretch/>
        </p:blipFill>
        <p:spPr>
          <a:xfrm>
            <a:off x="7829496" y="110741"/>
            <a:ext cx="2992045" cy="6492077"/>
          </a:xfrm>
          <a:prstGeom prst="roundRect">
            <a:avLst>
              <a:gd name="adj" fmla="val 719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7319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2" fill="hold" nodeType="afterEffect">
                                  <p:stCondLst>
                                    <p:cond delay="50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1+#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AI-generated content may be incorrect.">
            <a:extLst>
              <a:ext uri="{FF2B5EF4-FFF2-40B4-BE49-F238E27FC236}">
                <a16:creationId xmlns:a16="http://schemas.microsoft.com/office/drawing/2014/main" id="{14A27B5F-F856-84F7-68A5-2BDDF554BECA}"/>
              </a:ext>
            </a:extLst>
          </p:cNvPr>
          <p:cNvPicPr>
            <a:picLocks noChangeAspect="1"/>
          </p:cNvPicPr>
          <p:nvPr/>
        </p:nvPicPr>
        <p:blipFill>
          <a:blip r:embed="rId3"/>
          <a:srcRect b="35814"/>
          <a:stretch>
            <a:fillRect/>
          </a:stretch>
        </p:blipFill>
        <p:spPr>
          <a:xfrm>
            <a:off x="5153148" y="487932"/>
            <a:ext cx="5931002" cy="15811248"/>
          </a:xfrm>
          <a:prstGeom prst="rect">
            <a:avLst/>
          </a:prstGeom>
        </p:spPr>
      </p:pic>
      <p:sp>
        <p:nvSpPr>
          <p:cNvPr id="2" name="Rectangle 1">
            <a:extLst>
              <a:ext uri="{FF2B5EF4-FFF2-40B4-BE49-F238E27FC236}">
                <a16:creationId xmlns:a16="http://schemas.microsoft.com/office/drawing/2014/main" id="{2B344B2F-4BD7-E336-261F-B3FDF94C30B9}"/>
              </a:ext>
            </a:extLst>
          </p:cNvPr>
          <p:cNvSpPr/>
          <p:nvPr/>
        </p:nvSpPr>
        <p:spPr>
          <a:xfrm rot="21076776">
            <a:off x="90609" y="235700"/>
            <a:ext cx="3668876" cy="947854"/>
          </a:xfrm>
          <a:prstGeom prst="rect">
            <a:avLst/>
          </a:prstGeom>
          <a:solidFill>
            <a:srgbClr val="00C7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9B0C7152-FFC9-B02B-8FFE-ED4B59080236}"/>
              </a:ext>
            </a:extLst>
          </p:cNvPr>
          <p:cNvSpPr/>
          <p:nvPr/>
        </p:nvSpPr>
        <p:spPr>
          <a:xfrm rot="21141520">
            <a:off x="891530" y="803024"/>
            <a:ext cx="3539532" cy="947854"/>
          </a:xfrm>
          <a:prstGeom prst="rect">
            <a:avLst/>
          </a:prstGeom>
          <a:solidFill>
            <a:srgbClr val="00C7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A4492827-6B73-9F39-A586-C80DF30A9255}"/>
              </a:ext>
            </a:extLst>
          </p:cNvPr>
          <p:cNvSpPr txBox="1"/>
          <p:nvPr/>
        </p:nvSpPr>
        <p:spPr>
          <a:xfrm rot="21313758">
            <a:off x="193697" y="258461"/>
            <a:ext cx="3586909" cy="830997"/>
          </a:xfrm>
          <a:prstGeom prst="rect">
            <a:avLst/>
          </a:prstGeom>
          <a:noFill/>
        </p:spPr>
        <p:txBody>
          <a:bodyPr wrap="square" lIns="91440" tIns="45720" rIns="91440" bIns="45720" rtlCol="0" anchor="t">
            <a:spAutoFit/>
          </a:bodyPr>
          <a:lstStyle/>
          <a:p>
            <a:r>
              <a:rPr lang="en-US" sz="4800" b="1" dirty="0">
                <a:solidFill>
                  <a:srgbClr val="0D1B30"/>
                </a:solidFill>
                <a:latin typeface="Arial" panose="020B0604020202020204" pitchFamily="34" charset="0"/>
                <a:cs typeface="Arial" panose="020B0604020202020204" pitchFamily="34" charset="0"/>
              </a:rPr>
              <a:t>Sponsored</a:t>
            </a:r>
          </a:p>
        </p:txBody>
      </p:sp>
      <p:sp>
        <p:nvSpPr>
          <p:cNvPr id="6" name="TextBox 5">
            <a:extLst>
              <a:ext uri="{FF2B5EF4-FFF2-40B4-BE49-F238E27FC236}">
                <a16:creationId xmlns:a16="http://schemas.microsoft.com/office/drawing/2014/main" id="{273425E5-EAC2-3505-84B6-D44DA7FD6442}"/>
              </a:ext>
            </a:extLst>
          </p:cNvPr>
          <p:cNvSpPr txBox="1"/>
          <p:nvPr/>
        </p:nvSpPr>
        <p:spPr>
          <a:xfrm rot="21428207">
            <a:off x="1537714" y="837526"/>
            <a:ext cx="3396726" cy="830997"/>
          </a:xfrm>
          <a:prstGeom prst="rect">
            <a:avLst/>
          </a:prstGeom>
          <a:noFill/>
        </p:spPr>
        <p:txBody>
          <a:bodyPr wrap="square" lIns="91440" tIns="45720" rIns="91440" bIns="45720" rtlCol="0" anchor="t">
            <a:spAutoFit/>
          </a:bodyPr>
          <a:lstStyle/>
          <a:p>
            <a:r>
              <a:rPr lang="en-US" sz="4800" b="1" dirty="0">
                <a:solidFill>
                  <a:srgbClr val="0D1B30"/>
                </a:solidFill>
                <a:latin typeface="Arial" panose="020B0604020202020204" pitchFamily="34" charset="0"/>
                <a:cs typeface="Arial" panose="020B0604020202020204" pitchFamily="34" charset="0"/>
              </a:rPr>
              <a:t>Content</a:t>
            </a:r>
          </a:p>
        </p:txBody>
      </p:sp>
      <p:pic>
        <p:nvPicPr>
          <p:cNvPr id="7" name="Graphic 6">
            <a:extLst>
              <a:ext uri="{FF2B5EF4-FFF2-40B4-BE49-F238E27FC236}">
                <a16:creationId xmlns:a16="http://schemas.microsoft.com/office/drawing/2014/main" id="{1ABDD94F-7C02-AED8-70DA-40F02F49DA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4296" y="1015416"/>
            <a:ext cx="818866" cy="818866"/>
          </a:xfrm>
          <a:prstGeom prst="rect">
            <a:avLst/>
          </a:prstGeom>
        </p:spPr>
      </p:pic>
    </p:spTree>
    <p:extLst>
      <p:ext uri="{BB962C8B-B14F-4D97-AF65-F5344CB8AC3E}">
        <p14:creationId xmlns:p14="http://schemas.microsoft.com/office/powerpoint/2010/main" val="17855165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3095</TotalTime>
  <Words>1357</Words>
  <Application>Microsoft Macintosh PowerPoint</Application>
  <PresentationFormat>Widescreen</PresentationFormat>
  <Paragraphs>136</Paragraphs>
  <Slides>17</Slides>
  <Notes>14</Notes>
  <HiddenSlides>0</HiddenSlides>
  <MMClips>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Influencers</dc:title>
  <dc:creator>Stuart Bill</dc:creator>
  <cp:lastModifiedBy>Tory Gaston</cp:lastModifiedBy>
  <cp:revision>504</cp:revision>
  <dcterms:created xsi:type="dcterms:W3CDTF">2019-10-02T11:29:15Z</dcterms:created>
  <dcterms:modified xsi:type="dcterms:W3CDTF">2025-08-08T08:23:27Z</dcterms:modified>
</cp:coreProperties>
</file>