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82" r:id="rId3"/>
    <p:sldId id="274" r:id="rId4"/>
    <p:sldId id="275" r:id="rId5"/>
    <p:sldId id="276" r:id="rId6"/>
    <p:sldId id="277" r:id="rId7"/>
    <p:sldId id="278" r:id="rId8"/>
    <p:sldId id="283" r:id="rId9"/>
    <p:sldId id="265" r:id="rId10"/>
    <p:sldId id="268" r:id="rId11"/>
    <p:sldId id="31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Bill" initials="SB" lastIdx="2" clrIdx="0">
    <p:extLst>
      <p:ext uri="{19B8F6BF-5375-455C-9EA6-DF929625EA0E}">
        <p15:presenceInfo xmlns:p15="http://schemas.microsoft.com/office/powerpoint/2012/main" userId="S::stuart@ineqe.com::41d3a09c-6df7-4cf8-9576-b41614ed86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B4EB"/>
    <a:srgbClr val="0FA53A"/>
    <a:srgbClr val="2B2456"/>
    <a:srgbClr val="E40E7D"/>
    <a:srgbClr val="E60F17"/>
    <a:srgbClr val="F9BD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p:restoredTop sz="88435"/>
  </p:normalViewPr>
  <p:slideViewPr>
    <p:cSldViewPr snapToGrid="0" snapToObjects="1">
      <p:cViewPr varScale="1">
        <p:scale>
          <a:sx n="112" d="100"/>
          <a:sy n="112" d="100"/>
        </p:scale>
        <p:origin x="1152" y="200"/>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9F484-6215-3E46-8A09-5D6BBD0B39A5}" type="datetimeFigureOut">
              <a:rPr lang="en-GB" smtClean="0"/>
              <a:t>23/03/2020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F75DB-3731-6844-971B-179E844DEB99}" type="slidenum">
              <a:rPr lang="en-GB" smtClean="0"/>
              <a:t>‹#›</a:t>
            </a:fld>
            <a:endParaRPr lang="en-GB"/>
          </a:p>
        </p:txBody>
      </p:sp>
    </p:spTree>
    <p:extLst>
      <p:ext uri="{BB962C8B-B14F-4D97-AF65-F5344CB8AC3E}">
        <p14:creationId xmlns:p14="http://schemas.microsoft.com/office/powerpoint/2010/main" val="78539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a:t>
            </a:fld>
            <a:endParaRPr lang="en-GB"/>
          </a:p>
        </p:txBody>
      </p:sp>
    </p:spTree>
    <p:extLst>
      <p:ext uri="{BB962C8B-B14F-4D97-AF65-F5344CB8AC3E}">
        <p14:creationId xmlns:p14="http://schemas.microsoft.com/office/powerpoint/2010/main" val="56023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3</a:t>
            </a:fld>
            <a:endParaRPr lang="en-GB"/>
          </a:p>
        </p:txBody>
      </p:sp>
    </p:spTree>
    <p:extLst>
      <p:ext uri="{BB962C8B-B14F-4D97-AF65-F5344CB8AC3E}">
        <p14:creationId xmlns:p14="http://schemas.microsoft.com/office/powerpoint/2010/main" val="589743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4</a:t>
            </a:fld>
            <a:endParaRPr lang="en-GB"/>
          </a:p>
        </p:txBody>
      </p:sp>
    </p:spTree>
    <p:extLst>
      <p:ext uri="{BB962C8B-B14F-4D97-AF65-F5344CB8AC3E}">
        <p14:creationId xmlns:p14="http://schemas.microsoft.com/office/powerpoint/2010/main" val="1432958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6</a:t>
            </a:fld>
            <a:endParaRPr lang="en-GB"/>
          </a:p>
        </p:txBody>
      </p:sp>
    </p:spTree>
    <p:extLst>
      <p:ext uri="{BB962C8B-B14F-4D97-AF65-F5344CB8AC3E}">
        <p14:creationId xmlns:p14="http://schemas.microsoft.com/office/powerpoint/2010/main" val="79990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7</a:t>
            </a:fld>
            <a:endParaRPr lang="en-GB"/>
          </a:p>
        </p:txBody>
      </p:sp>
    </p:spTree>
    <p:extLst>
      <p:ext uri="{BB962C8B-B14F-4D97-AF65-F5344CB8AC3E}">
        <p14:creationId xmlns:p14="http://schemas.microsoft.com/office/powerpoint/2010/main" val="124864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F75DB-3731-6844-971B-179E844DEB99}" type="slidenum">
              <a:rPr lang="en-GB" smtClean="0"/>
              <a:t>8</a:t>
            </a:fld>
            <a:endParaRPr lang="en-GB"/>
          </a:p>
        </p:txBody>
      </p:sp>
    </p:spTree>
    <p:extLst>
      <p:ext uri="{BB962C8B-B14F-4D97-AF65-F5344CB8AC3E}">
        <p14:creationId xmlns:p14="http://schemas.microsoft.com/office/powerpoint/2010/main" val="116496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audio</a:t>
            </a:r>
          </a:p>
        </p:txBody>
      </p:sp>
      <p:sp>
        <p:nvSpPr>
          <p:cNvPr id="4" name="Slide Number Placeholder 3"/>
          <p:cNvSpPr>
            <a:spLocks noGrp="1"/>
          </p:cNvSpPr>
          <p:nvPr>
            <p:ph type="sldNum" sz="quarter" idx="5"/>
          </p:nvPr>
        </p:nvSpPr>
        <p:spPr/>
        <p:txBody>
          <a:bodyPr/>
          <a:lstStyle/>
          <a:p>
            <a:fld id="{A4AF75DB-3731-6844-971B-179E844DEB99}" type="slidenum">
              <a:rPr lang="en-GB" smtClean="0"/>
              <a:t>9</a:t>
            </a:fld>
            <a:endParaRPr lang="en-GB"/>
          </a:p>
        </p:txBody>
      </p:sp>
    </p:spTree>
    <p:extLst>
      <p:ext uri="{BB962C8B-B14F-4D97-AF65-F5344CB8AC3E}">
        <p14:creationId xmlns:p14="http://schemas.microsoft.com/office/powerpoint/2010/main" val="171767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10</a:t>
            </a:fld>
            <a:endParaRPr lang="en-GB"/>
          </a:p>
        </p:txBody>
      </p:sp>
    </p:spTree>
    <p:extLst>
      <p:ext uri="{BB962C8B-B14F-4D97-AF65-F5344CB8AC3E}">
        <p14:creationId xmlns:p14="http://schemas.microsoft.com/office/powerpoint/2010/main" val="279784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11</a:t>
            </a:fld>
            <a:endParaRPr lang="en-GB"/>
          </a:p>
        </p:txBody>
      </p:sp>
    </p:spTree>
    <p:extLst>
      <p:ext uri="{BB962C8B-B14F-4D97-AF65-F5344CB8AC3E}">
        <p14:creationId xmlns:p14="http://schemas.microsoft.com/office/powerpoint/2010/main" val="1788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446E-1C5E-2A49-ACB4-1EEAB152B5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F0A6AC-F227-4841-80BD-19B0D878A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6DF8A1C-A771-6140-B6EE-5079B6C8D3A4}"/>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5" name="Footer Placeholder 4">
            <a:extLst>
              <a:ext uri="{FF2B5EF4-FFF2-40B4-BE49-F238E27FC236}">
                <a16:creationId xmlns:a16="http://schemas.microsoft.com/office/drawing/2014/main" id="{B306104C-BADD-984A-AE5A-4EB0BD5E8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5F17A6-F7DD-1C40-BD2C-35708D01EE42}"/>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45437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2BFF-9981-FD4C-9A84-39C972114E5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F305743-0F87-F145-9FD3-D35BB50CD8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CA80E7F-0763-214D-9170-DF9BA1A1FAD1}"/>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5" name="Footer Placeholder 4">
            <a:extLst>
              <a:ext uri="{FF2B5EF4-FFF2-40B4-BE49-F238E27FC236}">
                <a16:creationId xmlns:a16="http://schemas.microsoft.com/office/drawing/2014/main" id="{3694C43C-8014-1B45-BEFB-C89EF612C8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E25E16-938A-E648-9662-F598099F62BF}"/>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29925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F0470-D0C6-7F4E-B39B-99DB8F4CD37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0EF882B-45EE-E745-B62F-1B09C661AD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433FD0-C5BD-9942-AF64-F08823A08C09}"/>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5" name="Footer Placeholder 4">
            <a:extLst>
              <a:ext uri="{FF2B5EF4-FFF2-40B4-BE49-F238E27FC236}">
                <a16:creationId xmlns:a16="http://schemas.microsoft.com/office/drawing/2014/main" id="{D37BB862-7A10-F646-AF0D-1E6D050BA7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DAD62B-88D7-694C-9FFF-2D9D101A356D}"/>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32197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0A5-FD6A-6E4C-B0E5-5E1719B8C9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0239154-14AA-1F40-9FB3-8C30054FBD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503D9-E140-264A-840D-6D3838C73D71}"/>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5" name="Footer Placeholder 4">
            <a:extLst>
              <a:ext uri="{FF2B5EF4-FFF2-40B4-BE49-F238E27FC236}">
                <a16:creationId xmlns:a16="http://schemas.microsoft.com/office/drawing/2014/main" id="{5F09C329-F8E7-B44B-8C84-5798DBD351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A6F94-2AF8-5D40-9690-DD964D1984EE}"/>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35600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1E27-CDE4-5548-B876-18D9E6D908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07797BF-3308-0743-B659-F82113CD9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8B6422-F17A-5946-B0B3-84154F70BB0F}"/>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5" name="Footer Placeholder 4">
            <a:extLst>
              <a:ext uri="{FF2B5EF4-FFF2-40B4-BE49-F238E27FC236}">
                <a16:creationId xmlns:a16="http://schemas.microsoft.com/office/drawing/2014/main" id="{F8C1FE55-BADD-E34C-82D5-57BD6F233F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6E5B3-998E-C34A-B17B-540809B1E977}"/>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4220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1A121-A348-4749-B51D-9AB90F69A4E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3D4B7E6-4782-FC4A-894A-5409F87B78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0FCCCF7-27B4-F944-ACB3-02A86987D4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6D595E8-570F-234A-A64A-897EB9DD718E}"/>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6" name="Footer Placeholder 5">
            <a:extLst>
              <a:ext uri="{FF2B5EF4-FFF2-40B4-BE49-F238E27FC236}">
                <a16:creationId xmlns:a16="http://schemas.microsoft.com/office/drawing/2014/main" id="{7F4E18CD-5869-2F45-A6F8-6019F3E9C0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0E114D-3415-6B49-A763-A962A8942A01}"/>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43668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029A-9E5F-8640-87B5-1C392C6C6A7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DEC29E1-83B6-D141-AC8D-8CF321FB57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E3CBB5-ECE6-CA4D-9EA5-CC7FC3BFFC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A124D01-9855-2048-B20E-6C8B86D8F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B966B1-EEA9-FB4D-8D3E-7E55F55D9D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CC99D24-1A2E-0A49-AFBE-BD35992F00F5}"/>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8" name="Footer Placeholder 7">
            <a:extLst>
              <a:ext uri="{FF2B5EF4-FFF2-40B4-BE49-F238E27FC236}">
                <a16:creationId xmlns:a16="http://schemas.microsoft.com/office/drawing/2014/main" id="{02375381-E238-AE4C-8675-970A64D6D1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8CB43F-4FDF-7242-B1C5-83510F4E089E}"/>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75701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6611A-8D2A-D847-86EF-07CBF3822E9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F6BB8DD-DC7A-8345-BD50-EF217AF3FA8B}"/>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4" name="Footer Placeholder 3">
            <a:extLst>
              <a:ext uri="{FF2B5EF4-FFF2-40B4-BE49-F238E27FC236}">
                <a16:creationId xmlns:a16="http://schemas.microsoft.com/office/drawing/2014/main" id="{5167F704-5F0D-5C45-BED2-7EBEB32DFB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87BFEF-321F-B74D-B576-AEA54532A720}"/>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52508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C34A0-22B1-A34F-B420-E3A41E819550}"/>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3" name="Footer Placeholder 2">
            <a:extLst>
              <a:ext uri="{FF2B5EF4-FFF2-40B4-BE49-F238E27FC236}">
                <a16:creationId xmlns:a16="http://schemas.microsoft.com/office/drawing/2014/main" id="{C067CDDB-3858-5749-A978-7016AC7376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7953BA-B257-1442-BA67-CF0B5DF2B9AC}"/>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70324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DB0C-A8A8-C64C-91FD-254FB6D52C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9B818EE-CC5C-7A40-92C1-4177261C9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87A7F4A-1D61-1642-AAC7-4C2B5FDB5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282536-FA87-CC40-ADBF-704E9140776F}"/>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6" name="Footer Placeholder 5">
            <a:extLst>
              <a:ext uri="{FF2B5EF4-FFF2-40B4-BE49-F238E27FC236}">
                <a16:creationId xmlns:a16="http://schemas.microsoft.com/office/drawing/2014/main" id="{6F961109-0DA7-8342-8C85-6823FFBE53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81E278-9207-7B4B-89D6-FCDE3E294CCE}"/>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45964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A225-77D0-D54F-9313-7B6A679F8C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46ED31-A8DB-7343-8D4D-A5A266AA3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236EF-45D5-5740-ABA9-F7D1058D5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F64D21-C127-C946-9397-AEC4371C88D7}"/>
              </a:ext>
            </a:extLst>
          </p:cNvPr>
          <p:cNvSpPr>
            <a:spLocks noGrp="1"/>
          </p:cNvSpPr>
          <p:nvPr>
            <p:ph type="dt" sz="half" idx="10"/>
          </p:nvPr>
        </p:nvSpPr>
        <p:spPr/>
        <p:txBody>
          <a:bodyPr/>
          <a:lstStyle/>
          <a:p>
            <a:fld id="{D599B431-51C8-D349-870C-2391FB17F20A}" type="datetimeFigureOut">
              <a:rPr lang="en-GB" smtClean="0"/>
              <a:t>23/03/2020</a:t>
            </a:fld>
            <a:endParaRPr lang="en-GB"/>
          </a:p>
        </p:txBody>
      </p:sp>
      <p:sp>
        <p:nvSpPr>
          <p:cNvPr id="6" name="Footer Placeholder 5">
            <a:extLst>
              <a:ext uri="{FF2B5EF4-FFF2-40B4-BE49-F238E27FC236}">
                <a16:creationId xmlns:a16="http://schemas.microsoft.com/office/drawing/2014/main" id="{66833A18-30EB-834D-91BC-7412DDEFD1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08DE17-2FD1-7F43-9E3D-DE84D0CBEA53}"/>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02349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AD3B9-1945-B949-A951-72DF7CF03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208C0E4-2C41-6E4E-AC04-D1B7D9940A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DF46C8-BFB1-9A42-8FB3-E5C8BD4DB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9B431-51C8-D349-870C-2391FB17F20A}" type="datetimeFigureOut">
              <a:rPr lang="en-GB" smtClean="0"/>
              <a:t>23/03/2020</a:t>
            </a:fld>
            <a:endParaRPr lang="en-GB"/>
          </a:p>
        </p:txBody>
      </p:sp>
      <p:sp>
        <p:nvSpPr>
          <p:cNvPr id="5" name="Footer Placeholder 4">
            <a:extLst>
              <a:ext uri="{FF2B5EF4-FFF2-40B4-BE49-F238E27FC236}">
                <a16:creationId xmlns:a16="http://schemas.microsoft.com/office/drawing/2014/main" id="{2F6733AB-03B2-4F4A-980F-8A24F7166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093C23-E641-7E40-9C19-623759FFF9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17E08-97B1-7D44-8648-722B9B4EB2EA}" type="slidenum">
              <a:rPr lang="en-GB" smtClean="0"/>
              <a:t>‹#›</a:t>
            </a:fld>
            <a:endParaRPr lang="en-GB"/>
          </a:p>
        </p:txBody>
      </p:sp>
    </p:spTree>
    <p:extLst>
      <p:ext uri="{BB962C8B-B14F-4D97-AF65-F5344CB8AC3E}">
        <p14:creationId xmlns:p14="http://schemas.microsoft.com/office/powerpoint/2010/main" val="3073069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commons.wikimedia.org/wiki/File:Twemoji_1f351.svg"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en.wikipedia.org/wiki/File:Interlaced_love_hearts.svg"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nline Media 2" descr="sexting.mp4">
            <a:hlinkClick r:id="" action="ppaction://media"/>
            <a:extLst>
              <a:ext uri="{FF2B5EF4-FFF2-40B4-BE49-F238E27FC236}">
                <a16:creationId xmlns:a16="http://schemas.microsoft.com/office/drawing/2014/main" id="{C63D511C-E61C-3146-93B5-C116AD6C0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539" y="-331305"/>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EC661C3F-03AE-5B4D-9AB9-EE5D98244EAA}"/>
              </a:ext>
            </a:extLst>
          </p:cNvPr>
          <p:cNvPicPr>
            <a:picLocks noChangeAspect="1"/>
          </p:cNvPicPr>
          <p:nvPr/>
        </p:nvPicPr>
        <p:blipFill>
          <a:blip r:embed="rId6"/>
          <a:stretch>
            <a:fillRect/>
          </a:stretch>
        </p:blipFill>
        <p:spPr>
          <a:xfrm>
            <a:off x="0" y="-21293"/>
            <a:ext cx="12192000" cy="6900585"/>
          </a:xfrm>
          <a:prstGeom prst="rect">
            <a:avLst/>
          </a:prstGeom>
        </p:spPr>
      </p:pic>
      <p:sp>
        <p:nvSpPr>
          <p:cNvPr id="2" name="Title 1">
            <a:extLst>
              <a:ext uri="{FF2B5EF4-FFF2-40B4-BE49-F238E27FC236}">
                <a16:creationId xmlns:a16="http://schemas.microsoft.com/office/drawing/2014/main" id="{DB302520-0CB5-5042-A038-71ED42156A22}"/>
              </a:ext>
            </a:extLst>
          </p:cNvPr>
          <p:cNvSpPr>
            <a:spLocks noGrp="1"/>
          </p:cNvSpPr>
          <p:nvPr>
            <p:ph type="ctrTitle"/>
          </p:nvPr>
        </p:nvSpPr>
        <p:spPr>
          <a:xfrm>
            <a:off x="792539" y="22630"/>
            <a:ext cx="9144000" cy="2840037"/>
          </a:xfrm>
        </p:spPr>
        <p:txBody>
          <a:bodyPr>
            <a:normAutofit/>
          </a:bodyPr>
          <a:lstStyle/>
          <a:p>
            <a:pPr algn="l"/>
            <a:r>
              <a:rPr lang="en-GB" sz="8000" b="1" dirty="0">
                <a:solidFill>
                  <a:srgbClr val="25B4EB"/>
                </a:solidFill>
                <a:latin typeface="Avenir Black" panose="02000503020000020003" pitchFamily="2" charset="0"/>
              </a:rPr>
              <a:t>Image </a:t>
            </a:r>
            <a:br>
              <a:rPr lang="en-GB" sz="8000" b="1" dirty="0">
                <a:solidFill>
                  <a:srgbClr val="25B4EB"/>
                </a:solidFill>
                <a:latin typeface="Avenir Black" panose="02000503020000020003" pitchFamily="2" charset="0"/>
              </a:rPr>
            </a:br>
            <a:r>
              <a:rPr lang="en-GB" sz="8000" b="1" dirty="0">
                <a:solidFill>
                  <a:srgbClr val="25B4EB"/>
                </a:solidFill>
                <a:latin typeface="Avenir Black" panose="02000503020000020003" pitchFamily="2" charset="0"/>
              </a:rPr>
              <a:t>Sharing</a:t>
            </a:r>
          </a:p>
        </p:txBody>
      </p:sp>
      <p:pic>
        <p:nvPicPr>
          <p:cNvPr id="5" name="Picture 4" descr="A close up of a logo&#10;&#10;Description automatically generated">
            <a:extLst>
              <a:ext uri="{FF2B5EF4-FFF2-40B4-BE49-F238E27FC236}">
                <a16:creationId xmlns:a16="http://schemas.microsoft.com/office/drawing/2014/main" id="{B2ED0AC1-8832-064A-928E-F98C87D015BE}"/>
              </a:ext>
            </a:extLst>
          </p:cNvPr>
          <p:cNvPicPr>
            <a:picLocks noChangeAspect="1"/>
          </p:cNvPicPr>
          <p:nvPr/>
        </p:nvPicPr>
        <p:blipFill>
          <a:blip r:embed="rId7"/>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28747309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B71E-33A8-CD4C-BFF4-AD73DCBF588F}"/>
              </a:ext>
            </a:extLst>
          </p:cNvPr>
          <p:cNvSpPr>
            <a:spLocks noGrp="1"/>
          </p:cNvSpPr>
          <p:nvPr>
            <p:ph type="title"/>
          </p:nvPr>
        </p:nvSpPr>
        <p:spPr>
          <a:xfrm>
            <a:off x="936172" y="255319"/>
            <a:ext cx="10515600" cy="1325563"/>
          </a:xfrm>
        </p:spPr>
        <p:txBody>
          <a:bodyPr/>
          <a:lstStyle/>
          <a:p>
            <a:r>
              <a:rPr lang="en-GB" b="1" dirty="0">
                <a:solidFill>
                  <a:srgbClr val="00B0F0"/>
                </a:solidFill>
                <a:latin typeface="Avenir Black" panose="02000503020000020003" pitchFamily="2" charset="0"/>
              </a:rPr>
              <a:t>Scenario 2</a:t>
            </a:r>
          </a:p>
        </p:txBody>
      </p:sp>
      <p:sp>
        <p:nvSpPr>
          <p:cNvPr id="3" name="Content Placeholder 2">
            <a:extLst>
              <a:ext uri="{FF2B5EF4-FFF2-40B4-BE49-F238E27FC236}">
                <a16:creationId xmlns:a16="http://schemas.microsoft.com/office/drawing/2014/main" id="{D3B39660-548B-F642-9E3B-EAA22189FE95}"/>
              </a:ext>
            </a:extLst>
          </p:cNvPr>
          <p:cNvSpPr>
            <a:spLocks noGrp="1"/>
          </p:cNvSpPr>
          <p:nvPr>
            <p:ph idx="1"/>
          </p:nvPr>
        </p:nvSpPr>
        <p:spPr>
          <a:xfrm>
            <a:off x="936172" y="1397657"/>
            <a:ext cx="10515600" cy="4795635"/>
          </a:xfrm>
        </p:spPr>
        <p:txBody>
          <a:bodyPr>
            <a:noAutofit/>
          </a:bodyPr>
          <a:lstStyle/>
          <a:p>
            <a:pPr marL="0" indent="0">
              <a:lnSpc>
                <a:spcPct val="100000"/>
              </a:lnSpc>
              <a:buNone/>
            </a:pPr>
            <a:r>
              <a:rPr lang="en-GB" sz="1800" dirty="0">
                <a:latin typeface="Avenir Book" panose="02000503020000020003" pitchFamily="2" charset="0"/>
              </a:rPr>
              <a:t>Samantha (16) met Jack (19) online. They flirted and got on quite well. After talking for two weeks, they decided to meet in person. Samantha has been on a date with Jack. They both enjoyed the date. It is getting quite late and Samantha goes home. As she gets back to her bedroom she receives a Snapchat message from Jack.</a:t>
            </a:r>
          </a:p>
          <a:p>
            <a:pPr marL="0" indent="0">
              <a:lnSpc>
                <a:spcPct val="100000"/>
              </a:lnSpc>
              <a:buNone/>
            </a:pPr>
            <a:r>
              <a:rPr lang="en-GB" sz="1800" i="1" dirty="0">
                <a:solidFill>
                  <a:srgbClr val="25B4EB"/>
                </a:solidFill>
                <a:latin typeface="Avenir Book" panose="02000503020000020003" pitchFamily="2" charset="0"/>
              </a:rPr>
              <a:t>”Great date babe” – Jack</a:t>
            </a:r>
          </a:p>
          <a:p>
            <a:pPr marL="0" indent="0">
              <a:lnSpc>
                <a:spcPct val="100000"/>
              </a:lnSpc>
              <a:buNone/>
            </a:pPr>
            <a:r>
              <a:rPr lang="en-GB" sz="1800" i="1" dirty="0">
                <a:solidFill>
                  <a:srgbClr val="0FA53A"/>
                </a:solidFill>
                <a:latin typeface="Avenir Book" panose="02000503020000020003" pitchFamily="2" charset="0"/>
              </a:rPr>
              <a:t>”Yeah… Had top banter didn’t we?”</a:t>
            </a:r>
          </a:p>
          <a:p>
            <a:pPr marL="0" indent="0">
              <a:lnSpc>
                <a:spcPct val="100000"/>
              </a:lnSpc>
              <a:buNone/>
            </a:pPr>
            <a:r>
              <a:rPr lang="en-GB" sz="1800" dirty="0">
                <a:solidFill>
                  <a:srgbClr val="25B4EB"/>
                </a:solidFill>
                <a:latin typeface="Avenir Book" panose="02000503020000020003" pitchFamily="2" charset="0"/>
              </a:rPr>
              <a:t>“For sure… We should probs finish off the date then?”</a:t>
            </a:r>
          </a:p>
          <a:p>
            <a:pPr marL="0" indent="0">
              <a:lnSpc>
                <a:spcPct val="100000"/>
              </a:lnSpc>
              <a:buNone/>
            </a:pPr>
            <a:r>
              <a:rPr lang="en-GB" sz="1800" dirty="0">
                <a:solidFill>
                  <a:srgbClr val="0FA53A"/>
                </a:solidFill>
                <a:latin typeface="Avenir Book" panose="02000503020000020003" pitchFamily="2" charset="0"/>
              </a:rPr>
              <a:t>“What you mean?”</a:t>
            </a:r>
          </a:p>
          <a:p>
            <a:pPr marL="0" indent="0">
              <a:lnSpc>
                <a:spcPct val="100000"/>
              </a:lnSpc>
              <a:buNone/>
            </a:pPr>
            <a:r>
              <a:rPr lang="en-GB" sz="1800" dirty="0">
                <a:solidFill>
                  <a:srgbClr val="25B4EB"/>
                </a:solidFill>
                <a:latin typeface="Avenir Book" panose="02000503020000020003" pitchFamily="2" charset="0"/>
              </a:rPr>
              <a:t>“I mean send me (peach emoji)”</a:t>
            </a:r>
          </a:p>
          <a:p>
            <a:pPr marL="0" indent="0">
              <a:lnSpc>
                <a:spcPct val="100000"/>
              </a:lnSpc>
              <a:buNone/>
            </a:pPr>
            <a:r>
              <a:rPr lang="en-GB" sz="1800" dirty="0">
                <a:solidFill>
                  <a:srgbClr val="0FA53A"/>
                </a:solidFill>
                <a:latin typeface="Avenir Book" panose="02000503020000020003" pitchFamily="2" charset="0"/>
              </a:rPr>
              <a:t>“No. Don’t ruin it.”</a:t>
            </a:r>
          </a:p>
          <a:p>
            <a:pPr marL="0" indent="0">
              <a:lnSpc>
                <a:spcPct val="100000"/>
              </a:lnSpc>
              <a:buNone/>
            </a:pPr>
            <a:r>
              <a:rPr lang="en-GB" sz="1800" dirty="0">
                <a:solidFill>
                  <a:srgbClr val="25B4EB"/>
                </a:solidFill>
                <a:latin typeface="Avenir Book" panose="02000503020000020003" pitchFamily="2" charset="0"/>
              </a:rPr>
              <a:t>“Go on. You was flirting all night. You know you </a:t>
            </a:r>
            <a:r>
              <a:rPr lang="en-GB" sz="1800" dirty="0" err="1">
                <a:solidFill>
                  <a:srgbClr val="25B4EB"/>
                </a:solidFill>
                <a:latin typeface="Avenir Book" panose="02000503020000020003" pitchFamily="2" charset="0"/>
              </a:rPr>
              <a:t>wanna</a:t>
            </a:r>
            <a:r>
              <a:rPr lang="en-GB" sz="1800" dirty="0">
                <a:solidFill>
                  <a:srgbClr val="25B4EB"/>
                </a:solidFill>
                <a:latin typeface="Avenir Book" panose="02000503020000020003" pitchFamily="2" charset="0"/>
              </a:rPr>
              <a:t>”</a:t>
            </a:r>
          </a:p>
          <a:p>
            <a:pPr marL="0" indent="0">
              <a:lnSpc>
                <a:spcPct val="100000"/>
              </a:lnSpc>
              <a:buNone/>
            </a:pPr>
            <a:r>
              <a:rPr lang="en-GB" sz="1800" dirty="0">
                <a:latin typeface="Avenir Book" panose="02000503020000020003" pitchFamily="2" charset="0"/>
              </a:rPr>
              <a:t>As her friend, Samantha texts you for advice.</a:t>
            </a:r>
          </a:p>
          <a:p>
            <a:pPr marL="0" indent="0">
              <a:buNone/>
            </a:pPr>
            <a:endParaRPr lang="en-GB" i="1" dirty="0">
              <a:solidFill>
                <a:srgbClr val="00B0F0"/>
              </a:solidFill>
            </a:endParaRPr>
          </a:p>
          <a:p>
            <a:pPr marL="0" indent="0">
              <a:buNone/>
            </a:pPr>
            <a:endParaRPr lang="en-GB" dirty="0"/>
          </a:p>
        </p:txBody>
      </p:sp>
      <p:pic>
        <p:nvPicPr>
          <p:cNvPr id="4" name="Picture 3">
            <a:extLst>
              <a:ext uri="{FF2B5EF4-FFF2-40B4-BE49-F238E27FC236}">
                <a16:creationId xmlns:a16="http://schemas.microsoft.com/office/drawing/2014/main" id="{B5EEA803-1C82-004A-AA75-C7266B48526F}"/>
              </a:ext>
            </a:extLst>
          </p:cNvPr>
          <p:cNvPicPr>
            <a:picLocks noChangeAspect="1"/>
          </p:cNvPicPr>
          <p:nvPr/>
        </p:nvPicPr>
        <p:blipFill>
          <a:blip r:embed="rId3"/>
          <a:stretch>
            <a:fillRect/>
          </a:stretch>
        </p:blipFill>
        <p:spPr>
          <a:xfrm>
            <a:off x="9725892" y="5827422"/>
            <a:ext cx="2197822" cy="791588"/>
          </a:xfrm>
          <a:prstGeom prst="rect">
            <a:avLst/>
          </a:prstGeom>
        </p:spPr>
      </p:pic>
      <p:sp>
        <p:nvSpPr>
          <p:cNvPr id="5" name="Rectangle 4">
            <a:extLst>
              <a:ext uri="{FF2B5EF4-FFF2-40B4-BE49-F238E27FC236}">
                <a16:creationId xmlns:a16="http://schemas.microsoft.com/office/drawing/2014/main" id="{774A836F-8BAD-1B44-9EF1-F9C84FBB053A}"/>
              </a:ext>
            </a:extLst>
          </p:cNvPr>
          <p:cNvSpPr/>
          <p:nvPr/>
        </p:nvSpPr>
        <p:spPr>
          <a:xfrm>
            <a:off x="950686" y="5965084"/>
            <a:ext cx="5125121" cy="400110"/>
          </a:xfrm>
          <a:prstGeom prst="rect">
            <a:avLst/>
          </a:prstGeom>
        </p:spPr>
        <p:txBody>
          <a:bodyPr wrap="none">
            <a:spAutoFit/>
          </a:bodyPr>
          <a:lstStyle/>
          <a:p>
            <a:r>
              <a:rPr lang="en-GB" sz="2000" b="1" i="1" dirty="0">
                <a:solidFill>
                  <a:srgbClr val="00B0F0"/>
                </a:solidFill>
                <a:latin typeface="Avenir Book" panose="02000503020000020003" pitchFamily="2" charset="0"/>
              </a:rPr>
              <a:t>What would you do if this was your friend? </a:t>
            </a:r>
            <a:endParaRPr lang="en-GB" sz="2000" b="1" dirty="0">
              <a:solidFill>
                <a:srgbClr val="00B0F0"/>
              </a:solidFill>
              <a:latin typeface="Avenir Book" panose="02000503020000020003" pitchFamily="2" charset="0"/>
            </a:endParaRPr>
          </a:p>
        </p:txBody>
      </p:sp>
      <p:pic>
        <p:nvPicPr>
          <p:cNvPr id="7" name="Picture 6" descr="A picture containing vector graphics&#10;&#10;Description automatically generated">
            <a:extLst>
              <a:ext uri="{FF2B5EF4-FFF2-40B4-BE49-F238E27FC236}">
                <a16:creationId xmlns:a16="http://schemas.microsoft.com/office/drawing/2014/main" id="{E0A6F2AA-12E0-D649-B43E-4E83442B6C3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52763" y="3288293"/>
            <a:ext cx="2073129" cy="2073129"/>
          </a:xfrm>
          <a:prstGeom prst="rect">
            <a:avLst/>
          </a:prstGeom>
        </p:spPr>
      </p:pic>
      <p:pic>
        <p:nvPicPr>
          <p:cNvPr id="8" name="Picture 7">
            <a:extLst>
              <a:ext uri="{FF2B5EF4-FFF2-40B4-BE49-F238E27FC236}">
                <a16:creationId xmlns:a16="http://schemas.microsoft.com/office/drawing/2014/main" id="{0C821E68-B491-5842-A225-2550C815826D}"/>
              </a:ext>
            </a:extLst>
          </p:cNvPr>
          <p:cNvPicPr>
            <a:picLocks noChangeAspect="1"/>
          </p:cNvPicPr>
          <p:nvPr/>
        </p:nvPicPr>
        <p:blipFill>
          <a:blip r:embed="rId6"/>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95847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F7A6-FABB-1A4E-B906-4E4335F9DDB0}"/>
              </a:ext>
            </a:extLst>
          </p:cNvPr>
          <p:cNvSpPr/>
          <p:nvPr/>
        </p:nvSpPr>
        <p:spPr>
          <a:xfrm>
            <a:off x="0" y="-62144"/>
            <a:ext cx="12192000" cy="6954411"/>
          </a:xfrm>
          <a:prstGeom prst="rect">
            <a:avLst/>
          </a:prstGeom>
          <a:solidFill>
            <a:srgbClr val="2B2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5" name="Picture 4">
            <a:extLst>
              <a:ext uri="{FF2B5EF4-FFF2-40B4-BE49-F238E27FC236}">
                <a16:creationId xmlns:a16="http://schemas.microsoft.com/office/drawing/2014/main" id="{2E0CE48F-4585-0A42-9962-74A86C88D355}"/>
              </a:ext>
            </a:extLst>
          </p:cNvPr>
          <p:cNvPicPr>
            <a:picLocks noChangeAspect="1"/>
          </p:cNvPicPr>
          <p:nvPr/>
        </p:nvPicPr>
        <p:blipFill>
          <a:blip r:embed="rId3"/>
          <a:stretch>
            <a:fillRect/>
          </a:stretch>
        </p:blipFill>
        <p:spPr>
          <a:xfrm>
            <a:off x="3792491" y="478418"/>
            <a:ext cx="4646185" cy="1673415"/>
          </a:xfrm>
          <a:prstGeom prst="rect">
            <a:avLst/>
          </a:prstGeom>
        </p:spPr>
      </p:pic>
      <p:sp>
        <p:nvSpPr>
          <p:cNvPr id="6" name="Rectangle 5">
            <a:extLst>
              <a:ext uri="{FF2B5EF4-FFF2-40B4-BE49-F238E27FC236}">
                <a16:creationId xmlns:a16="http://schemas.microsoft.com/office/drawing/2014/main" id="{668EEAFC-3EEF-F446-B23A-EF32BE2051ED}"/>
              </a:ext>
            </a:extLst>
          </p:cNvPr>
          <p:cNvSpPr/>
          <p:nvPr/>
        </p:nvSpPr>
        <p:spPr>
          <a:xfrm>
            <a:off x="3260839" y="2464036"/>
            <a:ext cx="5778500" cy="1200329"/>
          </a:xfrm>
          <a:prstGeom prst="rect">
            <a:avLst/>
          </a:prstGeom>
        </p:spPr>
        <p:txBody>
          <a:bodyPr wrap="square">
            <a:spAutoFit/>
          </a:bodyPr>
          <a:lstStyle/>
          <a:p>
            <a:pPr algn="ctr"/>
            <a:r>
              <a:rPr lang="en-GB" sz="3600" b="1" dirty="0">
                <a:solidFill>
                  <a:srgbClr val="25B4EB"/>
                </a:solidFill>
                <a:latin typeface="Avenir" panose="02000503020000020003" pitchFamily="2" charset="0"/>
              </a:rPr>
              <a:t>Are you a Safer School?</a:t>
            </a:r>
          </a:p>
          <a:p>
            <a:pPr algn="ctr"/>
            <a:r>
              <a:rPr lang="en-GB" sz="3600" b="1" i="1" dirty="0">
                <a:solidFill>
                  <a:srgbClr val="25B4EB"/>
                </a:solidFill>
                <a:latin typeface="Avenir" panose="02000503020000020003" pitchFamily="2" charset="0"/>
              </a:rPr>
              <a:t>Contact us to find out!</a:t>
            </a:r>
            <a:endParaRPr lang="en-GB" sz="3600" b="1" i="1" dirty="0">
              <a:solidFill>
                <a:srgbClr val="25B4EB"/>
              </a:solidFill>
              <a:latin typeface="Avenir Black Oblique" panose="02000503020000020003" pitchFamily="2" charset="0"/>
            </a:endParaRPr>
          </a:p>
        </p:txBody>
      </p:sp>
      <p:sp>
        <p:nvSpPr>
          <p:cNvPr id="8" name="Rectangle 7">
            <a:extLst>
              <a:ext uri="{FF2B5EF4-FFF2-40B4-BE49-F238E27FC236}">
                <a16:creationId xmlns:a16="http://schemas.microsoft.com/office/drawing/2014/main" id="{4CE49D04-B6FB-7944-8DA5-1F89539455ED}"/>
              </a:ext>
            </a:extLst>
          </p:cNvPr>
          <p:cNvSpPr/>
          <p:nvPr/>
        </p:nvSpPr>
        <p:spPr>
          <a:xfrm>
            <a:off x="4502150" y="4014192"/>
            <a:ext cx="5778500" cy="1977464"/>
          </a:xfrm>
          <a:prstGeom prst="rect">
            <a:avLst/>
          </a:prstGeom>
        </p:spPr>
        <p:txBody>
          <a:bodyPr wrap="square">
            <a:spAutoFit/>
          </a:bodyPr>
          <a:lstStyle/>
          <a:p>
            <a:pPr>
              <a:lnSpc>
                <a:spcPct val="150000"/>
              </a:lnSpc>
            </a:pPr>
            <a:r>
              <a:rPr lang="en-GB" sz="2800" b="1" dirty="0">
                <a:solidFill>
                  <a:schemeClr val="bg1"/>
                </a:solidFill>
                <a:latin typeface="Avenir" panose="02000503020000020003" pitchFamily="2" charset="0"/>
              </a:rPr>
              <a:t>028 9600 5777</a:t>
            </a:r>
          </a:p>
          <a:p>
            <a:pPr>
              <a:lnSpc>
                <a:spcPct val="150000"/>
              </a:lnSpc>
            </a:pPr>
            <a:r>
              <a:rPr lang="en-GB" sz="2800" b="1" dirty="0">
                <a:solidFill>
                  <a:schemeClr val="bg1"/>
                </a:solidFill>
                <a:latin typeface="Avenir" panose="02000503020000020003" pitchFamily="2" charset="0"/>
              </a:rPr>
              <a:t>saferschools@ineqe.com</a:t>
            </a:r>
          </a:p>
          <a:p>
            <a:pPr>
              <a:lnSpc>
                <a:spcPct val="150000"/>
              </a:lnSpc>
            </a:pPr>
            <a:r>
              <a:rPr lang="en-GB" sz="2800" b="1" dirty="0">
                <a:solidFill>
                  <a:schemeClr val="bg1"/>
                </a:solidFill>
                <a:latin typeface="Avenir" panose="02000503020000020003" pitchFamily="2" charset="0"/>
              </a:rPr>
              <a:t>www.oursaferschools.co.uk</a:t>
            </a:r>
            <a:endParaRPr lang="en-GB" sz="2800" b="1" i="1" dirty="0">
              <a:solidFill>
                <a:schemeClr val="bg1"/>
              </a:solidFill>
              <a:latin typeface="Avenir Black Oblique" panose="02000503020000020003" pitchFamily="2" charset="0"/>
            </a:endParaRPr>
          </a:p>
        </p:txBody>
      </p:sp>
      <p:pic>
        <p:nvPicPr>
          <p:cNvPr id="7" name="Picture 6">
            <a:extLst>
              <a:ext uri="{FF2B5EF4-FFF2-40B4-BE49-F238E27FC236}">
                <a16:creationId xmlns:a16="http://schemas.microsoft.com/office/drawing/2014/main" id="{2E931CB1-7B5C-4D45-A67D-43137C6958E7}"/>
              </a:ext>
            </a:extLst>
          </p:cNvPr>
          <p:cNvPicPr>
            <a:picLocks noChangeAspect="1"/>
          </p:cNvPicPr>
          <p:nvPr/>
        </p:nvPicPr>
        <p:blipFill>
          <a:blip r:embed="rId4"/>
          <a:stretch>
            <a:fillRect/>
          </a:stretch>
        </p:blipFill>
        <p:spPr>
          <a:xfrm>
            <a:off x="3892113" y="4809300"/>
            <a:ext cx="596474" cy="577581"/>
          </a:xfrm>
          <a:prstGeom prst="rect">
            <a:avLst/>
          </a:prstGeom>
        </p:spPr>
      </p:pic>
      <p:pic>
        <p:nvPicPr>
          <p:cNvPr id="12" name="Picture 11">
            <a:extLst>
              <a:ext uri="{FF2B5EF4-FFF2-40B4-BE49-F238E27FC236}">
                <a16:creationId xmlns:a16="http://schemas.microsoft.com/office/drawing/2014/main" id="{D85C52F3-FCC8-E948-A824-59A96EF40814}"/>
              </a:ext>
            </a:extLst>
          </p:cNvPr>
          <p:cNvPicPr>
            <a:picLocks noChangeAspect="1"/>
          </p:cNvPicPr>
          <p:nvPr/>
        </p:nvPicPr>
        <p:blipFill>
          <a:blip r:embed="rId5"/>
          <a:stretch>
            <a:fillRect/>
          </a:stretch>
        </p:blipFill>
        <p:spPr>
          <a:xfrm>
            <a:off x="3892113" y="4115800"/>
            <a:ext cx="610037" cy="639875"/>
          </a:xfrm>
          <a:prstGeom prst="rect">
            <a:avLst/>
          </a:prstGeom>
        </p:spPr>
      </p:pic>
      <p:pic>
        <p:nvPicPr>
          <p:cNvPr id="14" name="Picture 13">
            <a:extLst>
              <a:ext uri="{FF2B5EF4-FFF2-40B4-BE49-F238E27FC236}">
                <a16:creationId xmlns:a16="http://schemas.microsoft.com/office/drawing/2014/main" id="{8F93C0DC-7D0A-254D-A0BD-F6BF840B1B5C}"/>
              </a:ext>
            </a:extLst>
          </p:cNvPr>
          <p:cNvPicPr>
            <a:picLocks noChangeAspect="1"/>
          </p:cNvPicPr>
          <p:nvPr/>
        </p:nvPicPr>
        <p:blipFill>
          <a:blip r:embed="rId6"/>
          <a:stretch>
            <a:fillRect/>
          </a:stretch>
        </p:blipFill>
        <p:spPr>
          <a:xfrm>
            <a:off x="3813823" y="5480012"/>
            <a:ext cx="659524" cy="589174"/>
          </a:xfrm>
          <a:prstGeom prst="rect">
            <a:avLst/>
          </a:prstGeom>
        </p:spPr>
      </p:pic>
      <p:pic>
        <p:nvPicPr>
          <p:cNvPr id="9" name="Picture 8">
            <a:extLst>
              <a:ext uri="{FF2B5EF4-FFF2-40B4-BE49-F238E27FC236}">
                <a16:creationId xmlns:a16="http://schemas.microsoft.com/office/drawing/2014/main" id="{4F546EAB-EA71-6F49-9A12-8CCE0A5787DF}"/>
              </a:ext>
            </a:extLst>
          </p:cNvPr>
          <p:cNvPicPr>
            <a:picLocks noChangeAspect="1"/>
          </p:cNvPicPr>
          <p:nvPr/>
        </p:nvPicPr>
        <p:blipFill>
          <a:blip r:embed="rId7"/>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1208554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3BC6AD-8A40-7346-B7E8-B1E14EEA8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5D7131A-74AC-244D-90DC-05954223AE42}"/>
              </a:ext>
            </a:extLst>
          </p:cNvPr>
          <p:cNvSpPr>
            <a:spLocks noGrp="1"/>
          </p:cNvSpPr>
          <p:nvPr>
            <p:ph type="title"/>
          </p:nvPr>
        </p:nvSpPr>
        <p:spPr/>
        <p:txBody>
          <a:bodyPr/>
          <a:lstStyle/>
          <a:p>
            <a:r>
              <a:rPr lang="en-GB" b="1" dirty="0">
                <a:solidFill>
                  <a:schemeClr val="bg1"/>
                </a:solidFill>
                <a:latin typeface="Avenir Black" panose="02000503020000020003" pitchFamily="2" charset="0"/>
              </a:rPr>
              <a:t>According to Childline…</a:t>
            </a:r>
          </a:p>
        </p:txBody>
      </p:sp>
      <p:sp>
        <p:nvSpPr>
          <p:cNvPr id="3" name="Content Placeholder 2">
            <a:extLst>
              <a:ext uri="{FF2B5EF4-FFF2-40B4-BE49-F238E27FC236}">
                <a16:creationId xmlns:a16="http://schemas.microsoft.com/office/drawing/2014/main" id="{0E3C603D-DDDF-224E-96EC-3C5A7B6D248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A0D2FE9-3B8B-B54C-88DD-B0955456D26C}"/>
              </a:ext>
            </a:extLst>
          </p:cNvPr>
          <p:cNvPicPr>
            <a:picLocks noChangeAspect="1"/>
          </p:cNvPicPr>
          <p:nvPr/>
        </p:nvPicPr>
        <p:blipFill>
          <a:blip r:embed="rId3"/>
          <a:stretch>
            <a:fillRect/>
          </a:stretch>
        </p:blipFill>
        <p:spPr>
          <a:xfrm>
            <a:off x="9726399" y="5817954"/>
            <a:ext cx="2197822" cy="791588"/>
          </a:xfrm>
          <a:prstGeom prst="rect">
            <a:avLst/>
          </a:prstGeom>
        </p:spPr>
      </p:pic>
      <p:pic>
        <p:nvPicPr>
          <p:cNvPr id="7" name="Picture 6" descr="A close up of a logo&#10;&#10;Description automatically generated">
            <a:extLst>
              <a:ext uri="{FF2B5EF4-FFF2-40B4-BE49-F238E27FC236}">
                <a16:creationId xmlns:a16="http://schemas.microsoft.com/office/drawing/2014/main" id="{BA927FC5-A9BA-DC4F-804A-2CE1BDEFE8C6}"/>
              </a:ext>
            </a:extLst>
          </p:cNvPr>
          <p:cNvPicPr>
            <a:picLocks noChangeAspect="1"/>
          </p:cNvPicPr>
          <p:nvPr/>
        </p:nvPicPr>
        <p:blipFill>
          <a:blip r:embed="rId4"/>
          <a:stretch>
            <a:fillRect/>
          </a:stretch>
        </p:blipFill>
        <p:spPr>
          <a:xfrm>
            <a:off x="-1061357" y="228581"/>
            <a:ext cx="7159065" cy="5971981"/>
          </a:xfrm>
          <a:prstGeom prst="rect">
            <a:avLst/>
          </a:prstGeom>
        </p:spPr>
      </p:pic>
      <p:sp>
        <p:nvSpPr>
          <p:cNvPr id="8" name="Rectangle 7">
            <a:extLst>
              <a:ext uri="{FF2B5EF4-FFF2-40B4-BE49-F238E27FC236}">
                <a16:creationId xmlns:a16="http://schemas.microsoft.com/office/drawing/2014/main" id="{62850FFA-5D2D-DE47-9EA4-1FC333FF340C}"/>
              </a:ext>
            </a:extLst>
          </p:cNvPr>
          <p:cNvSpPr/>
          <p:nvPr/>
        </p:nvSpPr>
        <p:spPr>
          <a:xfrm>
            <a:off x="168011" y="2429741"/>
            <a:ext cx="4364709" cy="1569660"/>
          </a:xfrm>
          <a:prstGeom prst="rect">
            <a:avLst/>
          </a:prstGeom>
        </p:spPr>
        <p:txBody>
          <a:bodyPr wrap="square">
            <a:spAutoFit/>
          </a:bodyPr>
          <a:lstStyle/>
          <a:p>
            <a:pPr algn="ctr"/>
            <a:r>
              <a:rPr lang="en-US" sz="3200" b="1" dirty="0">
                <a:solidFill>
                  <a:schemeClr val="bg1"/>
                </a:solidFill>
                <a:latin typeface="Avenir Book" panose="02000503020000020003" pitchFamily="2" charset="0"/>
              </a:rPr>
              <a:t>45% of all sessions related to mental and emotional health</a:t>
            </a:r>
          </a:p>
        </p:txBody>
      </p:sp>
      <p:pic>
        <p:nvPicPr>
          <p:cNvPr id="9" name="Picture 8">
            <a:extLst>
              <a:ext uri="{FF2B5EF4-FFF2-40B4-BE49-F238E27FC236}">
                <a16:creationId xmlns:a16="http://schemas.microsoft.com/office/drawing/2014/main" id="{108851DE-4274-3642-A9FE-69922652E776}"/>
              </a:ext>
            </a:extLst>
          </p:cNvPr>
          <p:cNvPicPr>
            <a:picLocks noChangeAspect="1"/>
          </p:cNvPicPr>
          <p:nvPr/>
        </p:nvPicPr>
        <p:blipFill>
          <a:blip r:embed="rId5"/>
          <a:stretch>
            <a:fillRect/>
          </a:stretch>
        </p:blipFill>
        <p:spPr>
          <a:xfrm flipH="1">
            <a:off x="6310637" y="228581"/>
            <a:ext cx="7277100" cy="6609542"/>
          </a:xfrm>
          <a:prstGeom prst="rect">
            <a:avLst/>
          </a:prstGeom>
        </p:spPr>
      </p:pic>
      <p:sp>
        <p:nvSpPr>
          <p:cNvPr id="10" name="Rectangle 9">
            <a:extLst>
              <a:ext uri="{FF2B5EF4-FFF2-40B4-BE49-F238E27FC236}">
                <a16:creationId xmlns:a16="http://schemas.microsoft.com/office/drawing/2014/main" id="{769BB374-C6AB-1947-8BD4-15889088272B}"/>
              </a:ext>
            </a:extLst>
          </p:cNvPr>
          <p:cNvSpPr/>
          <p:nvPr/>
        </p:nvSpPr>
        <p:spPr>
          <a:xfrm rot="21004184">
            <a:off x="7749976" y="2055223"/>
            <a:ext cx="3483131" cy="2246769"/>
          </a:xfrm>
          <a:prstGeom prst="rect">
            <a:avLst/>
          </a:prstGeom>
        </p:spPr>
        <p:txBody>
          <a:bodyPr wrap="square">
            <a:spAutoFit/>
          </a:bodyPr>
          <a:lstStyle/>
          <a:p>
            <a:pPr algn="ctr"/>
            <a:r>
              <a:rPr lang="en-US" sz="2800" b="1" dirty="0">
                <a:solidFill>
                  <a:schemeClr val="bg1"/>
                </a:solidFill>
                <a:latin typeface="Avenir Book" panose="02000503020000020003" pitchFamily="2" charset="0"/>
              </a:rPr>
              <a:t>Over 20,000 counselling sessions on sexual health, relationships and sexual abuse</a:t>
            </a:r>
          </a:p>
        </p:txBody>
      </p:sp>
      <p:pic>
        <p:nvPicPr>
          <p:cNvPr id="11" name="Picture 10" descr="A close up of a flower&#10;&#10;Description automatically generated">
            <a:extLst>
              <a:ext uri="{FF2B5EF4-FFF2-40B4-BE49-F238E27FC236}">
                <a16:creationId xmlns:a16="http://schemas.microsoft.com/office/drawing/2014/main" id="{C0C1A774-21E4-0E4F-9DE8-E2693C5BED68}"/>
              </a:ext>
            </a:extLst>
          </p:cNvPr>
          <p:cNvPicPr>
            <a:picLocks noChangeAspect="1"/>
          </p:cNvPicPr>
          <p:nvPr/>
        </p:nvPicPr>
        <p:blipFill>
          <a:blip r:embed="rId6"/>
          <a:stretch>
            <a:fillRect/>
          </a:stretch>
        </p:blipFill>
        <p:spPr>
          <a:xfrm>
            <a:off x="3496144" y="0"/>
            <a:ext cx="6595449" cy="7459139"/>
          </a:xfrm>
          <a:prstGeom prst="rect">
            <a:avLst/>
          </a:prstGeom>
        </p:spPr>
      </p:pic>
      <p:sp>
        <p:nvSpPr>
          <p:cNvPr id="12" name="Rectangle 11">
            <a:extLst>
              <a:ext uri="{FF2B5EF4-FFF2-40B4-BE49-F238E27FC236}">
                <a16:creationId xmlns:a16="http://schemas.microsoft.com/office/drawing/2014/main" id="{E6AADA52-73AD-0F42-A53A-B98D6B1CF2CB}"/>
              </a:ext>
            </a:extLst>
          </p:cNvPr>
          <p:cNvSpPr/>
          <p:nvPr/>
        </p:nvSpPr>
        <p:spPr>
          <a:xfrm>
            <a:off x="4894454" y="2397948"/>
            <a:ext cx="2679204" cy="2062103"/>
          </a:xfrm>
          <a:prstGeom prst="rect">
            <a:avLst/>
          </a:prstGeom>
        </p:spPr>
        <p:txBody>
          <a:bodyPr wrap="square">
            <a:spAutoFit/>
          </a:bodyPr>
          <a:lstStyle/>
          <a:p>
            <a:pPr algn="ctr"/>
            <a:r>
              <a:rPr lang="en-US" sz="3200" b="1" dirty="0">
                <a:solidFill>
                  <a:schemeClr val="bg1"/>
                </a:solidFill>
                <a:latin typeface="Avenir Book" panose="02000503020000020003" pitchFamily="2" charset="0"/>
              </a:rPr>
              <a:t>Sex &amp; sexual health is the #1 message board topic</a:t>
            </a:r>
          </a:p>
        </p:txBody>
      </p:sp>
      <p:pic>
        <p:nvPicPr>
          <p:cNvPr id="13" name="Picture 12" descr="A close up of a logo&#10;&#10;Description automatically generated">
            <a:extLst>
              <a:ext uri="{FF2B5EF4-FFF2-40B4-BE49-F238E27FC236}">
                <a16:creationId xmlns:a16="http://schemas.microsoft.com/office/drawing/2014/main" id="{8D84F2A7-62AE-2C45-B007-AA74336F4A09}"/>
              </a:ext>
            </a:extLst>
          </p:cNvPr>
          <p:cNvPicPr>
            <a:picLocks noChangeAspect="1"/>
          </p:cNvPicPr>
          <p:nvPr/>
        </p:nvPicPr>
        <p:blipFill>
          <a:blip r:embed="rId7"/>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182254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14F98F-FB0F-9B41-AE19-84B653641381}"/>
              </a:ext>
            </a:extLst>
          </p:cNvPr>
          <p:cNvSpPr txBox="1"/>
          <p:nvPr/>
        </p:nvSpPr>
        <p:spPr>
          <a:xfrm>
            <a:off x="903580" y="441209"/>
            <a:ext cx="6958113" cy="830997"/>
          </a:xfrm>
          <a:prstGeom prst="rect">
            <a:avLst/>
          </a:prstGeom>
          <a:noFill/>
        </p:spPr>
        <p:txBody>
          <a:bodyPr wrap="square" rtlCol="0">
            <a:spAutoFit/>
          </a:bodyPr>
          <a:lstStyle/>
          <a:p>
            <a:r>
              <a:rPr lang="en-US" sz="4800" b="1" dirty="0">
                <a:solidFill>
                  <a:srgbClr val="25B4EB"/>
                </a:solidFill>
                <a:latin typeface="Avenir Black" panose="02000503020000020003" pitchFamily="2" charset="0"/>
              </a:rPr>
              <a:t>Learning Objectives</a:t>
            </a:r>
          </a:p>
        </p:txBody>
      </p:sp>
      <p:sp>
        <p:nvSpPr>
          <p:cNvPr id="13" name="TextBox 12">
            <a:extLst>
              <a:ext uri="{FF2B5EF4-FFF2-40B4-BE49-F238E27FC236}">
                <a16:creationId xmlns:a16="http://schemas.microsoft.com/office/drawing/2014/main" id="{36B9AF08-FDFD-1D4B-9567-AD94F51A2053}"/>
              </a:ext>
            </a:extLst>
          </p:cNvPr>
          <p:cNvSpPr txBox="1"/>
          <p:nvPr/>
        </p:nvSpPr>
        <p:spPr>
          <a:xfrm>
            <a:off x="903580" y="1533465"/>
            <a:ext cx="11020133" cy="5324535"/>
          </a:xfrm>
          <a:prstGeom prst="rect">
            <a:avLst/>
          </a:prstGeom>
          <a:noFill/>
        </p:spPr>
        <p:txBody>
          <a:bodyPr wrap="square" rtlCol="0">
            <a:spAutoFit/>
          </a:bodyPr>
          <a:lstStyle/>
          <a:p>
            <a:pPr marL="457200" indent="-457200">
              <a:buSzPct val="140000"/>
              <a:buBlip>
                <a:blip r:embed="rId3"/>
              </a:buBlip>
            </a:pPr>
            <a:r>
              <a:rPr lang="en-US" sz="3200" dirty="0">
                <a:solidFill>
                  <a:srgbClr val="2B2456"/>
                </a:solidFill>
                <a:latin typeface="Avenir Book" panose="02000503020000020003" pitchFamily="2" charset="0"/>
              </a:rPr>
              <a:t>Understand sexting and the law</a:t>
            </a:r>
          </a:p>
          <a:p>
            <a:pPr>
              <a:buSzPct val="140000"/>
            </a:pPr>
            <a:endParaRPr lang="en-US" sz="3200" dirty="0">
              <a:solidFill>
                <a:srgbClr val="2B2456"/>
              </a:solidFill>
              <a:latin typeface="Avenir Book" panose="02000503020000020003" pitchFamily="2" charset="0"/>
            </a:endParaRPr>
          </a:p>
          <a:p>
            <a:pPr marL="457200" indent="-457200">
              <a:buSzPct val="140000"/>
              <a:buBlip>
                <a:blip r:embed="rId3"/>
              </a:buBlip>
            </a:pPr>
            <a:r>
              <a:rPr lang="en-US" sz="3200" dirty="0">
                <a:solidFill>
                  <a:srgbClr val="2B2456"/>
                </a:solidFill>
                <a:latin typeface="Avenir Book" panose="02000503020000020003" pitchFamily="2" charset="0"/>
              </a:rPr>
              <a:t>Deepen our knowledge of what to do/who to speak to if we were worried</a:t>
            </a:r>
          </a:p>
          <a:p>
            <a:pPr>
              <a:buSzPct val="140000"/>
            </a:pPr>
            <a:endParaRPr lang="en-US" sz="3200" dirty="0">
              <a:solidFill>
                <a:srgbClr val="2B2456"/>
              </a:solidFill>
              <a:latin typeface="Avenir Book" panose="02000503020000020003" pitchFamily="2" charset="0"/>
            </a:endParaRPr>
          </a:p>
          <a:p>
            <a:pPr marL="457200" indent="-457200">
              <a:buSzPct val="140000"/>
              <a:buBlip>
                <a:blip r:embed="rId3"/>
              </a:buBlip>
            </a:pPr>
            <a:r>
              <a:rPr lang="en-US" sz="3200" dirty="0">
                <a:solidFill>
                  <a:srgbClr val="2B2456"/>
                </a:solidFill>
                <a:latin typeface="Avenir Book" panose="02000503020000020003" pitchFamily="2" charset="0"/>
              </a:rPr>
              <a:t>Learn more about the dangers of sexting and sextortion</a:t>
            </a:r>
          </a:p>
          <a:p>
            <a:pPr>
              <a:buSzPct val="140000"/>
            </a:pPr>
            <a:endParaRPr lang="en-US" sz="3200" dirty="0">
              <a:solidFill>
                <a:srgbClr val="2B2456"/>
              </a:solidFill>
              <a:latin typeface="Avenir Book" panose="02000503020000020003" pitchFamily="2" charset="0"/>
            </a:endParaRPr>
          </a:p>
          <a:p>
            <a:pPr marL="457200" indent="-457200">
              <a:buSzPct val="140000"/>
              <a:buBlip>
                <a:blip r:embed="rId3"/>
              </a:buBlip>
            </a:pPr>
            <a:r>
              <a:rPr lang="en-US" sz="3200" dirty="0">
                <a:solidFill>
                  <a:srgbClr val="2B2456"/>
                </a:solidFill>
                <a:latin typeface="Avenir Book" panose="02000503020000020003" pitchFamily="2" charset="0"/>
              </a:rPr>
              <a:t>Reflect on how easily an image can be shared</a:t>
            </a:r>
          </a:p>
          <a:p>
            <a:r>
              <a:rPr lang="en-US" sz="2800" dirty="0">
                <a:solidFill>
                  <a:srgbClr val="2B2456"/>
                </a:solidFill>
              </a:rPr>
              <a:t> </a:t>
            </a:r>
          </a:p>
          <a:p>
            <a:endParaRPr lang="en-US" sz="2800" dirty="0">
              <a:solidFill>
                <a:srgbClr val="2B2456"/>
              </a:solidFill>
            </a:endParaRPr>
          </a:p>
          <a:p>
            <a:endParaRPr lang="en-US" sz="2800" dirty="0">
              <a:solidFill>
                <a:srgbClr val="2B2456"/>
              </a:solidFill>
            </a:endParaRPr>
          </a:p>
        </p:txBody>
      </p:sp>
      <p:pic>
        <p:nvPicPr>
          <p:cNvPr id="17" name="Picture 16">
            <a:extLst>
              <a:ext uri="{FF2B5EF4-FFF2-40B4-BE49-F238E27FC236}">
                <a16:creationId xmlns:a16="http://schemas.microsoft.com/office/drawing/2014/main" id="{04B2E553-4EC9-A843-AD41-3DE74206A616}"/>
              </a:ext>
            </a:extLst>
          </p:cNvPr>
          <p:cNvPicPr>
            <a:picLocks noChangeAspect="1"/>
          </p:cNvPicPr>
          <p:nvPr/>
        </p:nvPicPr>
        <p:blipFill>
          <a:blip r:embed="rId4"/>
          <a:stretch>
            <a:fillRect/>
          </a:stretch>
        </p:blipFill>
        <p:spPr>
          <a:xfrm>
            <a:off x="9725892" y="5827422"/>
            <a:ext cx="2197822" cy="791588"/>
          </a:xfrm>
          <a:prstGeom prst="rect">
            <a:avLst/>
          </a:prstGeom>
        </p:spPr>
      </p:pic>
      <p:pic>
        <p:nvPicPr>
          <p:cNvPr id="5" name="Picture 4">
            <a:extLst>
              <a:ext uri="{FF2B5EF4-FFF2-40B4-BE49-F238E27FC236}">
                <a16:creationId xmlns:a16="http://schemas.microsoft.com/office/drawing/2014/main" id="{AC8E301B-EDFA-DC44-802E-03A0025DF3DD}"/>
              </a:ext>
            </a:extLst>
          </p:cNvPr>
          <p:cNvPicPr>
            <a:picLocks noChangeAspect="1"/>
          </p:cNvPicPr>
          <p:nvPr/>
        </p:nvPicPr>
        <p:blipFill>
          <a:blip r:embed="rId5"/>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302917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on a sidewalk&#10;&#10;Description automatically generated">
            <a:extLst>
              <a:ext uri="{FF2B5EF4-FFF2-40B4-BE49-F238E27FC236}">
                <a16:creationId xmlns:a16="http://schemas.microsoft.com/office/drawing/2014/main" id="{74F3CC77-468D-2C49-875B-3314C8773325}"/>
              </a:ext>
            </a:extLst>
          </p:cNvPr>
          <p:cNvPicPr>
            <a:picLocks noChangeAspect="1"/>
          </p:cNvPicPr>
          <p:nvPr/>
        </p:nvPicPr>
        <p:blipFill rotWithShape="1">
          <a:blip r:embed="rId3"/>
          <a:srcRect t="13424" b="220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86B4180-E417-5840-8C9A-933279C85F5C}"/>
              </a:ext>
            </a:extLst>
          </p:cNvPr>
          <p:cNvSpPr/>
          <p:nvPr/>
        </p:nvSpPr>
        <p:spPr>
          <a:xfrm>
            <a:off x="0" y="0"/>
            <a:ext cx="12192000" cy="6858000"/>
          </a:xfrm>
          <a:prstGeom prst="rect">
            <a:avLst/>
          </a:prstGeom>
          <a:solidFill>
            <a:srgbClr val="2B2456">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 name="Rectangle 2">
            <a:extLst>
              <a:ext uri="{FF2B5EF4-FFF2-40B4-BE49-F238E27FC236}">
                <a16:creationId xmlns:a16="http://schemas.microsoft.com/office/drawing/2014/main" id="{AA28A34D-D77D-F84A-A0DB-5A220173FC9B}"/>
              </a:ext>
            </a:extLst>
          </p:cNvPr>
          <p:cNvSpPr/>
          <p:nvPr/>
        </p:nvSpPr>
        <p:spPr>
          <a:xfrm>
            <a:off x="972536" y="554085"/>
            <a:ext cx="3486852" cy="1200329"/>
          </a:xfrm>
          <a:prstGeom prst="rect">
            <a:avLst/>
          </a:prstGeom>
        </p:spPr>
        <p:txBody>
          <a:bodyPr wrap="none">
            <a:spAutoFit/>
          </a:bodyPr>
          <a:lstStyle/>
          <a:p>
            <a:r>
              <a:rPr lang="en-GB" sz="7200" b="1" dirty="0">
                <a:solidFill>
                  <a:schemeClr val="bg1"/>
                </a:solidFill>
                <a:latin typeface="Avenir Black" panose="02000503020000020003" pitchFamily="2" charset="0"/>
              </a:rPr>
              <a:t>Sexting</a:t>
            </a:r>
            <a:endParaRPr lang="en-US" sz="4800" b="1" dirty="0">
              <a:solidFill>
                <a:schemeClr val="bg1"/>
              </a:solidFill>
              <a:latin typeface="Avenir Black" panose="02000503020000020003" pitchFamily="2" charset="0"/>
            </a:endParaRPr>
          </a:p>
        </p:txBody>
      </p:sp>
      <p:pic>
        <p:nvPicPr>
          <p:cNvPr id="18" name="Picture 17" descr="A picture containing clipart&#10;&#10;Description automatically generated">
            <a:extLst>
              <a:ext uri="{FF2B5EF4-FFF2-40B4-BE49-F238E27FC236}">
                <a16:creationId xmlns:a16="http://schemas.microsoft.com/office/drawing/2014/main" id="{9C243E18-05AB-634A-B666-21F96C027E5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354740" y="615652"/>
            <a:ext cx="890479" cy="1077193"/>
          </a:xfrm>
          <a:prstGeom prst="rect">
            <a:avLst/>
          </a:prstGeom>
        </p:spPr>
      </p:pic>
      <p:pic>
        <p:nvPicPr>
          <p:cNvPr id="20" name="Picture 19">
            <a:extLst>
              <a:ext uri="{FF2B5EF4-FFF2-40B4-BE49-F238E27FC236}">
                <a16:creationId xmlns:a16="http://schemas.microsoft.com/office/drawing/2014/main" id="{EB1598B0-5CE8-CF4B-9EBA-E1D8B87FBED3}"/>
              </a:ext>
            </a:extLst>
          </p:cNvPr>
          <p:cNvPicPr>
            <a:picLocks noChangeAspect="1"/>
          </p:cNvPicPr>
          <p:nvPr/>
        </p:nvPicPr>
        <p:blipFill>
          <a:blip r:embed="rId6"/>
          <a:stretch>
            <a:fillRect/>
          </a:stretch>
        </p:blipFill>
        <p:spPr>
          <a:xfrm>
            <a:off x="9725892" y="5835186"/>
            <a:ext cx="2197820" cy="791588"/>
          </a:xfrm>
          <a:prstGeom prst="rect">
            <a:avLst/>
          </a:prstGeom>
        </p:spPr>
      </p:pic>
      <p:sp>
        <p:nvSpPr>
          <p:cNvPr id="22" name="TextBox 21">
            <a:extLst>
              <a:ext uri="{FF2B5EF4-FFF2-40B4-BE49-F238E27FC236}">
                <a16:creationId xmlns:a16="http://schemas.microsoft.com/office/drawing/2014/main" id="{7B0B9D79-63F0-2A4D-B412-49FD1F855D3F}"/>
              </a:ext>
            </a:extLst>
          </p:cNvPr>
          <p:cNvSpPr txBox="1"/>
          <p:nvPr/>
        </p:nvSpPr>
        <p:spPr>
          <a:xfrm>
            <a:off x="972535" y="2330996"/>
            <a:ext cx="8321093" cy="646331"/>
          </a:xfrm>
          <a:prstGeom prst="rect">
            <a:avLst/>
          </a:prstGeom>
          <a:noFill/>
        </p:spPr>
        <p:txBody>
          <a:bodyPr wrap="square" rtlCol="0">
            <a:spAutoFit/>
          </a:bodyPr>
          <a:lstStyle/>
          <a:p>
            <a:r>
              <a:rPr lang="en-US" sz="3600" dirty="0">
                <a:solidFill>
                  <a:schemeClr val="bg1"/>
                </a:solidFill>
                <a:latin typeface="Avenir Book" panose="02000503020000020003" pitchFamily="2" charset="0"/>
              </a:rPr>
              <a:t>Have you heard of this term before? </a:t>
            </a:r>
          </a:p>
        </p:txBody>
      </p:sp>
      <p:sp>
        <p:nvSpPr>
          <p:cNvPr id="23" name="TextBox 22">
            <a:extLst>
              <a:ext uri="{FF2B5EF4-FFF2-40B4-BE49-F238E27FC236}">
                <a16:creationId xmlns:a16="http://schemas.microsoft.com/office/drawing/2014/main" id="{6EBE9866-82F5-B747-A74C-72921FA598A5}"/>
              </a:ext>
            </a:extLst>
          </p:cNvPr>
          <p:cNvSpPr txBox="1"/>
          <p:nvPr/>
        </p:nvSpPr>
        <p:spPr>
          <a:xfrm>
            <a:off x="972534" y="3429000"/>
            <a:ext cx="8171465" cy="646331"/>
          </a:xfrm>
          <a:prstGeom prst="rect">
            <a:avLst/>
          </a:prstGeom>
          <a:noFill/>
        </p:spPr>
        <p:txBody>
          <a:bodyPr wrap="square" rtlCol="0">
            <a:spAutoFit/>
          </a:bodyPr>
          <a:lstStyle/>
          <a:p>
            <a:r>
              <a:rPr lang="en-US" sz="3600" dirty="0">
                <a:solidFill>
                  <a:schemeClr val="bg1"/>
                </a:solidFill>
                <a:latin typeface="Avenir Book" panose="02000503020000020003" pitchFamily="2" charset="0"/>
              </a:rPr>
              <a:t>What other words might you use? </a:t>
            </a:r>
          </a:p>
        </p:txBody>
      </p:sp>
      <p:pic>
        <p:nvPicPr>
          <p:cNvPr id="9" name="Picture 8" descr="A close up of a logo&#10;&#10;Description automatically generated">
            <a:extLst>
              <a:ext uri="{FF2B5EF4-FFF2-40B4-BE49-F238E27FC236}">
                <a16:creationId xmlns:a16="http://schemas.microsoft.com/office/drawing/2014/main" id="{0F6ED08C-B7E9-C64F-8081-51A20EF7F8E5}"/>
              </a:ext>
            </a:extLst>
          </p:cNvPr>
          <p:cNvPicPr>
            <a:picLocks noChangeAspect="1"/>
          </p:cNvPicPr>
          <p:nvPr/>
        </p:nvPicPr>
        <p:blipFill>
          <a:blip r:embed="rId7"/>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15289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F69F77-5B99-584B-8564-5D53E8B20CFE}"/>
              </a:ext>
            </a:extLst>
          </p:cNvPr>
          <p:cNvSpPr/>
          <p:nvPr/>
        </p:nvSpPr>
        <p:spPr>
          <a:xfrm>
            <a:off x="955918" y="377633"/>
            <a:ext cx="6686446" cy="923330"/>
          </a:xfrm>
          <a:prstGeom prst="rect">
            <a:avLst/>
          </a:prstGeom>
        </p:spPr>
        <p:txBody>
          <a:bodyPr wrap="none">
            <a:spAutoFit/>
          </a:bodyPr>
          <a:lstStyle/>
          <a:p>
            <a:r>
              <a:rPr lang="en-GB" sz="5400" b="1" dirty="0">
                <a:solidFill>
                  <a:srgbClr val="25B4EB"/>
                </a:solidFill>
                <a:latin typeface="Avenir Black" panose="02000503020000020003" pitchFamily="2" charset="0"/>
              </a:rPr>
              <a:t>Sexting and the law</a:t>
            </a:r>
            <a:endParaRPr lang="en-US" sz="5400" b="1" dirty="0">
              <a:solidFill>
                <a:srgbClr val="25B4EB"/>
              </a:solidFill>
              <a:latin typeface="Avenir Black" panose="02000503020000020003" pitchFamily="2" charset="0"/>
            </a:endParaRPr>
          </a:p>
        </p:txBody>
      </p:sp>
      <p:sp>
        <p:nvSpPr>
          <p:cNvPr id="5" name="Rectangle 4">
            <a:extLst>
              <a:ext uri="{FF2B5EF4-FFF2-40B4-BE49-F238E27FC236}">
                <a16:creationId xmlns:a16="http://schemas.microsoft.com/office/drawing/2014/main" id="{47114912-9F24-F146-90BE-D6CD0E67DFBB}"/>
              </a:ext>
            </a:extLst>
          </p:cNvPr>
          <p:cNvSpPr/>
          <p:nvPr/>
        </p:nvSpPr>
        <p:spPr>
          <a:xfrm>
            <a:off x="1084201" y="3866597"/>
            <a:ext cx="3766868" cy="1569660"/>
          </a:xfrm>
          <a:prstGeom prst="rect">
            <a:avLst/>
          </a:prstGeom>
        </p:spPr>
        <p:txBody>
          <a:bodyPr wrap="square">
            <a:spAutoFit/>
          </a:bodyPr>
          <a:lstStyle/>
          <a:p>
            <a:pPr lvl="0" algn="ctr"/>
            <a:r>
              <a:rPr lang="en-GB" sz="2400" dirty="0">
                <a:solidFill>
                  <a:srgbClr val="2B2456"/>
                </a:solidFill>
                <a:latin typeface="Avenir Book" panose="02000503020000020003" pitchFamily="2" charset="0"/>
              </a:rPr>
              <a:t>Indecent images of someone under 18 are illegal to </a:t>
            </a:r>
            <a:r>
              <a:rPr lang="en-GB" sz="2400" b="1" dirty="0">
                <a:solidFill>
                  <a:srgbClr val="2B2456"/>
                </a:solidFill>
                <a:latin typeface="Avenir Black" panose="02000503020000020003" pitchFamily="2" charset="0"/>
              </a:rPr>
              <a:t>create, send, have or receive. </a:t>
            </a:r>
            <a:endParaRPr lang="en-US" sz="2400" b="1" dirty="0">
              <a:solidFill>
                <a:srgbClr val="2B2456"/>
              </a:solidFill>
              <a:latin typeface="Avenir Black" panose="02000503020000020003" pitchFamily="2" charset="0"/>
            </a:endParaRPr>
          </a:p>
        </p:txBody>
      </p:sp>
      <p:sp>
        <p:nvSpPr>
          <p:cNvPr id="7" name="Rectangle 6">
            <a:extLst>
              <a:ext uri="{FF2B5EF4-FFF2-40B4-BE49-F238E27FC236}">
                <a16:creationId xmlns:a16="http://schemas.microsoft.com/office/drawing/2014/main" id="{56B98A7C-D123-264D-ADE8-81DDFAA21AB9}"/>
              </a:ext>
            </a:extLst>
          </p:cNvPr>
          <p:cNvSpPr/>
          <p:nvPr/>
        </p:nvSpPr>
        <p:spPr>
          <a:xfrm>
            <a:off x="6070268" y="3866597"/>
            <a:ext cx="5564687" cy="1569660"/>
          </a:xfrm>
          <a:prstGeom prst="rect">
            <a:avLst/>
          </a:prstGeom>
        </p:spPr>
        <p:txBody>
          <a:bodyPr wrap="square">
            <a:spAutoFit/>
          </a:bodyPr>
          <a:lstStyle/>
          <a:p>
            <a:pPr lvl="0" algn="ctr"/>
            <a:r>
              <a:rPr lang="en-GB" sz="2400" b="1" dirty="0">
                <a:solidFill>
                  <a:srgbClr val="2B2456"/>
                </a:solidFill>
                <a:latin typeface="Avenir Black" panose="02000503020000020003" pitchFamily="2" charset="0"/>
              </a:rPr>
              <a:t>However, the law is there to protect young people. If you have seen or shared an indecent image, report it straight away.</a:t>
            </a:r>
            <a:endParaRPr lang="en-US" sz="2400" b="1" dirty="0">
              <a:solidFill>
                <a:srgbClr val="2B2456"/>
              </a:solidFill>
              <a:latin typeface="Avenir Black" panose="02000503020000020003" pitchFamily="2" charset="0"/>
            </a:endParaRPr>
          </a:p>
        </p:txBody>
      </p:sp>
      <p:pic>
        <p:nvPicPr>
          <p:cNvPr id="10" name="Picture 9" descr="A close up of a sign&#10;&#10;Description automatically generated">
            <a:extLst>
              <a:ext uri="{FF2B5EF4-FFF2-40B4-BE49-F238E27FC236}">
                <a16:creationId xmlns:a16="http://schemas.microsoft.com/office/drawing/2014/main" id="{8A6600B8-C353-B543-B484-042DD934B57B}"/>
              </a:ext>
            </a:extLst>
          </p:cNvPr>
          <p:cNvPicPr>
            <a:picLocks noChangeAspect="1"/>
          </p:cNvPicPr>
          <p:nvPr/>
        </p:nvPicPr>
        <p:blipFill>
          <a:blip r:embed="rId2"/>
          <a:stretch>
            <a:fillRect/>
          </a:stretch>
        </p:blipFill>
        <p:spPr>
          <a:xfrm>
            <a:off x="7907866" y="2114195"/>
            <a:ext cx="1631759" cy="1631759"/>
          </a:xfrm>
          <a:prstGeom prst="rect">
            <a:avLst/>
          </a:prstGeom>
        </p:spPr>
      </p:pic>
      <p:pic>
        <p:nvPicPr>
          <p:cNvPr id="9" name="Picture 8">
            <a:extLst>
              <a:ext uri="{FF2B5EF4-FFF2-40B4-BE49-F238E27FC236}">
                <a16:creationId xmlns:a16="http://schemas.microsoft.com/office/drawing/2014/main" id="{17AE4565-D162-4041-8057-65C9C66B92E3}"/>
              </a:ext>
            </a:extLst>
          </p:cNvPr>
          <p:cNvPicPr>
            <a:picLocks noChangeAspect="1"/>
          </p:cNvPicPr>
          <p:nvPr/>
        </p:nvPicPr>
        <p:blipFill>
          <a:blip r:embed="rId3"/>
          <a:stretch>
            <a:fillRect/>
          </a:stretch>
        </p:blipFill>
        <p:spPr>
          <a:xfrm>
            <a:off x="2320036" y="2331181"/>
            <a:ext cx="1269693" cy="1269693"/>
          </a:xfrm>
          <a:prstGeom prst="rect">
            <a:avLst/>
          </a:prstGeom>
        </p:spPr>
      </p:pic>
      <p:pic>
        <p:nvPicPr>
          <p:cNvPr id="12" name="Picture 11">
            <a:extLst>
              <a:ext uri="{FF2B5EF4-FFF2-40B4-BE49-F238E27FC236}">
                <a16:creationId xmlns:a16="http://schemas.microsoft.com/office/drawing/2014/main" id="{54CCAE06-BC53-8048-838C-CB2EF79BB1D8}"/>
              </a:ext>
            </a:extLst>
          </p:cNvPr>
          <p:cNvPicPr>
            <a:picLocks noChangeAspect="1"/>
          </p:cNvPicPr>
          <p:nvPr/>
        </p:nvPicPr>
        <p:blipFill>
          <a:blip r:embed="rId4"/>
          <a:stretch>
            <a:fillRect/>
          </a:stretch>
        </p:blipFill>
        <p:spPr>
          <a:xfrm>
            <a:off x="9725892" y="5827422"/>
            <a:ext cx="2197822" cy="791588"/>
          </a:xfrm>
          <a:prstGeom prst="rect">
            <a:avLst/>
          </a:prstGeom>
        </p:spPr>
      </p:pic>
      <p:pic>
        <p:nvPicPr>
          <p:cNvPr id="8" name="Picture 7">
            <a:extLst>
              <a:ext uri="{FF2B5EF4-FFF2-40B4-BE49-F238E27FC236}">
                <a16:creationId xmlns:a16="http://schemas.microsoft.com/office/drawing/2014/main" id="{ECF0C796-EA2F-8C44-9F96-C4C1786301C9}"/>
              </a:ext>
            </a:extLst>
          </p:cNvPr>
          <p:cNvPicPr>
            <a:picLocks noChangeAspect="1"/>
          </p:cNvPicPr>
          <p:nvPr/>
        </p:nvPicPr>
        <p:blipFill>
          <a:blip r:embed="rId5"/>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310584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FDD3B6-26A6-AA40-81A9-C4874E281FC0}"/>
              </a:ext>
            </a:extLst>
          </p:cNvPr>
          <p:cNvSpPr/>
          <p:nvPr/>
        </p:nvSpPr>
        <p:spPr>
          <a:xfrm>
            <a:off x="915250" y="470182"/>
            <a:ext cx="10900228" cy="1446550"/>
          </a:xfrm>
          <a:prstGeom prst="rect">
            <a:avLst/>
          </a:prstGeom>
        </p:spPr>
        <p:txBody>
          <a:bodyPr wrap="square">
            <a:spAutoFit/>
          </a:bodyPr>
          <a:lstStyle/>
          <a:p>
            <a:r>
              <a:rPr lang="en-GB" sz="4400" b="1" dirty="0">
                <a:solidFill>
                  <a:srgbClr val="25B4EB"/>
                </a:solidFill>
                <a:latin typeface="Avenir Black" panose="02000503020000020003" pitchFamily="2" charset="0"/>
              </a:rPr>
              <a:t>What to do if you see or share an indecent image?</a:t>
            </a:r>
            <a:endParaRPr lang="en-US" sz="4400" b="1" dirty="0">
              <a:solidFill>
                <a:srgbClr val="25B4EB"/>
              </a:solidFill>
              <a:latin typeface="Avenir Black" panose="02000503020000020003" pitchFamily="2" charset="0"/>
            </a:endParaRPr>
          </a:p>
        </p:txBody>
      </p:sp>
      <p:sp>
        <p:nvSpPr>
          <p:cNvPr id="8" name="Rectangle 7">
            <a:extLst>
              <a:ext uri="{FF2B5EF4-FFF2-40B4-BE49-F238E27FC236}">
                <a16:creationId xmlns:a16="http://schemas.microsoft.com/office/drawing/2014/main" id="{86912D6D-6510-4A4A-A5EA-66DA2534CCA3}"/>
              </a:ext>
            </a:extLst>
          </p:cNvPr>
          <p:cNvSpPr/>
          <p:nvPr/>
        </p:nvSpPr>
        <p:spPr>
          <a:xfrm>
            <a:off x="2240759" y="2466190"/>
            <a:ext cx="5090769" cy="1323439"/>
          </a:xfrm>
          <a:prstGeom prst="rect">
            <a:avLst/>
          </a:prstGeom>
        </p:spPr>
        <p:txBody>
          <a:bodyPr wrap="square">
            <a:spAutoFit/>
          </a:bodyPr>
          <a:lstStyle/>
          <a:p>
            <a:pPr lvl="0">
              <a:lnSpc>
                <a:spcPct val="100000"/>
              </a:lnSpc>
            </a:pPr>
            <a:r>
              <a:rPr lang="en-GB" sz="2000" dirty="0">
                <a:solidFill>
                  <a:srgbClr val="2B2456"/>
                </a:solidFill>
                <a:latin typeface="Avenir Book" panose="02000503020000020003" pitchFamily="2" charset="0"/>
              </a:rPr>
              <a:t>The </a:t>
            </a:r>
            <a:r>
              <a:rPr lang="en-GB" sz="2000" b="1" dirty="0">
                <a:solidFill>
                  <a:srgbClr val="2B2456"/>
                </a:solidFill>
                <a:latin typeface="Avenir Black" panose="02000503020000020003" pitchFamily="2" charset="0"/>
              </a:rPr>
              <a:t>quicker an image is reported</a:t>
            </a:r>
            <a:r>
              <a:rPr lang="en-GB" sz="2000" dirty="0">
                <a:solidFill>
                  <a:srgbClr val="2B2456"/>
                </a:solidFill>
                <a:latin typeface="Avenir Book" panose="02000503020000020003" pitchFamily="2" charset="0"/>
              </a:rPr>
              <a:t>, the easier it is for internet platforms and the police to take the image offline </a:t>
            </a:r>
            <a:r>
              <a:rPr lang="en-GB" sz="2000" b="1" dirty="0">
                <a:solidFill>
                  <a:srgbClr val="2B2456"/>
                </a:solidFill>
                <a:latin typeface="Avenir Black" panose="02000503020000020003" pitchFamily="2" charset="0"/>
              </a:rPr>
              <a:t>and stop it being shared.</a:t>
            </a:r>
            <a:endParaRPr lang="en-US" sz="2000" b="1" dirty="0">
              <a:solidFill>
                <a:srgbClr val="2B2456"/>
              </a:solidFill>
              <a:latin typeface="Avenir Black" panose="02000503020000020003" pitchFamily="2" charset="0"/>
            </a:endParaRPr>
          </a:p>
        </p:txBody>
      </p:sp>
      <p:sp>
        <p:nvSpPr>
          <p:cNvPr id="9" name="Rectangle 8">
            <a:extLst>
              <a:ext uri="{FF2B5EF4-FFF2-40B4-BE49-F238E27FC236}">
                <a16:creationId xmlns:a16="http://schemas.microsoft.com/office/drawing/2014/main" id="{220B95D3-E3F4-724A-BF87-55A3A4A905B3}"/>
              </a:ext>
            </a:extLst>
          </p:cNvPr>
          <p:cNvSpPr/>
          <p:nvPr/>
        </p:nvSpPr>
        <p:spPr>
          <a:xfrm>
            <a:off x="6771673" y="3925606"/>
            <a:ext cx="4423790" cy="1015663"/>
          </a:xfrm>
          <a:prstGeom prst="rect">
            <a:avLst/>
          </a:prstGeom>
        </p:spPr>
        <p:txBody>
          <a:bodyPr wrap="square">
            <a:spAutoFit/>
          </a:bodyPr>
          <a:lstStyle/>
          <a:p>
            <a:pPr lvl="0">
              <a:lnSpc>
                <a:spcPct val="100000"/>
              </a:lnSpc>
            </a:pPr>
            <a:r>
              <a:rPr lang="en-GB" sz="2000" b="1" dirty="0">
                <a:solidFill>
                  <a:srgbClr val="2B2456"/>
                </a:solidFill>
                <a:latin typeface="Avenir Black" panose="02000503020000020003" pitchFamily="2" charset="0"/>
              </a:rPr>
              <a:t>Speak to a trusted adult</a:t>
            </a:r>
            <a:r>
              <a:rPr lang="en-GB" sz="2000" b="1" dirty="0">
                <a:solidFill>
                  <a:srgbClr val="2B2456"/>
                </a:solidFill>
                <a:latin typeface="Avenir Book" panose="02000503020000020003" pitchFamily="2" charset="0"/>
              </a:rPr>
              <a:t>. </a:t>
            </a:r>
            <a:r>
              <a:rPr lang="en-GB" sz="2000" dirty="0">
                <a:solidFill>
                  <a:srgbClr val="2B2456"/>
                </a:solidFill>
                <a:latin typeface="Avenir Book" panose="02000503020000020003" pitchFamily="2" charset="0"/>
              </a:rPr>
              <a:t>They will know who to speak to and how to help you.</a:t>
            </a:r>
            <a:endParaRPr lang="en-US" sz="2000" dirty="0">
              <a:solidFill>
                <a:srgbClr val="2B2456"/>
              </a:solidFill>
              <a:latin typeface="Avenir Book" panose="02000503020000020003" pitchFamily="2" charset="0"/>
            </a:endParaRPr>
          </a:p>
        </p:txBody>
      </p:sp>
      <p:sp>
        <p:nvSpPr>
          <p:cNvPr id="10" name="Rectangle 9">
            <a:extLst>
              <a:ext uri="{FF2B5EF4-FFF2-40B4-BE49-F238E27FC236}">
                <a16:creationId xmlns:a16="http://schemas.microsoft.com/office/drawing/2014/main" id="{1A98EA0F-ED2E-3649-9B1A-C0183A0B9694}"/>
              </a:ext>
            </a:extLst>
          </p:cNvPr>
          <p:cNvSpPr/>
          <p:nvPr/>
        </p:nvSpPr>
        <p:spPr>
          <a:xfrm>
            <a:off x="4055389" y="5402440"/>
            <a:ext cx="4243491" cy="707886"/>
          </a:xfrm>
          <a:prstGeom prst="rect">
            <a:avLst/>
          </a:prstGeom>
        </p:spPr>
        <p:txBody>
          <a:bodyPr wrap="square">
            <a:spAutoFit/>
          </a:bodyPr>
          <a:lstStyle/>
          <a:p>
            <a:r>
              <a:rPr lang="en-GB" sz="2000" b="1" dirty="0">
                <a:solidFill>
                  <a:srgbClr val="2B2456"/>
                </a:solidFill>
                <a:latin typeface="Avenir Black" panose="02000503020000020003" pitchFamily="2" charset="0"/>
              </a:rPr>
              <a:t>Speak to Childline</a:t>
            </a:r>
            <a:r>
              <a:rPr lang="en-GB" sz="2000" dirty="0">
                <a:solidFill>
                  <a:srgbClr val="2B2456"/>
                </a:solidFill>
                <a:latin typeface="Avenir Book" panose="02000503020000020003" pitchFamily="2" charset="0"/>
              </a:rPr>
              <a:t>, either online or on the phone (0800 1111).</a:t>
            </a:r>
          </a:p>
        </p:txBody>
      </p:sp>
      <p:pic>
        <p:nvPicPr>
          <p:cNvPr id="12" name="Picture 11">
            <a:extLst>
              <a:ext uri="{FF2B5EF4-FFF2-40B4-BE49-F238E27FC236}">
                <a16:creationId xmlns:a16="http://schemas.microsoft.com/office/drawing/2014/main" id="{46C847FC-4A83-1140-8632-5B8EB34B6E6B}"/>
              </a:ext>
            </a:extLst>
          </p:cNvPr>
          <p:cNvPicPr>
            <a:picLocks noChangeAspect="1"/>
          </p:cNvPicPr>
          <p:nvPr/>
        </p:nvPicPr>
        <p:blipFill>
          <a:blip r:embed="rId3"/>
          <a:stretch>
            <a:fillRect/>
          </a:stretch>
        </p:blipFill>
        <p:spPr>
          <a:xfrm>
            <a:off x="9725892" y="5827422"/>
            <a:ext cx="2197822" cy="791588"/>
          </a:xfrm>
          <a:prstGeom prst="rect">
            <a:avLst/>
          </a:prstGeom>
        </p:spPr>
      </p:pic>
      <p:pic>
        <p:nvPicPr>
          <p:cNvPr id="14" name="Picture 13" descr="A close up of a sign&#10;&#10;Description automatically generated">
            <a:extLst>
              <a:ext uri="{FF2B5EF4-FFF2-40B4-BE49-F238E27FC236}">
                <a16:creationId xmlns:a16="http://schemas.microsoft.com/office/drawing/2014/main" id="{9AF506E5-D687-9445-84AD-795304D273A3}"/>
              </a:ext>
            </a:extLst>
          </p:cNvPr>
          <p:cNvPicPr>
            <a:picLocks noChangeAspect="1"/>
          </p:cNvPicPr>
          <p:nvPr/>
        </p:nvPicPr>
        <p:blipFill>
          <a:blip r:embed="rId4"/>
          <a:stretch>
            <a:fillRect/>
          </a:stretch>
        </p:blipFill>
        <p:spPr>
          <a:xfrm>
            <a:off x="1428992" y="2570185"/>
            <a:ext cx="697467" cy="697467"/>
          </a:xfrm>
          <a:prstGeom prst="rect">
            <a:avLst/>
          </a:prstGeom>
        </p:spPr>
      </p:pic>
      <p:pic>
        <p:nvPicPr>
          <p:cNvPr id="15" name="Picture 14" descr="A close up of a sign&#10;&#10;Description automatically generated">
            <a:extLst>
              <a:ext uri="{FF2B5EF4-FFF2-40B4-BE49-F238E27FC236}">
                <a16:creationId xmlns:a16="http://schemas.microsoft.com/office/drawing/2014/main" id="{7F35DB4D-D910-454F-82A4-056EFECCA87C}"/>
              </a:ext>
            </a:extLst>
          </p:cNvPr>
          <p:cNvPicPr>
            <a:picLocks noChangeAspect="1"/>
          </p:cNvPicPr>
          <p:nvPr/>
        </p:nvPicPr>
        <p:blipFill>
          <a:blip r:embed="rId4"/>
          <a:stretch>
            <a:fillRect/>
          </a:stretch>
        </p:blipFill>
        <p:spPr>
          <a:xfrm>
            <a:off x="5944061" y="3918831"/>
            <a:ext cx="697467" cy="697467"/>
          </a:xfrm>
          <a:prstGeom prst="rect">
            <a:avLst/>
          </a:prstGeom>
        </p:spPr>
      </p:pic>
      <p:pic>
        <p:nvPicPr>
          <p:cNvPr id="16" name="Picture 15" descr="A close up of a sign&#10;&#10;Description automatically generated">
            <a:extLst>
              <a:ext uri="{FF2B5EF4-FFF2-40B4-BE49-F238E27FC236}">
                <a16:creationId xmlns:a16="http://schemas.microsoft.com/office/drawing/2014/main" id="{9E2C9D4B-E3F5-D643-B86F-1C9378A158A2}"/>
              </a:ext>
            </a:extLst>
          </p:cNvPr>
          <p:cNvPicPr>
            <a:picLocks noChangeAspect="1"/>
          </p:cNvPicPr>
          <p:nvPr/>
        </p:nvPicPr>
        <p:blipFill>
          <a:blip r:embed="rId4"/>
          <a:stretch>
            <a:fillRect/>
          </a:stretch>
        </p:blipFill>
        <p:spPr>
          <a:xfrm>
            <a:off x="3195655" y="5402440"/>
            <a:ext cx="697467" cy="697467"/>
          </a:xfrm>
          <a:prstGeom prst="rect">
            <a:avLst/>
          </a:prstGeom>
        </p:spPr>
      </p:pic>
      <p:pic>
        <p:nvPicPr>
          <p:cNvPr id="11" name="Picture 10">
            <a:extLst>
              <a:ext uri="{FF2B5EF4-FFF2-40B4-BE49-F238E27FC236}">
                <a16:creationId xmlns:a16="http://schemas.microsoft.com/office/drawing/2014/main" id="{B9435E6D-59BE-8246-972D-45B9706A0CAE}"/>
              </a:ext>
            </a:extLst>
          </p:cNvPr>
          <p:cNvPicPr>
            <a:picLocks noChangeAspect="1"/>
          </p:cNvPicPr>
          <p:nvPr/>
        </p:nvPicPr>
        <p:blipFill>
          <a:blip r:embed="rId5"/>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332250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8F692B-E715-234C-8BD8-9D89FF59E989}"/>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79894DE-5E36-6E4A-852A-9990C681058F}"/>
              </a:ext>
            </a:extLst>
          </p:cNvPr>
          <p:cNvSpPr/>
          <p:nvPr/>
        </p:nvSpPr>
        <p:spPr>
          <a:xfrm>
            <a:off x="942080" y="448855"/>
            <a:ext cx="9504581" cy="830997"/>
          </a:xfrm>
          <a:prstGeom prst="rect">
            <a:avLst/>
          </a:prstGeom>
        </p:spPr>
        <p:txBody>
          <a:bodyPr wrap="square">
            <a:spAutoFit/>
          </a:bodyPr>
          <a:lstStyle/>
          <a:p>
            <a:r>
              <a:rPr lang="en-GB" sz="4800" b="1" dirty="0">
                <a:solidFill>
                  <a:schemeClr val="bg1"/>
                </a:solidFill>
                <a:latin typeface="Avenir Black" panose="02000503020000020003" pitchFamily="2" charset="0"/>
              </a:rPr>
              <a:t>Things to remember</a:t>
            </a:r>
            <a:endParaRPr lang="en-US" sz="4800" b="1" dirty="0">
              <a:solidFill>
                <a:schemeClr val="bg1"/>
              </a:solidFill>
              <a:latin typeface="Avenir Black" panose="02000503020000020003" pitchFamily="2" charset="0"/>
            </a:endParaRPr>
          </a:p>
        </p:txBody>
      </p:sp>
      <p:sp>
        <p:nvSpPr>
          <p:cNvPr id="8" name="Rectangle 7">
            <a:extLst>
              <a:ext uri="{FF2B5EF4-FFF2-40B4-BE49-F238E27FC236}">
                <a16:creationId xmlns:a16="http://schemas.microsoft.com/office/drawing/2014/main" id="{6B20C686-81F1-EB49-B6D6-894EB160E4BD}"/>
              </a:ext>
            </a:extLst>
          </p:cNvPr>
          <p:cNvSpPr/>
          <p:nvPr/>
        </p:nvSpPr>
        <p:spPr>
          <a:xfrm>
            <a:off x="942080" y="1545673"/>
            <a:ext cx="10799977" cy="5509200"/>
          </a:xfrm>
          <a:prstGeom prst="rect">
            <a:avLst/>
          </a:prstGeom>
        </p:spPr>
        <p:txBody>
          <a:bodyPr wrap="square">
            <a:spAutoFit/>
          </a:bodyPr>
          <a:lstStyle/>
          <a:p>
            <a:pPr marL="457200" lvl="0" indent="-457200">
              <a:buClr>
                <a:srgbClr val="2B2456"/>
              </a:buClr>
              <a:buFont typeface="Wingdings" pitchFamily="2" charset="2"/>
              <a:buChar char="ü"/>
            </a:pPr>
            <a:r>
              <a:rPr lang="en-GB" sz="2800" b="1" dirty="0">
                <a:solidFill>
                  <a:schemeClr val="bg1"/>
                </a:solidFill>
                <a:latin typeface="Avenir Book" panose="02000503020000020003" pitchFamily="2" charset="0"/>
              </a:rPr>
              <a:t>Sending an image of yourself means it </a:t>
            </a:r>
            <a:r>
              <a:rPr lang="en-GB" sz="2800" b="1" dirty="0">
                <a:solidFill>
                  <a:schemeClr val="bg1"/>
                </a:solidFill>
                <a:latin typeface="Avenir Black" panose="02000503020000020003" pitchFamily="2" charset="0"/>
              </a:rPr>
              <a:t>can be shared </a:t>
            </a:r>
            <a:r>
              <a:rPr lang="en-GB" sz="2800" b="1" dirty="0">
                <a:solidFill>
                  <a:schemeClr val="bg1"/>
                </a:solidFill>
                <a:latin typeface="Avenir Book" panose="02000503020000020003" pitchFamily="2" charset="0"/>
              </a:rPr>
              <a:t>with others.</a:t>
            </a:r>
          </a:p>
          <a:p>
            <a:pPr lvl="0">
              <a:buClr>
                <a:srgbClr val="2B2456"/>
              </a:buClr>
            </a:pPr>
            <a:endParaRPr lang="en-GB" sz="2800" b="1" dirty="0">
              <a:solidFill>
                <a:schemeClr val="bg1"/>
              </a:solidFill>
              <a:latin typeface="Avenir Book" panose="02000503020000020003" pitchFamily="2" charset="0"/>
            </a:endParaRPr>
          </a:p>
          <a:p>
            <a:pPr marL="457200" indent="-457200">
              <a:buClr>
                <a:srgbClr val="2B2456"/>
              </a:buClr>
              <a:buFont typeface="Wingdings" pitchFamily="2" charset="2"/>
              <a:buChar char="ü"/>
            </a:pPr>
            <a:r>
              <a:rPr lang="en-GB" sz="2800" b="1" dirty="0">
                <a:solidFill>
                  <a:schemeClr val="bg1"/>
                </a:solidFill>
                <a:latin typeface="Avenir Book" panose="02000503020000020003" pitchFamily="2" charset="0"/>
              </a:rPr>
              <a:t>Always talk to a trusted adult or to </a:t>
            </a:r>
            <a:r>
              <a:rPr lang="en-GB" sz="2800" b="1" dirty="0">
                <a:solidFill>
                  <a:schemeClr val="bg1"/>
                </a:solidFill>
                <a:latin typeface="Avenir Black" panose="02000503020000020003" pitchFamily="2" charset="0"/>
              </a:rPr>
              <a:t>Childline</a:t>
            </a:r>
            <a:r>
              <a:rPr lang="en-GB" sz="2800" b="1" dirty="0">
                <a:solidFill>
                  <a:schemeClr val="bg1"/>
                </a:solidFill>
                <a:latin typeface="Avenir Book" panose="02000503020000020003" pitchFamily="2" charset="0"/>
              </a:rPr>
              <a:t> if you are worried.</a:t>
            </a:r>
          </a:p>
          <a:p>
            <a:pPr>
              <a:buClr>
                <a:srgbClr val="2B2456"/>
              </a:buClr>
            </a:pPr>
            <a:endParaRPr lang="en-GB" sz="2800" b="1" dirty="0">
              <a:solidFill>
                <a:schemeClr val="bg1"/>
              </a:solidFill>
              <a:latin typeface="Avenir Book" panose="02000503020000020003" pitchFamily="2" charset="0"/>
            </a:endParaRPr>
          </a:p>
          <a:p>
            <a:pPr marL="457200" indent="-457200">
              <a:buClr>
                <a:srgbClr val="2B2456"/>
              </a:buClr>
              <a:buFont typeface="Wingdings" pitchFamily="2" charset="2"/>
              <a:buChar char="ü"/>
            </a:pPr>
            <a:r>
              <a:rPr lang="en-GB" sz="2800" b="1" dirty="0">
                <a:solidFill>
                  <a:schemeClr val="bg1"/>
                </a:solidFill>
                <a:latin typeface="Avenir Book" panose="02000503020000020003" pitchFamily="2" charset="0"/>
              </a:rPr>
              <a:t>Platforms like Twitter, Facebook and Google </a:t>
            </a:r>
            <a:r>
              <a:rPr lang="en-GB" sz="2800" b="1" dirty="0">
                <a:solidFill>
                  <a:schemeClr val="bg1"/>
                </a:solidFill>
                <a:latin typeface="Avenir Black" panose="02000503020000020003" pitchFamily="2" charset="0"/>
              </a:rPr>
              <a:t>can remove images</a:t>
            </a:r>
            <a:r>
              <a:rPr lang="en-GB" sz="2800" b="1" dirty="0">
                <a:solidFill>
                  <a:schemeClr val="bg1"/>
                </a:solidFill>
                <a:latin typeface="Avenir Book" panose="02000503020000020003" pitchFamily="2" charset="0"/>
              </a:rPr>
              <a:t> and prevent them spreading </a:t>
            </a:r>
            <a:r>
              <a:rPr lang="en-GB" sz="2800" b="1">
                <a:solidFill>
                  <a:schemeClr val="bg1"/>
                </a:solidFill>
                <a:latin typeface="Avenir Book" panose="02000503020000020003" pitchFamily="2" charset="0"/>
              </a:rPr>
              <a:t>further.</a:t>
            </a:r>
          </a:p>
          <a:p>
            <a:pPr>
              <a:buClr>
                <a:srgbClr val="2B2456"/>
              </a:buClr>
            </a:pPr>
            <a:endParaRPr lang="en-GB" sz="2800" b="1" dirty="0">
              <a:solidFill>
                <a:schemeClr val="bg1"/>
              </a:solidFill>
              <a:latin typeface="Avenir Book" panose="02000503020000020003" pitchFamily="2" charset="0"/>
            </a:endParaRPr>
          </a:p>
          <a:p>
            <a:pPr marL="457200" indent="-457200">
              <a:buClr>
                <a:srgbClr val="2B2456"/>
              </a:buClr>
              <a:buFont typeface="Wingdings" pitchFamily="2" charset="2"/>
              <a:buChar char="ü"/>
            </a:pPr>
            <a:r>
              <a:rPr lang="en-GB" sz="2800" b="1" dirty="0">
                <a:solidFill>
                  <a:schemeClr val="bg1"/>
                </a:solidFill>
                <a:latin typeface="Avenir Book" panose="02000503020000020003" pitchFamily="2" charset="0"/>
              </a:rPr>
              <a:t>Sexting can lead to online bullying, grooming or </a:t>
            </a:r>
            <a:br>
              <a:rPr lang="en-GB" sz="2800" b="1" dirty="0">
                <a:solidFill>
                  <a:schemeClr val="bg1"/>
                </a:solidFill>
                <a:latin typeface="Avenir Book" panose="02000503020000020003" pitchFamily="2" charset="0"/>
              </a:rPr>
            </a:br>
            <a:r>
              <a:rPr lang="en-GB" sz="2800" b="1" dirty="0">
                <a:solidFill>
                  <a:schemeClr val="bg1"/>
                </a:solidFill>
                <a:latin typeface="Avenir Book" panose="02000503020000020003" pitchFamily="2" charset="0"/>
              </a:rPr>
              <a:t>emotional stress.</a:t>
            </a:r>
            <a:endParaRPr lang="en-US" sz="2800" b="1" dirty="0">
              <a:solidFill>
                <a:schemeClr val="bg1"/>
              </a:solidFill>
              <a:latin typeface="Avenir Book" panose="02000503020000020003" pitchFamily="2" charset="0"/>
            </a:endParaRPr>
          </a:p>
          <a:p>
            <a:endParaRPr lang="en-US" sz="2400" b="1" dirty="0">
              <a:solidFill>
                <a:schemeClr val="bg1"/>
              </a:solidFill>
            </a:endParaRPr>
          </a:p>
          <a:p>
            <a:endParaRPr lang="en-US" sz="2400" b="1" dirty="0">
              <a:solidFill>
                <a:schemeClr val="bg1"/>
              </a:solidFill>
            </a:endParaRPr>
          </a:p>
          <a:p>
            <a:pPr lvl="0"/>
            <a:endParaRPr lang="en-US" sz="2400" b="1" dirty="0">
              <a:solidFill>
                <a:schemeClr val="bg1"/>
              </a:solidFill>
            </a:endParaRPr>
          </a:p>
        </p:txBody>
      </p:sp>
      <p:pic>
        <p:nvPicPr>
          <p:cNvPr id="7" name="Picture 6">
            <a:extLst>
              <a:ext uri="{FF2B5EF4-FFF2-40B4-BE49-F238E27FC236}">
                <a16:creationId xmlns:a16="http://schemas.microsoft.com/office/drawing/2014/main" id="{4FE2E502-A867-184D-B2C7-A931DAEDEA64}"/>
              </a:ext>
            </a:extLst>
          </p:cNvPr>
          <p:cNvPicPr>
            <a:picLocks noChangeAspect="1"/>
          </p:cNvPicPr>
          <p:nvPr/>
        </p:nvPicPr>
        <p:blipFill>
          <a:blip r:embed="rId4"/>
          <a:stretch>
            <a:fillRect/>
          </a:stretch>
        </p:blipFill>
        <p:spPr>
          <a:xfrm>
            <a:off x="9726399" y="5817954"/>
            <a:ext cx="2197822" cy="791588"/>
          </a:xfrm>
          <a:prstGeom prst="rect">
            <a:avLst/>
          </a:prstGeom>
        </p:spPr>
      </p:pic>
      <p:pic>
        <p:nvPicPr>
          <p:cNvPr id="6" name="Picture 5">
            <a:extLst>
              <a:ext uri="{FF2B5EF4-FFF2-40B4-BE49-F238E27FC236}">
                <a16:creationId xmlns:a16="http://schemas.microsoft.com/office/drawing/2014/main" id="{DAB98E11-2B22-7D4C-81C9-58778BA61B12}"/>
              </a:ext>
            </a:extLst>
          </p:cNvPr>
          <p:cNvPicPr>
            <a:picLocks noChangeAspect="1"/>
          </p:cNvPicPr>
          <p:nvPr/>
        </p:nvPicPr>
        <p:blipFill>
          <a:blip r:embed="rId5"/>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40639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Secondary Animation.mp4">
            <a:hlinkClick r:id="" action="ppaction://media"/>
            <a:extLst>
              <a:ext uri="{FF2B5EF4-FFF2-40B4-BE49-F238E27FC236}">
                <a16:creationId xmlns:a16="http://schemas.microsoft.com/office/drawing/2014/main" id="{7FBEE422-0C6C-B34E-9A1E-20C7D4D16C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141412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62BB-8209-E44A-A39E-1D49D6A63421}"/>
              </a:ext>
            </a:extLst>
          </p:cNvPr>
          <p:cNvSpPr>
            <a:spLocks noGrp="1"/>
          </p:cNvSpPr>
          <p:nvPr>
            <p:ph type="title"/>
          </p:nvPr>
        </p:nvSpPr>
        <p:spPr>
          <a:xfrm>
            <a:off x="919845" y="222661"/>
            <a:ext cx="10515600" cy="1325563"/>
          </a:xfrm>
        </p:spPr>
        <p:txBody>
          <a:bodyPr>
            <a:normAutofit/>
          </a:bodyPr>
          <a:lstStyle/>
          <a:p>
            <a:r>
              <a:rPr lang="en-GB" sz="5400" b="1" dirty="0">
                <a:solidFill>
                  <a:srgbClr val="00B0F0"/>
                </a:solidFill>
                <a:latin typeface="Avenir Black" panose="02000503020000020003" pitchFamily="2" charset="0"/>
              </a:rPr>
              <a:t>Scenario 1</a:t>
            </a:r>
          </a:p>
        </p:txBody>
      </p:sp>
      <p:sp>
        <p:nvSpPr>
          <p:cNvPr id="3" name="Content Placeholder 2">
            <a:extLst>
              <a:ext uri="{FF2B5EF4-FFF2-40B4-BE49-F238E27FC236}">
                <a16:creationId xmlns:a16="http://schemas.microsoft.com/office/drawing/2014/main" id="{503C3162-8D78-E048-B27D-1848BE821B8F}"/>
              </a:ext>
            </a:extLst>
          </p:cNvPr>
          <p:cNvSpPr>
            <a:spLocks noGrp="1"/>
          </p:cNvSpPr>
          <p:nvPr>
            <p:ph idx="1"/>
          </p:nvPr>
        </p:nvSpPr>
        <p:spPr>
          <a:xfrm>
            <a:off x="919845" y="1683161"/>
            <a:ext cx="10515600" cy="4351338"/>
          </a:xfrm>
        </p:spPr>
        <p:txBody>
          <a:bodyPr/>
          <a:lstStyle/>
          <a:p>
            <a:pPr marL="0" indent="0">
              <a:buNone/>
            </a:pPr>
            <a:r>
              <a:rPr lang="en-GB" dirty="0">
                <a:latin typeface="Avenir Book" panose="02000503020000020003" pitchFamily="2" charset="0"/>
              </a:rPr>
              <a:t>Tom (17) makes a friend on Instagram. He finds her really attractive and they begin flirting. They had never met in real life. The only image he has ever seen of her is her Instagram pictures. She asks him to share an image of his body. Tom sends it as he wants to impress her. Once she receives the message, she tells Tom that she is going to share the indecent image of him on social media unless he pays her to stop. </a:t>
            </a:r>
          </a:p>
          <a:p>
            <a:endParaRPr lang="en-GB" i="1" dirty="0">
              <a:solidFill>
                <a:srgbClr val="00B0F0"/>
              </a:solidFill>
              <a:latin typeface="Avenir Book" panose="02000503020000020003" pitchFamily="2" charset="0"/>
            </a:endParaRPr>
          </a:p>
          <a:p>
            <a:pPr marL="0" indent="0">
              <a:buNone/>
            </a:pPr>
            <a:r>
              <a:rPr lang="en-GB" b="1" i="1" dirty="0">
                <a:solidFill>
                  <a:srgbClr val="00B0F0"/>
                </a:solidFill>
                <a:latin typeface="Avenir Book" panose="02000503020000020003" pitchFamily="2" charset="0"/>
              </a:rPr>
              <a:t>What would you do if this was your friend? </a:t>
            </a:r>
            <a:endParaRPr lang="en-GB" b="1" dirty="0">
              <a:solidFill>
                <a:srgbClr val="00B0F0"/>
              </a:solidFill>
              <a:latin typeface="Avenir Book" panose="02000503020000020003" pitchFamily="2" charset="0"/>
            </a:endParaRPr>
          </a:p>
          <a:p>
            <a:pPr marL="0" indent="0">
              <a:buNone/>
            </a:pPr>
            <a:endParaRPr lang="en-GB" dirty="0"/>
          </a:p>
        </p:txBody>
      </p:sp>
      <p:pic>
        <p:nvPicPr>
          <p:cNvPr id="4" name="Picture 3">
            <a:extLst>
              <a:ext uri="{FF2B5EF4-FFF2-40B4-BE49-F238E27FC236}">
                <a16:creationId xmlns:a16="http://schemas.microsoft.com/office/drawing/2014/main" id="{F90C27E1-AC2C-854B-B74E-4E2D2031615C}"/>
              </a:ext>
            </a:extLst>
          </p:cNvPr>
          <p:cNvPicPr>
            <a:picLocks noChangeAspect="1"/>
          </p:cNvPicPr>
          <p:nvPr/>
        </p:nvPicPr>
        <p:blipFill>
          <a:blip r:embed="rId3"/>
          <a:stretch>
            <a:fillRect/>
          </a:stretch>
        </p:blipFill>
        <p:spPr>
          <a:xfrm>
            <a:off x="9725892" y="5827422"/>
            <a:ext cx="2197822" cy="791588"/>
          </a:xfrm>
          <a:prstGeom prst="rect">
            <a:avLst/>
          </a:prstGeom>
        </p:spPr>
      </p:pic>
    </p:spTree>
    <p:extLst>
      <p:ext uri="{BB962C8B-B14F-4D97-AF65-F5344CB8AC3E}">
        <p14:creationId xmlns:p14="http://schemas.microsoft.com/office/powerpoint/2010/main" val="597911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501</TotalTime>
  <Words>581</Words>
  <Application>Microsoft Macintosh PowerPoint</Application>
  <PresentationFormat>Widescreen</PresentationFormat>
  <Paragraphs>63</Paragraphs>
  <Slides>11</Slides>
  <Notes>9</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Avenir</vt:lpstr>
      <vt:lpstr>Avenir Black</vt:lpstr>
      <vt:lpstr>Avenir Black Oblique</vt:lpstr>
      <vt:lpstr>Avenir Book</vt:lpstr>
      <vt:lpstr>Calibri</vt:lpstr>
      <vt:lpstr>Calibri Light</vt:lpstr>
      <vt:lpstr>Wingdings</vt:lpstr>
      <vt:lpstr>Office Theme</vt:lpstr>
      <vt:lpstr>Image  Sharing</vt:lpstr>
      <vt:lpstr>According to Childline…</vt:lpstr>
      <vt:lpstr>PowerPoint Presentation</vt:lpstr>
      <vt:lpstr>PowerPoint Presentation</vt:lpstr>
      <vt:lpstr>PowerPoint Presentation</vt:lpstr>
      <vt:lpstr>PowerPoint Presentation</vt:lpstr>
      <vt:lpstr>PowerPoint Presentation</vt:lpstr>
      <vt:lpstr>PowerPoint Presentation</vt:lpstr>
      <vt:lpstr>Scenario 1</vt:lpstr>
      <vt:lpstr>Scenario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Sharing</dc:title>
  <dc:creator>John Dooris</dc:creator>
  <cp:lastModifiedBy>John Dooris</cp:lastModifiedBy>
  <cp:revision>52</cp:revision>
  <dcterms:created xsi:type="dcterms:W3CDTF">2019-10-15T11:10:36Z</dcterms:created>
  <dcterms:modified xsi:type="dcterms:W3CDTF">2020-03-23T10:45:04Z</dcterms:modified>
</cp:coreProperties>
</file>