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4" r:id="rId3"/>
    <p:sldId id="273" r:id="rId4"/>
    <p:sldId id="257" r:id="rId5"/>
    <p:sldId id="260" r:id="rId6"/>
    <p:sldId id="258" r:id="rId7"/>
    <p:sldId id="270" r:id="rId8"/>
    <p:sldId id="276" r:id="rId9"/>
    <p:sldId id="275" r:id="rId10"/>
    <p:sldId id="278" r:id="rId11"/>
    <p:sldId id="265" r:id="rId12"/>
    <p:sldId id="268" r:id="rId13"/>
    <p:sldId id="272" r:id="rId14"/>
    <p:sldId id="31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uart Bill" initials="SB" lastIdx="4" clrIdx="0">
    <p:extLst>
      <p:ext uri="{19B8F6BF-5375-455C-9EA6-DF929625EA0E}">
        <p15:presenceInfo xmlns:p15="http://schemas.microsoft.com/office/powerpoint/2012/main" userId="S::stuart@ineqe.com::41d3a09c-6df7-4cf8-9576-b41614ed86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B2456"/>
    <a:srgbClr val="0FA53A"/>
    <a:srgbClr val="E40E7D"/>
    <a:srgbClr val="25B4EB"/>
    <a:srgbClr val="E60F17"/>
    <a:srgbClr val="F9BD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21"/>
    <p:restoredTop sz="78218"/>
  </p:normalViewPr>
  <p:slideViewPr>
    <p:cSldViewPr snapToGrid="0" snapToObjects="1">
      <p:cViewPr varScale="1">
        <p:scale>
          <a:sx n="124" d="100"/>
          <a:sy n="124" d="100"/>
        </p:scale>
        <p:origin x="2248" y="168"/>
      </p:cViewPr>
      <p:guideLst/>
    </p:cSldViewPr>
  </p:slideViewPr>
  <p:notesTextViewPr>
    <p:cViewPr>
      <p:scale>
        <a:sx n="50" d="100"/>
        <a:sy n="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9F484-6215-3E46-8A09-5D6BBD0B39A5}" type="datetimeFigureOut">
              <a:rPr lang="en-GB" smtClean="0"/>
              <a:t>20/03/2020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F75DB-3731-6844-971B-179E844DEB99}" type="slidenum">
              <a:rPr lang="en-GB" smtClean="0"/>
              <a:t>‹#›</a:t>
            </a:fld>
            <a:endParaRPr lang="en-GB"/>
          </a:p>
        </p:txBody>
      </p:sp>
    </p:spTree>
    <p:extLst>
      <p:ext uri="{BB962C8B-B14F-4D97-AF65-F5344CB8AC3E}">
        <p14:creationId xmlns:p14="http://schemas.microsoft.com/office/powerpoint/2010/main" val="785394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1</a:t>
            </a:fld>
            <a:endParaRPr lang="en-GB"/>
          </a:p>
        </p:txBody>
      </p:sp>
    </p:spTree>
    <p:extLst>
      <p:ext uri="{BB962C8B-B14F-4D97-AF65-F5344CB8AC3E}">
        <p14:creationId xmlns:p14="http://schemas.microsoft.com/office/powerpoint/2010/main" val="560233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F75DB-3731-6844-971B-179E844DEB99}" type="slidenum">
              <a:rPr lang="en-GB" smtClean="0"/>
              <a:t>10</a:t>
            </a:fld>
            <a:endParaRPr lang="en-GB"/>
          </a:p>
        </p:txBody>
      </p:sp>
    </p:spTree>
    <p:extLst>
      <p:ext uri="{BB962C8B-B14F-4D97-AF65-F5344CB8AC3E}">
        <p14:creationId xmlns:p14="http://schemas.microsoft.com/office/powerpoint/2010/main" val="102711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11</a:t>
            </a:fld>
            <a:endParaRPr lang="en-GB"/>
          </a:p>
        </p:txBody>
      </p:sp>
    </p:spTree>
    <p:extLst>
      <p:ext uri="{BB962C8B-B14F-4D97-AF65-F5344CB8AC3E}">
        <p14:creationId xmlns:p14="http://schemas.microsoft.com/office/powerpoint/2010/main" val="1717670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F75DB-3731-6844-971B-179E844DEB99}" type="slidenum">
              <a:rPr lang="en-GB" smtClean="0"/>
              <a:t>12</a:t>
            </a:fld>
            <a:endParaRPr lang="en-GB"/>
          </a:p>
        </p:txBody>
      </p:sp>
    </p:spTree>
    <p:extLst>
      <p:ext uri="{BB962C8B-B14F-4D97-AF65-F5344CB8AC3E}">
        <p14:creationId xmlns:p14="http://schemas.microsoft.com/office/powerpoint/2010/main" val="1450236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14</a:t>
            </a:fld>
            <a:endParaRPr lang="en-GB"/>
          </a:p>
        </p:txBody>
      </p:sp>
    </p:spTree>
    <p:extLst>
      <p:ext uri="{BB962C8B-B14F-4D97-AF65-F5344CB8AC3E}">
        <p14:creationId xmlns:p14="http://schemas.microsoft.com/office/powerpoint/2010/main" val="397540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2</a:t>
            </a:fld>
            <a:endParaRPr lang="en-GB"/>
          </a:p>
        </p:txBody>
      </p:sp>
    </p:spTree>
    <p:extLst>
      <p:ext uri="{BB962C8B-B14F-4D97-AF65-F5344CB8AC3E}">
        <p14:creationId xmlns:p14="http://schemas.microsoft.com/office/powerpoint/2010/main" val="2382905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3</a:t>
            </a:fld>
            <a:endParaRPr lang="en-GB"/>
          </a:p>
        </p:txBody>
      </p:sp>
    </p:spTree>
    <p:extLst>
      <p:ext uri="{BB962C8B-B14F-4D97-AF65-F5344CB8AC3E}">
        <p14:creationId xmlns:p14="http://schemas.microsoft.com/office/powerpoint/2010/main" val="1606792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4</a:t>
            </a:fld>
            <a:endParaRPr lang="en-GB"/>
          </a:p>
        </p:txBody>
      </p:sp>
    </p:spTree>
    <p:extLst>
      <p:ext uri="{BB962C8B-B14F-4D97-AF65-F5344CB8AC3E}">
        <p14:creationId xmlns:p14="http://schemas.microsoft.com/office/powerpoint/2010/main" val="114509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5</a:t>
            </a:fld>
            <a:endParaRPr lang="en-GB"/>
          </a:p>
        </p:txBody>
      </p:sp>
    </p:spTree>
    <p:extLst>
      <p:ext uri="{BB962C8B-B14F-4D97-AF65-F5344CB8AC3E}">
        <p14:creationId xmlns:p14="http://schemas.microsoft.com/office/powerpoint/2010/main" val="4283763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6</a:t>
            </a:fld>
            <a:endParaRPr lang="en-GB"/>
          </a:p>
        </p:txBody>
      </p:sp>
    </p:spTree>
    <p:extLst>
      <p:ext uri="{BB962C8B-B14F-4D97-AF65-F5344CB8AC3E}">
        <p14:creationId xmlns:p14="http://schemas.microsoft.com/office/powerpoint/2010/main" val="2675894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F75DB-3731-6844-971B-179E844DEB99}" type="slidenum">
              <a:rPr lang="en-GB" smtClean="0"/>
              <a:t>7</a:t>
            </a:fld>
            <a:endParaRPr lang="en-GB"/>
          </a:p>
        </p:txBody>
      </p:sp>
    </p:spTree>
    <p:extLst>
      <p:ext uri="{BB962C8B-B14F-4D97-AF65-F5344CB8AC3E}">
        <p14:creationId xmlns:p14="http://schemas.microsoft.com/office/powerpoint/2010/main" val="950652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AF75DB-3731-6844-971B-179E844DEB99}" type="slidenum">
              <a:rPr lang="en-GB" smtClean="0"/>
              <a:t>8</a:t>
            </a:fld>
            <a:endParaRPr lang="en-GB"/>
          </a:p>
        </p:txBody>
      </p:sp>
    </p:spTree>
    <p:extLst>
      <p:ext uri="{BB962C8B-B14F-4D97-AF65-F5344CB8AC3E}">
        <p14:creationId xmlns:p14="http://schemas.microsoft.com/office/powerpoint/2010/main" val="1422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AF75DB-3731-6844-971B-179E844DEB99}" type="slidenum">
              <a:rPr lang="en-GB" smtClean="0"/>
              <a:t>9</a:t>
            </a:fld>
            <a:endParaRPr lang="en-GB"/>
          </a:p>
        </p:txBody>
      </p:sp>
    </p:spTree>
    <p:extLst>
      <p:ext uri="{BB962C8B-B14F-4D97-AF65-F5344CB8AC3E}">
        <p14:creationId xmlns:p14="http://schemas.microsoft.com/office/powerpoint/2010/main" val="297086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446E-1C5E-2A49-ACB4-1EEAB152B57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9F0A6AC-F227-4841-80BD-19B0D878A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6DF8A1C-A771-6140-B6EE-5079B6C8D3A4}"/>
              </a:ext>
            </a:extLst>
          </p:cNvPr>
          <p:cNvSpPr>
            <a:spLocks noGrp="1"/>
          </p:cNvSpPr>
          <p:nvPr>
            <p:ph type="dt" sz="half" idx="10"/>
          </p:nvPr>
        </p:nvSpPr>
        <p:spPr/>
        <p:txBody>
          <a:bodyPr/>
          <a:lstStyle/>
          <a:p>
            <a:fld id="{D599B431-51C8-D349-870C-2391FB17F20A}" type="datetimeFigureOut">
              <a:rPr lang="en-GB" smtClean="0"/>
              <a:t>20/03/2020</a:t>
            </a:fld>
            <a:endParaRPr lang="en-GB"/>
          </a:p>
        </p:txBody>
      </p:sp>
      <p:sp>
        <p:nvSpPr>
          <p:cNvPr id="5" name="Footer Placeholder 4">
            <a:extLst>
              <a:ext uri="{FF2B5EF4-FFF2-40B4-BE49-F238E27FC236}">
                <a16:creationId xmlns:a16="http://schemas.microsoft.com/office/drawing/2014/main" id="{B306104C-BADD-984A-AE5A-4EB0BD5E8C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5F17A6-F7DD-1C40-BD2C-35708D01EE42}"/>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245437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2BFF-9981-FD4C-9A84-39C972114E5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F305743-0F87-F145-9FD3-D35BB50CD8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CA80E7F-0763-214D-9170-DF9BA1A1FAD1}"/>
              </a:ext>
            </a:extLst>
          </p:cNvPr>
          <p:cNvSpPr>
            <a:spLocks noGrp="1"/>
          </p:cNvSpPr>
          <p:nvPr>
            <p:ph type="dt" sz="half" idx="10"/>
          </p:nvPr>
        </p:nvSpPr>
        <p:spPr/>
        <p:txBody>
          <a:bodyPr/>
          <a:lstStyle/>
          <a:p>
            <a:fld id="{D599B431-51C8-D349-870C-2391FB17F20A}" type="datetimeFigureOut">
              <a:rPr lang="en-GB" smtClean="0"/>
              <a:t>20/03/2020</a:t>
            </a:fld>
            <a:endParaRPr lang="en-GB"/>
          </a:p>
        </p:txBody>
      </p:sp>
      <p:sp>
        <p:nvSpPr>
          <p:cNvPr id="5" name="Footer Placeholder 4">
            <a:extLst>
              <a:ext uri="{FF2B5EF4-FFF2-40B4-BE49-F238E27FC236}">
                <a16:creationId xmlns:a16="http://schemas.microsoft.com/office/drawing/2014/main" id="{3694C43C-8014-1B45-BEFB-C89EF612C8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E25E16-938A-E648-9662-F598099F62BF}"/>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2299257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AF0470-D0C6-7F4E-B39B-99DB8F4CD375}"/>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0EF882B-45EE-E745-B62F-1B09C661ADE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2433FD0-C5BD-9942-AF64-F08823A08C09}"/>
              </a:ext>
            </a:extLst>
          </p:cNvPr>
          <p:cNvSpPr>
            <a:spLocks noGrp="1"/>
          </p:cNvSpPr>
          <p:nvPr>
            <p:ph type="dt" sz="half" idx="10"/>
          </p:nvPr>
        </p:nvSpPr>
        <p:spPr/>
        <p:txBody>
          <a:bodyPr/>
          <a:lstStyle/>
          <a:p>
            <a:fld id="{D599B431-51C8-D349-870C-2391FB17F20A}" type="datetimeFigureOut">
              <a:rPr lang="en-GB" smtClean="0"/>
              <a:t>20/03/2020</a:t>
            </a:fld>
            <a:endParaRPr lang="en-GB"/>
          </a:p>
        </p:txBody>
      </p:sp>
      <p:sp>
        <p:nvSpPr>
          <p:cNvPr id="5" name="Footer Placeholder 4">
            <a:extLst>
              <a:ext uri="{FF2B5EF4-FFF2-40B4-BE49-F238E27FC236}">
                <a16:creationId xmlns:a16="http://schemas.microsoft.com/office/drawing/2014/main" id="{D37BB862-7A10-F646-AF0D-1E6D050BA7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DAD62B-88D7-694C-9FFF-2D9D101A356D}"/>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2321975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40A5-FD6A-6E4C-B0E5-5E1719B8C97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0239154-14AA-1F40-9FB3-8C30054FBD2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0503D9-E140-264A-840D-6D3838C73D71}"/>
              </a:ext>
            </a:extLst>
          </p:cNvPr>
          <p:cNvSpPr>
            <a:spLocks noGrp="1"/>
          </p:cNvSpPr>
          <p:nvPr>
            <p:ph type="dt" sz="half" idx="10"/>
          </p:nvPr>
        </p:nvSpPr>
        <p:spPr/>
        <p:txBody>
          <a:bodyPr/>
          <a:lstStyle/>
          <a:p>
            <a:fld id="{D599B431-51C8-D349-870C-2391FB17F20A}" type="datetimeFigureOut">
              <a:rPr lang="en-GB" smtClean="0"/>
              <a:t>20/03/2020</a:t>
            </a:fld>
            <a:endParaRPr lang="en-GB"/>
          </a:p>
        </p:txBody>
      </p:sp>
      <p:sp>
        <p:nvSpPr>
          <p:cNvPr id="5" name="Footer Placeholder 4">
            <a:extLst>
              <a:ext uri="{FF2B5EF4-FFF2-40B4-BE49-F238E27FC236}">
                <a16:creationId xmlns:a16="http://schemas.microsoft.com/office/drawing/2014/main" id="{5F09C329-F8E7-B44B-8C84-5798DBD351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BA6F94-2AF8-5D40-9690-DD964D1984EE}"/>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1356007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1E27-CDE4-5548-B876-18D9E6D9086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07797BF-3308-0743-B659-F82113CD9C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D8B6422-F17A-5946-B0B3-84154F70BB0F}"/>
              </a:ext>
            </a:extLst>
          </p:cNvPr>
          <p:cNvSpPr>
            <a:spLocks noGrp="1"/>
          </p:cNvSpPr>
          <p:nvPr>
            <p:ph type="dt" sz="half" idx="10"/>
          </p:nvPr>
        </p:nvSpPr>
        <p:spPr/>
        <p:txBody>
          <a:bodyPr/>
          <a:lstStyle/>
          <a:p>
            <a:fld id="{D599B431-51C8-D349-870C-2391FB17F20A}" type="datetimeFigureOut">
              <a:rPr lang="en-GB" smtClean="0"/>
              <a:t>20/03/2020</a:t>
            </a:fld>
            <a:endParaRPr lang="en-GB"/>
          </a:p>
        </p:txBody>
      </p:sp>
      <p:sp>
        <p:nvSpPr>
          <p:cNvPr id="5" name="Footer Placeholder 4">
            <a:extLst>
              <a:ext uri="{FF2B5EF4-FFF2-40B4-BE49-F238E27FC236}">
                <a16:creationId xmlns:a16="http://schemas.microsoft.com/office/drawing/2014/main" id="{F8C1FE55-BADD-E34C-82D5-57BD6F233F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F6E5B3-998E-C34A-B17B-540809B1E977}"/>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14220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1A121-A348-4749-B51D-9AB90F69A4E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3D4B7E6-4782-FC4A-894A-5409F87B786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0FCCCF7-27B4-F944-ACB3-02A86987D4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6D595E8-570F-234A-A64A-897EB9DD718E}"/>
              </a:ext>
            </a:extLst>
          </p:cNvPr>
          <p:cNvSpPr>
            <a:spLocks noGrp="1"/>
          </p:cNvSpPr>
          <p:nvPr>
            <p:ph type="dt" sz="half" idx="10"/>
          </p:nvPr>
        </p:nvSpPr>
        <p:spPr/>
        <p:txBody>
          <a:bodyPr/>
          <a:lstStyle/>
          <a:p>
            <a:fld id="{D599B431-51C8-D349-870C-2391FB17F20A}" type="datetimeFigureOut">
              <a:rPr lang="en-GB" smtClean="0"/>
              <a:t>20/03/2020</a:t>
            </a:fld>
            <a:endParaRPr lang="en-GB"/>
          </a:p>
        </p:txBody>
      </p:sp>
      <p:sp>
        <p:nvSpPr>
          <p:cNvPr id="6" name="Footer Placeholder 5">
            <a:extLst>
              <a:ext uri="{FF2B5EF4-FFF2-40B4-BE49-F238E27FC236}">
                <a16:creationId xmlns:a16="http://schemas.microsoft.com/office/drawing/2014/main" id="{7F4E18CD-5869-2F45-A6F8-6019F3E9C0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0E114D-3415-6B49-A763-A962A8942A01}"/>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2436680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D029A-9E5F-8640-87B5-1C392C6C6A7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DEC29E1-83B6-D141-AC8D-8CF321FB57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E3CBB5-ECE6-CA4D-9EA5-CC7FC3BFFC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A124D01-9855-2048-B20E-6C8B86D8F2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B966B1-EEA9-FB4D-8D3E-7E55F55D9D2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CC99D24-1A2E-0A49-AFBE-BD35992F00F5}"/>
              </a:ext>
            </a:extLst>
          </p:cNvPr>
          <p:cNvSpPr>
            <a:spLocks noGrp="1"/>
          </p:cNvSpPr>
          <p:nvPr>
            <p:ph type="dt" sz="half" idx="10"/>
          </p:nvPr>
        </p:nvSpPr>
        <p:spPr/>
        <p:txBody>
          <a:bodyPr/>
          <a:lstStyle/>
          <a:p>
            <a:fld id="{D599B431-51C8-D349-870C-2391FB17F20A}" type="datetimeFigureOut">
              <a:rPr lang="en-GB" smtClean="0"/>
              <a:t>20/03/2020</a:t>
            </a:fld>
            <a:endParaRPr lang="en-GB"/>
          </a:p>
        </p:txBody>
      </p:sp>
      <p:sp>
        <p:nvSpPr>
          <p:cNvPr id="8" name="Footer Placeholder 7">
            <a:extLst>
              <a:ext uri="{FF2B5EF4-FFF2-40B4-BE49-F238E27FC236}">
                <a16:creationId xmlns:a16="http://schemas.microsoft.com/office/drawing/2014/main" id="{02375381-E238-AE4C-8675-970A64D6D1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8CB43F-4FDF-7242-B1C5-83510F4E089E}"/>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175701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6611A-8D2A-D847-86EF-07CBF3822E9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F6BB8DD-DC7A-8345-BD50-EF217AF3FA8B}"/>
              </a:ext>
            </a:extLst>
          </p:cNvPr>
          <p:cNvSpPr>
            <a:spLocks noGrp="1"/>
          </p:cNvSpPr>
          <p:nvPr>
            <p:ph type="dt" sz="half" idx="10"/>
          </p:nvPr>
        </p:nvSpPr>
        <p:spPr/>
        <p:txBody>
          <a:bodyPr/>
          <a:lstStyle/>
          <a:p>
            <a:fld id="{D599B431-51C8-D349-870C-2391FB17F20A}" type="datetimeFigureOut">
              <a:rPr lang="en-GB" smtClean="0"/>
              <a:t>20/03/2020</a:t>
            </a:fld>
            <a:endParaRPr lang="en-GB"/>
          </a:p>
        </p:txBody>
      </p:sp>
      <p:sp>
        <p:nvSpPr>
          <p:cNvPr id="4" name="Footer Placeholder 3">
            <a:extLst>
              <a:ext uri="{FF2B5EF4-FFF2-40B4-BE49-F238E27FC236}">
                <a16:creationId xmlns:a16="http://schemas.microsoft.com/office/drawing/2014/main" id="{5167F704-5F0D-5C45-BED2-7EBEB32DFB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87BFEF-321F-B74D-B576-AEA54532A720}"/>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525080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1C34A0-22B1-A34F-B420-E3A41E819550}"/>
              </a:ext>
            </a:extLst>
          </p:cNvPr>
          <p:cNvSpPr>
            <a:spLocks noGrp="1"/>
          </p:cNvSpPr>
          <p:nvPr>
            <p:ph type="dt" sz="half" idx="10"/>
          </p:nvPr>
        </p:nvSpPr>
        <p:spPr/>
        <p:txBody>
          <a:bodyPr/>
          <a:lstStyle/>
          <a:p>
            <a:fld id="{D599B431-51C8-D349-870C-2391FB17F20A}" type="datetimeFigureOut">
              <a:rPr lang="en-GB" smtClean="0"/>
              <a:t>20/03/2020</a:t>
            </a:fld>
            <a:endParaRPr lang="en-GB"/>
          </a:p>
        </p:txBody>
      </p:sp>
      <p:sp>
        <p:nvSpPr>
          <p:cNvPr id="3" name="Footer Placeholder 2">
            <a:extLst>
              <a:ext uri="{FF2B5EF4-FFF2-40B4-BE49-F238E27FC236}">
                <a16:creationId xmlns:a16="http://schemas.microsoft.com/office/drawing/2014/main" id="{C067CDDB-3858-5749-A978-7016AC7376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A7953BA-B257-1442-BA67-CF0B5DF2B9AC}"/>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1703249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DB0C-A8A8-C64C-91FD-254FB6D52C1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9B818EE-CC5C-7A40-92C1-4177261C9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87A7F4A-1D61-1642-AAC7-4C2B5FDB51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3282536-FA87-CC40-ADBF-704E9140776F}"/>
              </a:ext>
            </a:extLst>
          </p:cNvPr>
          <p:cNvSpPr>
            <a:spLocks noGrp="1"/>
          </p:cNvSpPr>
          <p:nvPr>
            <p:ph type="dt" sz="half" idx="10"/>
          </p:nvPr>
        </p:nvSpPr>
        <p:spPr/>
        <p:txBody>
          <a:bodyPr/>
          <a:lstStyle/>
          <a:p>
            <a:fld id="{D599B431-51C8-D349-870C-2391FB17F20A}" type="datetimeFigureOut">
              <a:rPr lang="en-GB" smtClean="0"/>
              <a:t>20/03/2020</a:t>
            </a:fld>
            <a:endParaRPr lang="en-GB"/>
          </a:p>
        </p:txBody>
      </p:sp>
      <p:sp>
        <p:nvSpPr>
          <p:cNvPr id="6" name="Footer Placeholder 5">
            <a:extLst>
              <a:ext uri="{FF2B5EF4-FFF2-40B4-BE49-F238E27FC236}">
                <a16:creationId xmlns:a16="http://schemas.microsoft.com/office/drawing/2014/main" id="{6F961109-0DA7-8342-8C85-6823FFBE53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81E278-9207-7B4B-89D6-FCDE3E294CCE}"/>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2459649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5A225-77D0-D54F-9313-7B6A679F8C6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46ED31-A8DB-7343-8D4D-A5A266AA3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236EF-45D5-5740-ABA9-F7D1058D5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CF64D21-C127-C946-9397-AEC4371C88D7}"/>
              </a:ext>
            </a:extLst>
          </p:cNvPr>
          <p:cNvSpPr>
            <a:spLocks noGrp="1"/>
          </p:cNvSpPr>
          <p:nvPr>
            <p:ph type="dt" sz="half" idx="10"/>
          </p:nvPr>
        </p:nvSpPr>
        <p:spPr/>
        <p:txBody>
          <a:bodyPr/>
          <a:lstStyle/>
          <a:p>
            <a:fld id="{D599B431-51C8-D349-870C-2391FB17F20A}" type="datetimeFigureOut">
              <a:rPr lang="en-GB" smtClean="0"/>
              <a:t>20/03/2020</a:t>
            </a:fld>
            <a:endParaRPr lang="en-GB"/>
          </a:p>
        </p:txBody>
      </p:sp>
      <p:sp>
        <p:nvSpPr>
          <p:cNvPr id="6" name="Footer Placeholder 5">
            <a:extLst>
              <a:ext uri="{FF2B5EF4-FFF2-40B4-BE49-F238E27FC236}">
                <a16:creationId xmlns:a16="http://schemas.microsoft.com/office/drawing/2014/main" id="{66833A18-30EB-834D-91BC-7412DDEFD1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08DE17-2FD1-7F43-9E3D-DE84D0CBEA53}"/>
              </a:ext>
            </a:extLst>
          </p:cNvPr>
          <p:cNvSpPr>
            <a:spLocks noGrp="1"/>
          </p:cNvSpPr>
          <p:nvPr>
            <p:ph type="sldNum" sz="quarter" idx="12"/>
          </p:nvPr>
        </p:nvSpPr>
        <p:spPr/>
        <p:txBody>
          <a:bodyPr/>
          <a:lstStyle/>
          <a:p>
            <a:fld id="{AC717E08-97B1-7D44-8648-722B9B4EB2EA}" type="slidenum">
              <a:rPr lang="en-GB" smtClean="0"/>
              <a:t>‹#›</a:t>
            </a:fld>
            <a:endParaRPr lang="en-GB"/>
          </a:p>
        </p:txBody>
      </p:sp>
    </p:spTree>
    <p:extLst>
      <p:ext uri="{BB962C8B-B14F-4D97-AF65-F5344CB8AC3E}">
        <p14:creationId xmlns:p14="http://schemas.microsoft.com/office/powerpoint/2010/main" val="1023499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AD3B9-1945-B949-A951-72DF7CF03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208C0E4-2C41-6E4E-AC04-D1B7D9940A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DF46C8-BFB1-9A42-8FB3-E5C8BD4DB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9B431-51C8-D349-870C-2391FB17F20A}" type="datetimeFigureOut">
              <a:rPr lang="en-GB" smtClean="0"/>
              <a:t>20/03/2020</a:t>
            </a:fld>
            <a:endParaRPr lang="en-GB"/>
          </a:p>
        </p:txBody>
      </p:sp>
      <p:sp>
        <p:nvSpPr>
          <p:cNvPr id="5" name="Footer Placeholder 4">
            <a:extLst>
              <a:ext uri="{FF2B5EF4-FFF2-40B4-BE49-F238E27FC236}">
                <a16:creationId xmlns:a16="http://schemas.microsoft.com/office/drawing/2014/main" id="{2F6733AB-03B2-4F4A-980F-8A24F7166C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0093C23-E641-7E40-9C19-623759FFF9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17E08-97B1-7D44-8648-722B9B4EB2EA}" type="slidenum">
              <a:rPr lang="en-GB" smtClean="0"/>
              <a:t>‹#›</a:t>
            </a:fld>
            <a:endParaRPr lang="en-GB"/>
          </a:p>
        </p:txBody>
      </p:sp>
    </p:spTree>
    <p:extLst>
      <p:ext uri="{BB962C8B-B14F-4D97-AF65-F5344CB8AC3E}">
        <p14:creationId xmlns:p14="http://schemas.microsoft.com/office/powerpoint/2010/main" val="3073069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commons.wikimedia.org/wiki/File:Emoji_u1f44d.svg"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hyperlink" Target="http://en.wikipedia.org/wiki/File:Spool_of_string.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hyperlink" Target="http://en.wikipedia.org/wiki/File:Spool_of_string.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Online Media 2" descr="sexting.mp4">
            <a:hlinkClick r:id="" action="ppaction://media"/>
            <a:extLst>
              <a:ext uri="{FF2B5EF4-FFF2-40B4-BE49-F238E27FC236}">
                <a16:creationId xmlns:a16="http://schemas.microsoft.com/office/drawing/2014/main" id="{ACC819B0-543C-914F-8685-6940FAAD4758}"/>
              </a:ext>
            </a:extLst>
          </p:cNvPr>
          <p:cNvPicPr>
            <a:picLocks noChangeAspect="1"/>
          </p:cNvPicPr>
          <p:nvPr>
            <a:videoFile r:link="rId1"/>
            <p:extLst>
              <p:ext uri="{DAA4B4D4-6D71-4841-9C94-3DE7FCFB9230}">
                <p14:media xmlns:p14="http://schemas.microsoft.com/office/powerpoint/2010/main" r:embed="rId2">
                  <p14:trim st="4404.9734" end="1296.9933"/>
                </p14:media>
              </p:ext>
            </p:extLst>
          </p:nvPr>
        </p:nvPicPr>
        <p:blipFill rotWithShape="1">
          <a:blip r:embed="rId5"/>
          <a:srcRect l="26249" b="13836"/>
          <a:stretch/>
        </p:blipFill>
        <p:spPr>
          <a:xfrm>
            <a:off x="3200341" y="0"/>
            <a:ext cx="8991659" cy="5909145"/>
          </a:xfrm>
          <a:prstGeom prst="rect">
            <a:avLst/>
          </a:prstGeom>
        </p:spPr>
      </p:pic>
      <p:sp>
        <p:nvSpPr>
          <p:cNvPr id="2" name="Title 1">
            <a:extLst>
              <a:ext uri="{FF2B5EF4-FFF2-40B4-BE49-F238E27FC236}">
                <a16:creationId xmlns:a16="http://schemas.microsoft.com/office/drawing/2014/main" id="{DB302520-0CB5-5042-A038-71ED42156A22}"/>
              </a:ext>
            </a:extLst>
          </p:cNvPr>
          <p:cNvSpPr>
            <a:spLocks noGrp="1"/>
          </p:cNvSpPr>
          <p:nvPr>
            <p:ph type="ctrTitle"/>
          </p:nvPr>
        </p:nvSpPr>
        <p:spPr>
          <a:xfrm>
            <a:off x="632882" y="1053145"/>
            <a:ext cx="9144000" cy="2840037"/>
          </a:xfrm>
        </p:spPr>
        <p:txBody>
          <a:bodyPr>
            <a:noAutofit/>
          </a:bodyPr>
          <a:lstStyle/>
          <a:p>
            <a:pPr algn="l"/>
            <a:r>
              <a:rPr lang="en-GB" sz="8000" b="1" dirty="0">
                <a:solidFill>
                  <a:srgbClr val="25B4EB"/>
                </a:solidFill>
                <a:latin typeface="Avenir Black" panose="02000503020000020003" pitchFamily="2" charset="0"/>
              </a:rPr>
              <a:t>Image </a:t>
            </a:r>
            <a:br>
              <a:rPr lang="en-GB" sz="8000" b="1" dirty="0">
                <a:solidFill>
                  <a:srgbClr val="25B4EB"/>
                </a:solidFill>
                <a:latin typeface="Avenir Black" panose="02000503020000020003" pitchFamily="2" charset="0"/>
              </a:rPr>
            </a:br>
            <a:r>
              <a:rPr lang="en-GB" sz="8000" b="1" dirty="0">
                <a:solidFill>
                  <a:srgbClr val="25B4EB"/>
                </a:solidFill>
                <a:latin typeface="Avenir Black" panose="02000503020000020003" pitchFamily="2" charset="0"/>
              </a:rPr>
              <a:t>Sharing</a:t>
            </a:r>
            <a:br>
              <a:rPr lang="en-GB" sz="8000" b="1" dirty="0">
                <a:solidFill>
                  <a:srgbClr val="25B4EB"/>
                </a:solidFill>
                <a:latin typeface="Avenir Black" panose="02000503020000020003" pitchFamily="2" charset="0"/>
              </a:rPr>
            </a:br>
            <a:endParaRPr lang="en-GB" sz="8000" b="1" dirty="0">
              <a:solidFill>
                <a:srgbClr val="25B4EB"/>
              </a:solidFill>
              <a:latin typeface="Avenir Black" panose="02000503020000020003" pitchFamily="2" charset="0"/>
            </a:endParaRPr>
          </a:p>
        </p:txBody>
      </p:sp>
      <p:pic>
        <p:nvPicPr>
          <p:cNvPr id="9" name="Picture 8" descr="A close up of a logo&#10;&#10;Description automatically generated">
            <a:extLst>
              <a:ext uri="{FF2B5EF4-FFF2-40B4-BE49-F238E27FC236}">
                <a16:creationId xmlns:a16="http://schemas.microsoft.com/office/drawing/2014/main" id="{EC661C3F-03AE-5B4D-9AB9-EE5D98244EAA}"/>
              </a:ext>
            </a:extLst>
          </p:cNvPr>
          <p:cNvPicPr>
            <a:picLocks noChangeAspect="1"/>
          </p:cNvPicPr>
          <p:nvPr/>
        </p:nvPicPr>
        <p:blipFill>
          <a:blip r:embed="rId6"/>
          <a:stretch>
            <a:fillRect/>
          </a:stretch>
        </p:blipFill>
        <p:spPr>
          <a:xfrm>
            <a:off x="0" y="0"/>
            <a:ext cx="12192000" cy="6900585"/>
          </a:xfrm>
          <a:prstGeom prst="rect">
            <a:avLst/>
          </a:prstGeom>
        </p:spPr>
      </p:pic>
      <p:pic>
        <p:nvPicPr>
          <p:cNvPr id="5" name="Picture 4" descr="A close up of a logo&#10;&#10;Description automatically generated">
            <a:extLst>
              <a:ext uri="{FF2B5EF4-FFF2-40B4-BE49-F238E27FC236}">
                <a16:creationId xmlns:a16="http://schemas.microsoft.com/office/drawing/2014/main" id="{4C16F94C-D01A-714D-BF52-9E84F74064A6}"/>
              </a:ext>
            </a:extLst>
          </p:cNvPr>
          <p:cNvPicPr>
            <a:picLocks noChangeAspect="1"/>
          </p:cNvPicPr>
          <p:nvPr/>
        </p:nvPicPr>
        <p:blipFill>
          <a:blip r:embed="rId7"/>
          <a:stretch>
            <a:fillRect/>
          </a:stretch>
        </p:blipFill>
        <p:spPr>
          <a:xfrm>
            <a:off x="88634" y="6502812"/>
            <a:ext cx="1867450" cy="1112523"/>
          </a:xfrm>
          <a:prstGeom prst="rect">
            <a:avLst/>
          </a:prstGeom>
        </p:spPr>
      </p:pic>
    </p:spTree>
    <p:extLst>
      <p:ext uri="{BB962C8B-B14F-4D97-AF65-F5344CB8AC3E}">
        <p14:creationId xmlns:p14="http://schemas.microsoft.com/office/powerpoint/2010/main" val="28747309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7943-CB0F-3F4C-8486-DEEA79624682}"/>
              </a:ext>
            </a:extLst>
          </p:cNvPr>
          <p:cNvSpPr>
            <a:spLocks noGrp="1"/>
          </p:cNvSpPr>
          <p:nvPr>
            <p:ph type="title"/>
          </p:nvPr>
        </p:nvSpPr>
        <p:spPr/>
        <p:txBody>
          <a:bodyPr/>
          <a:lstStyle/>
          <a:p>
            <a:endParaRPr lang="en-GB"/>
          </a:p>
        </p:txBody>
      </p:sp>
      <p:pic>
        <p:nvPicPr>
          <p:cNvPr id="6" name="Image_sharing_primary_loweres.mp4" descr="Image_sharing_primary_loweres.mp4">
            <a:hlinkClick r:id="" action="ppaction://media"/>
            <a:extLst>
              <a:ext uri="{FF2B5EF4-FFF2-40B4-BE49-F238E27FC236}">
                <a16:creationId xmlns:a16="http://schemas.microsoft.com/office/drawing/2014/main" id="{A327FDAB-EC66-C841-B3C7-F93603748C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150339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962BB-8209-E44A-A39E-1D49D6A63421}"/>
              </a:ext>
            </a:extLst>
          </p:cNvPr>
          <p:cNvSpPr>
            <a:spLocks noGrp="1"/>
          </p:cNvSpPr>
          <p:nvPr>
            <p:ph type="title"/>
          </p:nvPr>
        </p:nvSpPr>
        <p:spPr/>
        <p:txBody>
          <a:bodyPr/>
          <a:lstStyle/>
          <a:p>
            <a:r>
              <a:rPr lang="en-GB" b="1" dirty="0">
                <a:solidFill>
                  <a:srgbClr val="00B0F0"/>
                </a:solidFill>
                <a:latin typeface="Avenir Black" panose="02000503020000020003" pitchFamily="2" charset="0"/>
              </a:rPr>
              <a:t>Scenario 1</a:t>
            </a:r>
          </a:p>
        </p:txBody>
      </p:sp>
      <p:sp>
        <p:nvSpPr>
          <p:cNvPr id="3" name="Content Placeholder 2">
            <a:extLst>
              <a:ext uri="{FF2B5EF4-FFF2-40B4-BE49-F238E27FC236}">
                <a16:creationId xmlns:a16="http://schemas.microsoft.com/office/drawing/2014/main" id="{503C3162-8D78-E048-B27D-1848BE821B8F}"/>
              </a:ext>
            </a:extLst>
          </p:cNvPr>
          <p:cNvSpPr>
            <a:spLocks noGrp="1"/>
          </p:cNvSpPr>
          <p:nvPr>
            <p:ph idx="1"/>
          </p:nvPr>
        </p:nvSpPr>
        <p:spPr/>
        <p:txBody>
          <a:bodyPr/>
          <a:lstStyle/>
          <a:p>
            <a:pPr marL="0" indent="0">
              <a:buNone/>
            </a:pPr>
            <a:r>
              <a:rPr lang="en-GB" dirty="0">
                <a:latin typeface="Avenir Book" panose="02000503020000020003" pitchFamily="2" charset="0"/>
              </a:rPr>
              <a:t>Daniel (12) has met Jenny online through Fortnite. They become good friends and begin to message on WhatsApp. Judging by her profile picture, Daniel  guesses that Jenny is older than him and might even be over 18. He thinks she is incredibly pretty and she is very friendly and kind. Daniel asks if he can add her on twitter, snapchat or Instagram. She tells him that she doesn’t have social media. Jenny asks Daniel to share a picture of himself. </a:t>
            </a:r>
          </a:p>
          <a:p>
            <a:endParaRPr lang="en-GB" i="1" dirty="0">
              <a:solidFill>
                <a:srgbClr val="00B0F0"/>
              </a:solidFill>
              <a:latin typeface="Avenir Book" panose="02000503020000020003" pitchFamily="2" charset="0"/>
            </a:endParaRPr>
          </a:p>
          <a:p>
            <a:pPr marL="0" indent="0">
              <a:buNone/>
            </a:pPr>
            <a:r>
              <a:rPr lang="en-GB" b="1" i="1" dirty="0">
                <a:solidFill>
                  <a:srgbClr val="00B0F0"/>
                </a:solidFill>
                <a:latin typeface="Avenir Book" panose="02000503020000020003" pitchFamily="2" charset="0"/>
              </a:rPr>
              <a:t>What would you do if this was your friend? </a:t>
            </a:r>
            <a:endParaRPr lang="en-GB" b="1" dirty="0">
              <a:solidFill>
                <a:srgbClr val="00B0F0"/>
              </a:solidFill>
              <a:latin typeface="Avenir Book" panose="02000503020000020003" pitchFamily="2" charset="0"/>
            </a:endParaRPr>
          </a:p>
          <a:p>
            <a:pPr marL="0" indent="0">
              <a:buNone/>
            </a:pPr>
            <a:endParaRPr lang="en-GB" dirty="0"/>
          </a:p>
        </p:txBody>
      </p:sp>
      <p:pic>
        <p:nvPicPr>
          <p:cNvPr id="4" name="Picture 3">
            <a:extLst>
              <a:ext uri="{FF2B5EF4-FFF2-40B4-BE49-F238E27FC236}">
                <a16:creationId xmlns:a16="http://schemas.microsoft.com/office/drawing/2014/main" id="{F90C27E1-AC2C-854B-B74E-4E2D2031615C}"/>
              </a:ext>
            </a:extLst>
          </p:cNvPr>
          <p:cNvPicPr>
            <a:picLocks noChangeAspect="1"/>
          </p:cNvPicPr>
          <p:nvPr/>
        </p:nvPicPr>
        <p:blipFill>
          <a:blip r:embed="rId3"/>
          <a:stretch>
            <a:fillRect/>
          </a:stretch>
        </p:blipFill>
        <p:spPr>
          <a:xfrm>
            <a:off x="9725892" y="5827422"/>
            <a:ext cx="2197822" cy="791588"/>
          </a:xfrm>
          <a:prstGeom prst="rect">
            <a:avLst/>
          </a:prstGeom>
        </p:spPr>
      </p:pic>
    </p:spTree>
    <p:extLst>
      <p:ext uri="{BB962C8B-B14F-4D97-AF65-F5344CB8AC3E}">
        <p14:creationId xmlns:p14="http://schemas.microsoft.com/office/powerpoint/2010/main" val="597911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B71E-33A8-CD4C-BFF4-AD73DCBF588F}"/>
              </a:ext>
            </a:extLst>
          </p:cNvPr>
          <p:cNvSpPr>
            <a:spLocks noGrp="1"/>
          </p:cNvSpPr>
          <p:nvPr>
            <p:ph type="title"/>
          </p:nvPr>
        </p:nvSpPr>
        <p:spPr/>
        <p:txBody>
          <a:bodyPr/>
          <a:lstStyle/>
          <a:p>
            <a:r>
              <a:rPr lang="en-GB" b="1" dirty="0">
                <a:solidFill>
                  <a:srgbClr val="00B0F0"/>
                </a:solidFill>
                <a:latin typeface="Avenir Black" panose="02000503020000020003" pitchFamily="2" charset="0"/>
              </a:rPr>
              <a:t>Scenario 2</a:t>
            </a:r>
          </a:p>
        </p:txBody>
      </p:sp>
      <p:sp>
        <p:nvSpPr>
          <p:cNvPr id="3" name="Content Placeholder 2">
            <a:extLst>
              <a:ext uri="{FF2B5EF4-FFF2-40B4-BE49-F238E27FC236}">
                <a16:creationId xmlns:a16="http://schemas.microsoft.com/office/drawing/2014/main" id="{D3B39660-548B-F642-9E3B-EAA22189FE95}"/>
              </a:ext>
            </a:extLst>
          </p:cNvPr>
          <p:cNvSpPr>
            <a:spLocks noGrp="1"/>
          </p:cNvSpPr>
          <p:nvPr>
            <p:ph idx="1"/>
          </p:nvPr>
        </p:nvSpPr>
        <p:spPr/>
        <p:txBody>
          <a:bodyPr/>
          <a:lstStyle/>
          <a:p>
            <a:pPr marL="0" indent="0">
              <a:buNone/>
            </a:pPr>
            <a:r>
              <a:rPr lang="en-GB" dirty="0" err="1">
                <a:latin typeface="Avenir Book" panose="02000503020000020003" pitchFamily="2" charset="0"/>
              </a:rPr>
              <a:t>Kherissa</a:t>
            </a:r>
            <a:r>
              <a:rPr lang="en-GB" dirty="0">
                <a:latin typeface="Avenir Book" panose="02000503020000020003" pitchFamily="2" charset="0"/>
              </a:rPr>
              <a:t> (11) is on a camping trip with her school. One of the girls has managed to sneak her phone on to the trip. She starts livestreaming on periscope from the girls’ shared bedroom. </a:t>
            </a:r>
            <a:r>
              <a:rPr lang="en-GB" dirty="0" err="1">
                <a:latin typeface="Avenir Book" panose="02000503020000020003" pitchFamily="2" charset="0"/>
              </a:rPr>
              <a:t>Kherissa</a:t>
            </a:r>
            <a:r>
              <a:rPr lang="en-GB" dirty="0">
                <a:latin typeface="Avenir Book" panose="02000503020000020003" pitchFamily="2" charset="0"/>
              </a:rPr>
              <a:t> tells her to stop as she is getting changed. The girl does not stop and films </a:t>
            </a:r>
            <a:r>
              <a:rPr lang="en-GB" dirty="0" err="1">
                <a:latin typeface="Avenir Book" panose="02000503020000020003" pitchFamily="2" charset="0"/>
              </a:rPr>
              <a:t>Kherissa</a:t>
            </a:r>
            <a:r>
              <a:rPr lang="en-GB" dirty="0">
                <a:latin typeface="Avenir Book" panose="02000503020000020003" pitchFamily="2" charset="0"/>
              </a:rPr>
              <a:t> as she gets changed.</a:t>
            </a:r>
          </a:p>
          <a:p>
            <a:pPr marL="0" indent="0">
              <a:buNone/>
            </a:pPr>
            <a:endParaRPr lang="en-GB" i="1" dirty="0">
              <a:solidFill>
                <a:srgbClr val="00B0F0"/>
              </a:solidFill>
              <a:latin typeface="Avenir Book" panose="02000503020000020003" pitchFamily="2" charset="0"/>
            </a:endParaRPr>
          </a:p>
          <a:p>
            <a:pPr marL="0" indent="0">
              <a:buNone/>
            </a:pPr>
            <a:r>
              <a:rPr lang="en-GB" b="1" i="1" dirty="0">
                <a:solidFill>
                  <a:srgbClr val="00B0F0"/>
                </a:solidFill>
                <a:latin typeface="Avenir Book" panose="02000503020000020003" pitchFamily="2" charset="0"/>
              </a:rPr>
              <a:t>What would you do if this was your friend? </a:t>
            </a:r>
            <a:endParaRPr lang="en-GB" b="1" dirty="0">
              <a:solidFill>
                <a:srgbClr val="00B0F0"/>
              </a:solidFill>
              <a:latin typeface="Avenir Book" panose="02000503020000020003" pitchFamily="2" charset="0"/>
            </a:endParaRPr>
          </a:p>
          <a:p>
            <a:endParaRPr lang="en-GB" dirty="0"/>
          </a:p>
        </p:txBody>
      </p:sp>
      <p:pic>
        <p:nvPicPr>
          <p:cNvPr id="4" name="Picture 3">
            <a:extLst>
              <a:ext uri="{FF2B5EF4-FFF2-40B4-BE49-F238E27FC236}">
                <a16:creationId xmlns:a16="http://schemas.microsoft.com/office/drawing/2014/main" id="{B5EEA803-1C82-004A-AA75-C7266B48526F}"/>
              </a:ext>
            </a:extLst>
          </p:cNvPr>
          <p:cNvPicPr>
            <a:picLocks noChangeAspect="1"/>
          </p:cNvPicPr>
          <p:nvPr/>
        </p:nvPicPr>
        <p:blipFill>
          <a:blip r:embed="rId3"/>
          <a:stretch>
            <a:fillRect/>
          </a:stretch>
        </p:blipFill>
        <p:spPr>
          <a:xfrm>
            <a:off x="9725892" y="5827422"/>
            <a:ext cx="2197822" cy="791588"/>
          </a:xfrm>
          <a:prstGeom prst="rect">
            <a:avLst/>
          </a:prstGeom>
        </p:spPr>
      </p:pic>
      <p:pic>
        <p:nvPicPr>
          <p:cNvPr id="5" name="Picture 4">
            <a:extLst>
              <a:ext uri="{FF2B5EF4-FFF2-40B4-BE49-F238E27FC236}">
                <a16:creationId xmlns:a16="http://schemas.microsoft.com/office/drawing/2014/main" id="{EDC08325-29D1-B94C-B72B-E4AE7AE17199}"/>
              </a:ext>
            </a:extLst>
          </p:cNvPr>
          <p:cNvPicPr>
            <a:picLocks noChangeAspect="1"/>
          </p:cNvPicPr>
          <p:nvPr/>
        </p:nvPicPr>
        <p:blipFill>
          <a:blip r:embed="rId4"/>
          <a:stretch>
            <a:fillRect/>
          </a:stretch>
        </p:blipFill>
        <p:spPr>
          <a:xfrm>
            <a:off x="61910" y="6524842"/>
            <a:ext cx="1790700" cy="1066800"/>
          </a:xfrm>
          <a:prstGeom prst="rect">
            <a:avLst/>
          </a:prstGeom>
        </p:spPr>
      </p:pic>
    </p:spTree>
    <p:extLst>
      <p:ext uri="{BB962C8B-B14F-4D97-AF65-F5344CB8AC3E}">
        <p14:creationId xmlns:p14="http://schemas.microsoft.com/office/powerpoint/2010/main" val="958479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90E21309-0DDD-6647-BBEA-6013C0518A0A}"/>
              </a:ext>
            </a:extLst>
          </p:cNvPr>
          <p:cNvPicPr>
            <a:picLocks noChangeAspect="1"/>
          </p:cNvPicPr>
          <p:nvPr/>
        </p:nvPicPr>
        <p:blipFill>
          <a:blip r:embed="rId2"/>
          <a:stretch>
            <a:fillRect/>
          </a:stretch>
        </p:blipFill>
        <p:spPr>
          <a:xfrm>
            <a:off x="0" y="-32318"/>
            <a:ext cx="12192000" cy="6900585"/>
          </a:xfrm>
          <a:prstGeom prst="rect">
            <a:avLst/>
          </a:prstGeom>
        </p:spPr>
      </p:pic>
      <p:sp>
        <p:nvSpPr>
          <p:cNvPr id="2" name="Title 1">
            <a:extLst>
              <a:ext uri="{FF2B5EF4-FFF2-40B4-BE49-F238E27FC236}">
                <a16:creationId xmlns:a16="http://schemas.microsoft.com/office/drawing/2014/main" id="{978AB71E-33A8-CD4C-BFF4-AD73DCBF588F}"/>
              </a:ext>
            </a:extLst>
          </p:cNvPr>
          <p:cNvSpPr>
            <a:spLocks noGrp="1"/>
          </p:cNvSpPr>
          <p:nvPr>
            <p:ph type="title"/>
          </p:nvPr>
        </p:nvSpPr>
        <p:spPr>
          <a:xfrm>
            <a:off x="838200" y="390213"/>
            <a:ext cx="10515600" cy="1325563"/>
          </a:xfrm>
        </p:spPr>
        <p:txBody>
          <a:bodyPr/>
          <a:lstStyle/>
          <a:p>
            <a:r>
              <a:rPr lang="en-GB" b="1" dirty="0">
                <a:solidFill>
                  <a:srgbClr val="00B0F0"/>
                </a:solidFill>
                <a:latin typeface="Avenir Black" panose="02000503020000020003" pitchFamily="2" charset="0"/>
              </a:rPr>
              <a:t>Self-assessment:      or</a:t>
            </a:r>
          </a:p>
        </p:txBody>
      </p:sp>
      <p:sp>
        <p:nvSpPr>
          <p:cNvPr id="6" name="TextBox 5">
            <a:extLst>
              <a:ext uri="{FF2B5EF4-FFF2-40B4-BE49-F238E27FC236}">
                <a16:creationId xmlns:a16="http://schemas.microsoft.com/office/drawing/2014/main" id="{E85E77ED-3A2A-BB4D-A502-8D695E5D450F}"/>
              </a:ext>
            </a:extLst>
          </p:cNvPr>
          <p:cNvSpPr txBox="1"/>
          <p:nvPr/>
        </p:nvSpPr>
        <p:spPr>
          <a:xfrm>
            <a:off x="838200" y="1715776"/>
            <a:ext cx="6883400" cy="3416320"/>
          </a:xfrm>
          <a:prstGeom prst="rect">
            <a:avLst/>
          </a:prstGeom>
          <a:noFill/>
        </p:spPr>
        <p:txBody>
          <a:bodyPr wrap="square" rtlCol="0">
            <a:spAutoFit/>
          </a:bodyPr>
          <a:lstStyle/>
          <a:p>
            <a:pPr marL="457200" indent="-457200">
              <a:buSzPct val="140000"/>
              <a:buBlip>
                <a:blip r:embed="rId3"/>
              </a:buBlip>
            </a:pPr>
            <a:r>
              <a:rPr lang="en-US" sz="3600" dirty="0">
                <a:solidFill>
                  <a:srgbClr val="2B2456"/>
                </a:solidFill>
                <a:latin typeface="Avenir Book" panose="02000503020000020003" pitchFamily="2" charset="0"/>
              </a:rPr>
              <a:t> Understand</a:t>
            </a:r>
            <a:r>
              <a:rPr lang="en-US" sz="4800" dirty="0">
                <a:solidFill>
                  <a:srgbClr val="2B2456"/>
                </a:solidFill>
                <a:latin typeface="Avenir Book" panose="02000503020000020003" pitchFamily="2" charset="0"/>
              </a:rPr>
              <a:t> </a:t>
            </a:r>
            <a:r>
              <a:rPr lang="en-US" sz="3600" dirty="0">
                <a:solidFill>
                  <a:srgbClr val="2B2456"/>
                </a:solidFill>
                <a:latin typeface="Avenir Book" panose="02000503020000020003" pitchFamily="2" charset="0"/>
              </a:rPr>
              <a:t>consent for sharing images</a:t>
            </a:r>
          </a:p>
          <a:p>
            <a:pPr>
              <a:buSzPct val="140000"/>
            </a:pPr>
            <a:endParaRPr lang="en-US" sz="3600" dirty="0">
              <a:solidFill>
                <a:srgbClr val="2B2456"/>
              </a:solidFill>
              <a:latin typeface="Avenir Book" panose="02000503020000020003" pitchFamily="2" charset="0"/>
            </a:endParaRPr>
          </a:p>
          <a:p>
            <a:pPr marL="457200" indent="-457200">
              <a:buSzPct val="140000"/>
              <a:buBlip>
                <a:blip r:embed="rId3"/>
              </a:buBlip>
            </a:pPr>
            <a:r>
              <a:rPr lang="en-US" sz="3600" dirty="0">
                <a:solidFill>
                  <a:srgbClr val="2B2456"/>
                </a:solidFill>
                <a:latin typeface="Avenir Book" panose="02000503020000020003" pitchFamily="2" charset="0"/>
              </a:rPr>
              <a:t> Reflect on how easily an image can be shared</a:t>
            </a:r>
          </a:p>
          <a:p>
            <a:endParaRPr lang="en-US" sz="2400" dirty="0">
              <a:solidFill>
                <a:srgbClr val="2B2456"/>
              </a:solidFill>
            </a:endParaRPr>
          </a:p>
        </p:txBody>
      </p:sp>
      <p:pic>
        <p:nvPicPr>
          <p:cNvPr id="7" name="Picture 6" descr="A close up of a logo&#10;&#10;Description automatically generated">
            <a:extLst>
              <a:ext uri="{FF2B5EF4-FFF2-40B4-BE49-F238E27FC236}">
                <a16:creationId xmlns:a16="http://schemas.microsoft.com/office/drawing/2014/main" id="{F63A4F6E-6605-B64D-982D-92839401AB8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339026" y="390213"/>
            <a:ext cx="897070" cy="897070"/>
          </a:xfrm>
          <a:prstGeom prst="rect">
            <a:avLst/>
          </a:prstGeom>
        </p:spPr>
      </p:pic>
      <p:pic>
        <p:nvPicPr>
          <p:cNvPr id="9" name="Picture 8" descr="A close up of a logo&#10;&#10;Description automatically generated">
            <a:extLst>
              <a:ext uri="{FF2B5EF4-FFF2-40B4-BE49-F238E27FC236}">
                <a16:creationId xmlns:a16="http://schemas.microsoft.com/office/drawing/2014/main" id="{A7DA219C-DF96-D44D-89A0-2366CB69EE9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10800000">
            <a:off x="6824530" y="520049"/>
            <a:ext cx="897070" cy="897070"/>
          </a:xfrm>
          <a:prstGeom prst="rect">
            <a:avLst/>
          </a:prstGeom>
        </p:spPr>
      </p:pic>
      <p:pic>
        <p:nvPicPr>
          <p:cNvPr id="10" name="Picture 9" descr="A close up of a toy&#10;&#10;Description automatically generated">
            <a:extLst>
              <a:ext uri="{FF2B5EF4-FFF2-40B4-BE49-F238E27FC236}">
                <a16:creationId xmlns:a16="http://schemas.microsoft.com/office/drawing/2014/main" id="{2CEE2AAA-0177-AE4D-BD74-E4C37E516F4A}"/>
              </a:ext>
            </a:extLst>
          </p:cNvPr>
          <p:cNvPicPr>
            <a:picLocks noChangeAspect="1"/>
          </p:cNvPicPr>
          <p:nvPr/>
        </p:nvPicPr>
        <p:blipFill rotWithShape="1">
          <a:blip r:embed="rId6"/>
          <a:srcRect l="30074" t="17503" r="28113"/>
          <a:stretch/>
        </p:blipFill>
        <p:spPr>
          <a:xfrm>
            <a:off x="7257327" y="1546955"/>
            <a:ext cx="2257063" cy="6804754"/>
          </a:xfrm>
          <a:prstGeom prst="rect">
            <a:avLst/>
          </a:prstGeom>
        </p:spPr>
      </p:pic>
      <p:pic>
        <p:nvPicPr>
          <p:cNvPr id="11" name="Picture 10" descr="A close up of a logo&#10;&#10;Description automatically generated">
            <a:extLst>
              <a:ext uri="{FF2B5EF4-FFF2-40B4-BE49-F238E27FC236}">
                <a16:creationId xmlns:a16="http://schemas.microsoft.com/office/drawing/2014/main" id="{C139E78B-DB6E-F841-ACB2-F751380F366F}"/>
              </a:ext>
            </a:extLst>
          </p:cNvPr>
          <p:cNvPicPr>
            <a:picLocks noChangeAspect="1"/>
          </p:cNvPicPr>
          <p:nvPr/>
        </p:nvPicPr>
        <p:blipFill>
          <a:blip r:embed="rId7"/>
          <a:stretch>
            <a:fillRect/>
          </a:stretch>
        </p:blipFill>
        <p:spPr>
          <a:xfrm>
            <a:off x="88634" y="6502812"/>
            <a:ext cx="1867450" cy="1112523"/>
          </a:xfrm>
          <a:prstGeom prst="rect">
            <a:avLst/>
          </a:prstGeom>
        </p:spPr>
      </p:pic>
    </p:spTree>
    <p:extLst>
      <p:ext uri="{BB962C8B-B14F-4D97-AF65-F5344CB8AC3E}">
        <p14:creationId xmlns:p14="http://schemas.microsoft.com/office/powerpoint/2010/main" val="18649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36F7A6-FABB-1A4E-B906-4E4335F9DDB0}"/>
              </a:ext>
            </a:extLst>
          </p:cNvPr>
          <p:cNvSpPr/>
          <p:nvPr/>
        </p:nvSpPr>
        <p:spPr>
          <a:xfrm>
            <a:off x="0" y="-62144"/>
            <a:ext cx="12192000" cy="6954411"/>
          </a:xfrm>
          <a:prstGeom prst="rect">
            <a:avLst/>
          </a:prstGeom>
          <a:solidFill>
            <a:srgbClr val="2B24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pic>
        <p:nvPicPr>
          <p:cNvPr id="5" name="Picture 4">
            <a:extLst>
              <a:ext uri="{FF2B5EF4-FFF2-40B4-BE49-F238E27FC236}">
                <a16:creationId xmlns:a16="http://schemas.microsoft.com/office/drawing/2014/main" id="{2E0CE48F-4585-0A42-9962-74A86C88D355}"/>
              </a:ext>
            </a:extLst>
          </p:cNvPr>
          <p:cNvPicPr>
            <a:picLocks noChangeAspect="1"/>
          </p:cNvPicPr>
          <p:nvPr/>
        </p:nvPicPr>
        <p:blipFill>
          <a:blip r:embed="rId3"/>
          <a:stretch>
            <a:fillRect/>
          </a:stretch>
        </p:blipFill>
        <p:spPr>
          <a:xfrm>
            <a:off x="3792491" y="478418"/>
            <a:ext cx="4646185" cy="1673415"/>
          </a:xfrm>
          <a:prstGeom prst="rect">
            <a:avLst/>
          </a:prstGeom>
        </p:spPr>
      </p:pic>
      <p:sp>
        <p:nvSpPr>
          <p:cNvPr id="6" name="Rectangle 5">
            <a:extLst>
              <a:ext uri="{FF2B5EF4-FFF2-40B4-BE49-F238E27FC236}">
                <a16:creationId xmlns:a16="http://schemas.microsoft.com/office/drawing/2014/main" id="{668EEAFC-3EEF-F446-B23A-EF32BE2051ED}"/>
              </a:ext>
            </a:extLst>
          </p:cNvPr>
          <p:cNvSpPr/>
          <p:nvPr/>
        </p:nvSpPr>
        <p:spPr>
          <a:xfrm>
            <a:off x="3260839" y="2464036"/>
            <a:ext cx="5778500" cy="1200329"/>
          </a:xfrm>
          <a:prstGeom prst="rect">
            <a:avLst/>
          </a:prstGeom>
        </p:spPr>
        <p:txBody>
          <a:bodyPr wrap="square">
            <a:spAutoFit/>
          </a:bodyPr>
          <a:lstStyle/>
          <a:p>
            <a:pPr algn="ctr"/>
            <a:r>
              <a:rPr lang="en-GB" sz="3600" b="1" dirty="0">
                <a:solidFill>
                  <a:srgbClr val="25B4EB"/>
                </a:solidFill>
                <a:latin typeface="Avenir" panose="02000503020000020003" pitchFamily="2" charset="0"/>
              </a:rPr>
              <a:t>Are you a Safer School?</a:t>
            </a:r>
          </a:p>
          <a:p>
            <a:pPr algn="ctr"/>
            <a:r>
              <a:rPr lang="en-GB" sz="3600" b="1" i="1" dirty="0">
                <a:solidFill>
                  <a:srgbClr val="25B4EB"/>
                </a:solidFill>
                <a:latin typeface="Avenir" panose="02000503020000020003" pitchFamily="2" charset="0"/>
              </a:rPr>
              <a:t>Contact us to find out!</a:t>
            </a:r>
            <a:endParaRPr lang="en-GB" sz="3600" b="1" i="1" dirty="0">
              <a:solidFill>
                <a:srgbClr val="25B4EB"/>
              </a:solidFill>
              <a:latin typeface="Avenir Black Oblique" panose="02000503020000020003" pitchFamily="2" charset="0"/>
            </a:endParaRPr>
          </a:p>
        </p:txBody>
      </p:sp>
      <p:sp>
        <p:nvSpPr>
          <p:cNvPr id="8" name="Rectangle 7">
            <a:extLst>
              <a:ext uri="{FF2B5EF4-FFF2-40B4-BE49-F238E27FC236}">
                <a16:creationId xmlns:a16="http://schemas.microsoft.com/office/drawing/2014/main" id="{4CE49D04-B6FB-7944-8DA5-1F89539455ED}"/>
              </a:ext>
            </a:extLst>
          </p:cNvPr>
          <p:cNvSpPr/>
          <p:nvPr/>
        </p:nvSpPr>
        <p:spPr>
          <a:xfrm>
            <a:off x="4502150" y="4014192"/>
            <a:ext cx="5778500" cy="1977464"/>
          </a:xfrm>
          <a:prstGeom prst="rect">
            <a:avLst/>
          </a:prstGeom>
        </p:spPr>
        <p:txBody>
          <a:bodyPr wrap="square">
            <a:spAutoFit/>
          </a:bodyPr>
          <a:lstStyle/>
          <a:p>
            <a:pPr>
              <a:lnSpc>
                <a:spcPct val="150000"/>
              </a:lnSpc>
            </a:pPr>
            <a:r>
              <a:rPr lang="en-GB" sz="2800" b="1" dirty="0">
                <a:solidFill>
                  <a:schemeClr val="bg1"/>
                </a:solidFill>
                <a:latin typeface="Avenir" panose="02000503020000020003" pitchFamily="2" charset="0"/>
              </a:rPr>
              <a:t>028 9600 5777</a:t>
            </a:r>
          </a:p>
          <a:p>
            <a:pPr>
              <a:lnSpc>
                <a:spcPct val="150000"/>
              </a:lnSpc>
            </a:pPr>
            <a:r>
              <a:rPr lang="en-GB" sz="2800" b="1" dirty="0">
                <a:solidFill>
                  <a:schemeClr val="bg1"/>
                </a:solidFill>
                <a:latin typeface="Avenir" panose="02000503020000020003" pitchFamily="2" charset="0"/>
              </a:rPr>
              <a:t>saferschools@ineqe.com</a:t>
            </a:r>
          </a:p>
          <a:p>
            <a:pPr>
              <a:lnSpc>
                <a:spcPct val="150000"/>
              </a:lnSpc>
            </a:pPr>
            <a:r>
              <a:rPr lang="en-GB" sz="2800" b="1" dirty="0">
                <a:solidFill>
                  <a:schemeClr val="bg1"/>
                </a:solidFill>
                <a:latin typeface="Avenir" panose="02000503020000020003" pitchFamily="2" charset="0"/>
              </a:rPr>
              <a:t>www.oursaferschools.co.uk</a:t>
            </a:r>
            <a:endParaRPr lang="en-GB" sz="2800" b="1" i="1" dirty="0">
              <a:solidFill>
                <a:schemeClr val="bg1"/>
              </a:solidFill>
              <a:latin typeface="Avenir Black Oblique" panose="02000503020000020003" pitchFamily="2" charset="0"/>
            </a:endParaRPr>
          </a:p>
        </p:txBody>
      </p:sp>
      <p:pic>
        <p:nvPicPr>
          <p:cNvPr id="7" name="Picture 6">
            <a:extLst>
              <a:ext uri="{FF2B5EF4-FFF2-40B4-BE49-F238E27FC236}">
                <a16:creationId xmlns:a16="http://schemas.microsoft.com/office/drawing/2014/main" id="{2E931CB1-7B5C-4D45-A67D-43137C6958E7}"/>
              </a:ext>
            </a:extLst>
          </p:cNvPr>
          <p:cNvPicPr>
            <a:picLocks noChangeAspect="1"/>
          </p:cNvPicPr>
          <p:nvPr/>
        </p:nvPicPr>
        <p:blipFill>
          <a:blip r:embed="rId4"/>
          <a:stretch>
            <a:fillRect/>
          </a:stretch>
        </p:blipFill>
        <p:spPr>
          <a:xfrm>
            <a:off x="3892113" y="4809300"/>
            <a:ext cx="596474" cy="577581"/>
          </a:xfrm>
          <a:prstGeom prst="rect">
            <a:avLst/>
          </a:prstGeom>
        </p:spPr>
      </p:pic>
      <p:pic>
        <p:nvPicPr>
          <p:cNvPr id="12" name="Picture 11">
            <a:extLst>
              <a:ext uri="{FF2B5EF4-FFF2-40B4-BE49-F238E27FC236}">
                <a16:creationId xmlns:a16="http://schemas.microsoft.com/office/drawing/2014/main" id="{D85C52F3-FCC8-E948-A824-59A96EF40814}"/>
              </a:ext>
            </a:extLst>
          </p:cNvPr>
          <p:cNvPicPr>
            <a:picLocks noChangeAspect="1"/>
          </p:cNvPicPr>
          <p:nvPr/>
        </p:nvPicPr>
        <p:blipFill>
          <a:blip r:embed="rId5"/>
          <a:stretch>
            <a:fillRect/>
          </a:stretch>
        </p:blipFill>
        <p:spPr>
          <a:xfrm>
            <a:off x="3892113" y="4115800"/>
            <a:ext cx="610037" cy="639875"/>
          </a:xfrm>
          <a:prstGeom prst="rect">
            <a:avLst/>
          </a:prstGeom>
        </p:spPr>
      </p:pic>
      <p:pic>
        <p:nvPicPr>
          <p:cNvPr id="14" name="Picture 13">
            <a:extLst>
              <a:ext uri="{FF2B5EF4-FFF2-40B4-BE49-F238E27FC236}">
                <a16:creationId xmlns:a16="http://schemas.microsoft.com/office/drawing/2014/main" id="{8F93C0DC-7D0A-254D-A0BD-F6BF840B1B5C}"/>
              </a:ext>
            </a:extLst>
          </p:cNvPr>
          <p:cNvPicPr>
            <a:picLocks noChangeAspect="1"/>
          </p:cNvPicPr>
          <p:nvPr/>
        </p:nvPicPr>
        <p:blipFill>
          <a:blip r:embed="rId6"/>
          <a:stretch>
            <a:fillRect/>
          </a:stretch>
        </p:blipFill>
        <p:spPr>
          <a:xfrm>
            <a:off x="3813823" y="5480012"/>
            <a:ext cx="659524" cy="589174"/>
          </a:xfrm>
          <a:prstGeom prst="rect">
            <a:avLst/>
          </a:prstGeom>
        </p:spPr>
      </p:pic>
      <p:pic>
        <p:nvPicPr>
          <p:cNvPr id="9" name="Picture 8">
            <a:extLst>
              <a:ext uri="{FF2B5EF4-FFF2-40B4-BE49-F238E27FC236}">
                <a16:creationId xmlns:a16="http://schemas.microsoft.com/office/drawing/2014/main" id="{4F546EAB-EA71-6F49-9A12-8CCE0A5787DF}"/>
              </a:ext>
            </a:extLst>
          </p:cNvPr>
          <p:cNvPicPr>
            <a:picLocks noChangeAspect="1"/>
          </p:cNvPicPr>
          <p:nvPr/>
        </p:nvPicPr>
        <p:blipFill>
          <a:blip r:embed="rId7"/>
          <a:stretch>
            <a:fillRect/>
          </a:stretch>
        </p:blipFill>
        <p:spPr>
          <a:xfrm>
            <a:off x="54290" y="6491306"/>
            <a:ext cx="1790700" cy="1066800"/>
          </a:xfrm>
          <a:prstGeom prst="rect">
            <a:avLst/>
          </a:prstGeom>
        </p:spPr>
      </p:pic>
    </p:spTree>
    <p:extLst>
      <p:ext uri="{BB962C8B-B14F-4D97-AF65-F5344CB8AC3E}">
        <p14:creationId xmlns:p14="http://schemas.microsoft.com/office/powerpoint/2010/main" val="2968470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5BCDB086-6648-C24A-B94E-D67087F4D77D}"/>
              </a:ext>
            </a:extLst>
          </p:cNvPr>
          <p:cNvPicPr>
            <a:picLocks noChangeAspect="1"/>
          </p:cNvPicPr>
          <p:nvPr/>
        </p:nvPicPr>
        <p:blipFill>
          <a:blip r:embed="rId3"/>
          <a:stretch>
            <a:fillRect/>
          </a:stretch>
        </p:blipFill>
        <p:spPr>
          <a:xfrm>
            <a:off x="0" y="-42585"/>
            <a:ext cx="12192000" cy="6900585"/>
          </a:xfrm>
          <a:prstGeom prst="rect">
            <a:avLst/>
          </a:prstGeom>
        </p:spPr>
      </p:pic>
      <p:sp>
        <p:nvSpPr>
          <p:cNvPr id="4" name="TextBox 3">
            <a:extLst>
              <a:ext uri="{FF2B5EF4-FFF2-40B4-BE49-F238E27FC236}">
                <a16:creationId xmlns:a16="http://schemas.microsoft.com/office/drawing/2014/main" id="{2E14F98F-FB0F-9B41-AE19-84B653641381}"/>
              </a:ext>
            </a:extLst>
          </p:cNvPr>
          <p:cNvSpPr txBox="1"/>
          <p:nvPr/>
        </p:nvSpPr>
        <p:spPr>
          <a:xfrm>
            <a:off x="741405" y="426695"/>
            <a:ext cx="6931603" cy="830997"/>
          </a:xfrm>
          <a:prstGeom prst="rect">
            <a:avLst/>
          </a:prstGeom>
          <a:noFill/>
        </p:spPr>
        <p:txBody>
          <a:bodyPr wrap="square" rtlCol="0">
            <a:spAutoFit/>
          </a:bodyPr>
          <a:lstStyle/>
          <a:p>
            <a:r>
              <a:rPr lang="en-US" sz="4800" b="1" dirty="0">
                <a:solidFill>
                  <a:srgbClr val="25B4EB"/>
                </a:solidFill>
                <a:latin typeface="Avenir Black" panose="02000503020000020003" pitchFamily="2" charset="0"/>
              </a:rPr>
              <a:t>Learning Objectives</a:t>
            </a:r>
          </a:p>
        </p:txBody>
      </p:sp>
      <p:sp>
        <p:nvSpPr>
          <p:cNvPr id="13" name="TextBox 12">
            <a:extLst>
              <a:ext uri="{FF2B5EF4-FFF2-40B4-BE49-F238E27FC236}">
                <a16:creationId xmlns:a16="http://schemas.microsoft.com/office/drawing/2014/main" id="{36B9AF08-FDFD-1D4B-9567-AD94F51A2053}"/>
              </a:ext>
            </a:extLst>
          </p:cNvPr>
          <p:cNvSpPr txBox="1"/>
          <p:nvPr/>
        </p:nvSpPr>
        <p:spPr>
          <a:xfrm>
            <a:off x="741406" y="1687966"/>
            <a:ext cx="10383794" cy="2123658"/>
          </a:xfrm>
          <a:prstGeom prst="rect">
            <a:avLst/>
          </a:prstGeom>
          <a:noFill/>
        </p:spPr>
        <p:txBody>
          <a:bodyPr wrap="square" rtlCol="0">
            <a:spAutoFit/>
          </a:bodyPr>
          <a:lstStyle/>
          <a:p>
            <a:pPr marL="457200" indent="-457200">
              <a:buSzPct val="140000"/>
              <a:buBlip>
                <a:blip r:embed="rId4"/>
              </a:buBlip>
            </a:pPr>
            <a:r>
              <a:rPr lang="en-US" sz="3200" dirty="0">
                <a:solidFill>
                  <a:srgbClr val="2B2456"/>
                </a:solidFill>
                <a:latin typeface="Avenir Book" panose="02000503020000020003" pitchFamily="2" charset="0"/>
              </a:rPr>
              <a:t> Understand</a:t>
            </a:r>
            <a:r>
              <a:rPr lang="en-US" sz="4400" dirty="0">
                <a:solidFill>
                  <a:srgbClr val="2B2456"/>
                </a:solidFill>
                <a:latin typeface="Avenir Book" panose="02000503020000020003" pitchFamily="2" charset="0"/>
              </a:rPr>
              <a:t> </a:t>
            </a:r>
            <a:r>
              <a:rPr lang="en-US" sz="3200" dirty="0">
                <a:solidFill>
                  <a:srgbClr val="2B2456"/>
                </a:solidFill>
                <a:latin typeface="Avenir Book" panose="02000503020000020003" pitchFamily="2" charset="0"/>
              </a:rPr>
              <a:t>consent for sharing images</a:t>
            </a:r>
          </a:p>
          <a:p>
            <a:pPr>
              <a:buSzPct val="140000"/>
            </a:pPr>
            <a:endParaRPr lang="en-US" sz="2800" dirty="0">
              <a:solidFill>
                <a:srgbClr val="2B2456"/>
              </a:solidFill>
              <a:latin typeface="Avenir Book" panose="02000503020000020003" pitchFamily="2" charset="0"/>
            </a:endParaRPr>
          </a:p>
          <a:p>
            <a:pPr marL="457200" indent="-457200">
              <a:buSzPct val="140000"/>
              <a:buBlip>
                <a:blip r:embed="rId4"/>
              </a:buBlip>
            </a:pPr>
            <a:r>
              <a:rPr lang="en-US" sz="3200" dirty="0">
                <a:solidFill>
                  <a:srgbClr val="2B2456"/>
                </a:solidFill>
                <a:latin typeface="Avenir Book" panose="02000503020000020003" pitchFamily="2" charset="0"/>
              </a:rPr>
              <a:t> Reflect on how easily an image can be shared</a:t>
            </a:r>
          </a:p>
          <a:p>
            <a:endParaRPr lang="en-US" sz="2400" dirty="0">
              <a:solidFill>
                <a:srgbClr val="2B2456"/>
              </a:solidFill>
            </a:endParaRPr>
          </a:p>
        </p:txBody>
      </p:sp>
      <p:pic>
        <p:nvPicPr>
          <p:cNvPr id="3" name="Picture 2">
            <a:extLst>
              <a:ext uri="{FF2B5EF4-FFF2-40B4-BE49-F238E27FC236}">
                <a16:creationId xmlns:a16="http://schemas.microsoft.com/office/drawing/2014/main" id="{370D9D64-E994-6646-8784-7427B41A747A}"/>
              </a:ext>
            </a:extLst>
          </p:cNvPr>
          <p:cNvPicPr>
            <a:picLocks noChangeAspect="1"/>
          </p:cNvPicPr>
          <p:nvPr/>
        </p:nvPicPr>
        <p:blipFill>
          <a:blip r:embed="rId5"/>
          <a:stretch>
            <a:fillRect/>
          </a:stretch>
        </p:blipFill>
        <p:spPr>
          <a:xfrm rot="21036630">
            <a:off x="5540340" y="1672768"/>
            <a:ext cx="4742751" cy="7247349"/>
          </a:xfrm>
          <a:prstGeom prst="rect">
            <a:avLst/>
          </a:prstGeom>
        </p:spPr>
      </p:pic>
      <p:pic>
        <p:nvPicPr>
          <p:cNvPr id="6" name="Picture 5" descr="A close up of a logo&#10;&#10;Description automatically generated">
            <a:extLst>
              <a:ext uri="{FF2B5EF4-FFF2-40B4-BE49-F238E27FC236}">
                <a16:creationId xmlns:a16="http://schemas.microsoft.com/office/drawing/2014/main" id="{8DF84DE3-5094-4C4C-9CCD-12EAAE6FED53}"/>
              </a:ext>
            </a:extLst>
          </p:cNvPr>
          <p:cNvPicPr>
            <a:picLocks noChangeAspect="1"/>
          </p:cNvPicPr>
          <p:nvPr/>
        </p:nvPicPr>
        <p:blipFill>
          <a:blip r:embed="rId6"/>
          <a:stretch>
            <a:fillRect/>
          </a:stretch>
        </p:blipFill>
        <p:spPr>
          <a:xfrm>
            <a:off x="88634" y="6502812"/>
            <a:ext cx="1867450" cy="1112523"/>
          </a:xfrm>
          <a:prstGeom prst="rect">
            <a:avLst/>
          </a:prstGeom>
        </p:spPr>
      </p:pic>
    </p:spTree>
    <p:extLst>
      <p:ext uri="{BB962C8B-B14F-4D97-AF65-F5344CB8AC3E}">
        <p14:creationId xmlns:p14="http://schemas.microsoft.com/office/powerpoint/2010/main" val="367192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posing for the camera&#10;&#10;Description automatically generated">
            <a:extLst>
              <a:ext uri="{FF2B5EF4-FFF2-40B4-BE49-F238E27FC236}">
                <a16:creationId xmlns:a16="http://schemas.microsoft.com/office/drawing/2014/main" id="{248888A1-F719-FC46-AE50-E5722F6DA819}"/>
              </a:ext>
            </a:extLst>
          </p:cNvPr>
          <p:cNvPicPr>
            <a:picLocks noChangeAspect="1"/>
          </p:cNvPicPr>
          <p:nvPr/>
        </p:nvPicPr>
        <p:blipFill rotWithShape="1">
          <a:blip r:embed="rId3"/>
          <a:srcRect b="15901"/>
          <a:stretch/>
        </p:blipFill>
        <p:spPr>
          <a:xfrm>
            <a:off x="0" y="1"/>
            <a:ext cx="12241245" cy="6858000"/>
          </a:xfrm>
          <a:prstGeom prst="rect">
            <a:avLst/>
          </a:prstGeom>
        </p:spPr>
      </p:pic>
      <p:sp>
        <p:nvSpPr>
          <p:cNvPr id="12" name="Rectangle 11">
            <a:extLst>
              <a:ext uri="{FF2B5EF4-FFF2-40B4-BE49-F238E27FC236}">
                <a16:creationId xmlns:a16="http://schemas.microsoft.com/office/drawing/2014/main" id="{686B4180-E417-5840-8C9A-933279C85F5C}"/>
              </a:ext>
            </a:extLst>
          </p:cNvPr>
          <p:cNvSpPr/>
          <p:nvPr/>
        </p:nvSpPr>
        <p:spPr>
          <a:xfrm>
            <a:off x="0" y="0"/>
            <a:ext cx="12192000" cy="6858000"/>
          </a:xfrm>
          <a:prstGeom prst="rect">
            <a:avLst/>
          </a:prstGeom>
          <a:solidFill>
            <a:srgbClr val="2B2456">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 name="Rectangle 2">
            <a:extLst>
              <a:ext uri="{FF2B5EF4-FFF2-40B4-BE49-F238E27FC236}">
                <a16:creationId xmlns:a16="http://schemas.microsoft.com/office/drawing/2014/main" id="{AA28A34D-D77D-F84A-A0DB-5A220173FC9B}"/>
              </a:ext>
            </a:extLst>
          </p:cNvPr>
          <p:cNvSpPr/>
          <p:nvPr/>
        </p:nvSpPr>
        <p:spPr>
          <a:xfrm>
            <a:off x="796415" y="473761"/>
            <a:ext cx="4628190" cy="830997"/>
          </a:xfrm>
          <a:prstGeom prst="rect">
            <a:avLst/>
          </a:prstGeom>
        </p:spPr>
        <p:txBody>
          <a:bodyPr wrap="none">
            <a:spAutoFit/>
          </a:bodyPr>
          <a:lstStyle/>
          <a:p>
            <a:r>
              <a:rPr lang="en-US" sz="4800" b="1" dirty="0">
                <a:solidFill>
                  <a:schemeClr val="bg1"/>
                </a:solidFill>
                <a:latin typeface="Avenir Black" panose="02000503020000020003" pitchFamily="2" charset="0"/>
              </a:rPr>
              <a:t>Sharing Images</a:t>
            </a:r>
          </a:p>
        </p:txBody>
      </p:sp>
      <p:pic>
        <p:nvPicPr>
          <p:cNvPr id="20" name="Picture 19">
            <a:extLst>
              <a:ext uri="{FF2B5EF4-FFF2-40B4-BE49-F238E27FC236}">
                <a16:creationId xmlns:a16="http://schemas.microsoft.com/office/drawing/2014/main" id="{EB1598B0-5CE8-CF4B-9EBA-E1D8B87FBED3}"/>
              </a:ext>
            </a:extLst>
          </p:cNvPr>
          <p:cNvPicPr>
            <a:picLocks noChangeAspect="1"/>
          </p:cNvPicPr>
          <p:nvPr/>
        </p:nvPicPr>
        <p:blipFill>
          <a:blip r:embed="rId4"/>
          <a:stretch>
            <a:fillRect/>
          </a:stretch>
        </p:blipFill>
        <p:spPr>
          <a:xfrm>
            <a:off x="9725892" y="5835186"/>
            <a:ext cx="2197820" cy="791588"/>
          </a:xfrm>
          <a:prstGeom prst="rect">
            <a:avLst/>
          </a:prstGeom>
        </p:spPr>
      </p:pic>
      <p:sp>
        <p:nvSpPr>
          <p:cNvPr id="23" name="TextBox 22">
            <a:extLst>
              <a:ext uri="{FF2B5EF4-FFF2-40B4-BE49-F238E27FC236}">
                <a16:creationId xmlns:a16="http://schemas.microsoft.com/office/drawing/2014/main" id="{6EBE9866-82F5-B747-A74C-72921FA598A5}"/>
              </a:ext>
            </a:extLst>
          </p:cNvPr>
          <p:cNvSpPr txBox="1"/>
          <p:nvPr/>
        </p:nvSpPr>
        <p:spPr>
          <a:xfrm>
            <a:off x="796414" y="1822154"/>
            <a:ext cx="9767401" cy="1754326"/>
          </a:xfrm>
          <a:prstGeom prst="rect">
            <a:avLst/>
          </a:prstGeom>
          <a:noFill/>
        </p:spPr>
        <p:txBody>
          <a:bodyPr wrap="square" rtlCol="0">
            <a:spAutoFit/>
          </a:bodyPr>
          <a:lstStyle/>
          <a:p>
            <a:pPr marL="571500" indent="-571500">
              <a:buBlip>
                <a:blip r:embed="rId5"/>
              </a:buBlip>
            </a:pPr>
            <a:r>
              <a:rPr lang="en-US" sz="3600" dirty="0">
                <a:solidFill>
                  <a:schemeClr val="bg1"/>
                </a:solidFill>
                <a:latin typeface="Avenir Book" panose="02000503020000020003" pitchFamily="2" charset="0"/>
              </a:rPr>
              <a:t>What do you take pictures or videos of?</a:t>
            </a:r>
          </a:p>
          <a:p>
            <a:pPr marL="571500" indent="-571500">
              <a:buBlip>
                <a:blip r:embed="rId5"/>
              </a:buBlip>
            </a:pPr>
            <a:endParaRPr lang="en-US" sz="3600" dirty="0">
              <a:solidFill>
                <a:schemeClr val="bg1"/>
              </a:solidFill>
              <a:latin typeface="Avenir Book" panose="02000503020000020003" pitchFamily="2" charset="0"/>
            </a:endParaRPr>
          </a:p>
          <a:p>
            <a:pPr marL="571500" indent="-571500">
              <a:buBlip>
                <a:blip r:embed="rId5"/>
              </a:buBlip>
            </a:pPr>
            <a:r>
              <a:rPr lang="en-US" sz="3600" dirty="0">
                <a:solidFill>
                  <a:schemeClr val="bg1"/>
                </a:solidFill>
                <a:latin typeface="Avenir Book" panose="02000503020000020003" pitchFamily="2" charset="0"/>
              </a:rPr>
              <a:t>Who do you share them with?</a:t>
            </a:r>
          </a:p>
        </p:txBody>
      </p:sp>
      <p:pic>
        <p:nvPicPr>
          <p:cNvPr id="7" name="Picture 6" descr="A close up of a logo&#10;&#10;Description automatically generated">
            <a:extLst>
              <a:ext uri="{FF2B5EF4-FFF2-40B4-BE49-F238E27FC236}">
                <a16:creationId xmlns:a16="http://schemas.microsoft.com/office/drawing/2014/main" id="{49E4F15D-4724-3648-9476-6FA585E4A1D9}"/>
              </a:ext>
            </a:extLst>
          </p:cNvPr>
          <p:cNvPicPr>
            <a:picLocks noChangeAspect="1"/>
          </p:cNvPicPr>
          <p:nvPr/>
        </p:nvPicPr>
        <p:blipFill>
          <a:blip r:embed="rId6"/>
          <a:stretch>
            <a:fillRect/>
          </a:stretch>
        </p:blipFill>
        <p:spPr>
          <a:xfrm>
            <a:off x="88634" y="6502812"/>
            <a:ext cx="1867450" cy="1112523"/>
          </a:xfrm>
          <a:prstGeom prst="rect">
            <a:avLst/>
          </a:prstGeom>
        </p:spPr>
      </p:pic>
    </p:spTree>
    <p:extLst>
      <p:ext uri="{BB962C8B-B14F-4D97-AF65-F5344CB8AC3E}">
        <p14:creationId xmlns:p14="http://schemas.microsoft.com/office/powerpoint/2010/main" val="69552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ss, person, outdoor, cellphone&#10;&#10;Description automatically generated">
            <a:extLst>
              <a:ext uri="{FF2B5EF4-FFF2-40B4-BE49-F238E27FC236}">
                <a16:creationId xmlns:a16="http://schemas.microsoft.com/office/drawing/2014/main" id="{F1414346-0186-3B44-A7F9-8B555750E6E5}"/>
              </a:ext>
            </a:extLst>
          </p:cNvPr>
          <p:cNvPicPr>
            <a:picLocks noChangeAspect="1"/>
          </p:cNvPicPr>
          <p:nvPr/>
        </p:nvPicPr>
        <p:blipFill rotWithShape="1">
          <a:blip r:embed="rId3"/>
          <a:srcRect r="2418" b="17665"/>
          <a:stretch/>
        </p:blipFill>
        <p:spPr>
          <a:xfrm>
            <a:off x="0" y="1"/>
            <a:ext cx="12192000" cy="6858000"/>
          </a:xfrm>
          <a:prstGeom prst="rect">
            <a:avLst/>
          </a:prstGeom>
        </p:spPr>
      </p:pic>
      <p:sp>
        <p:nvSpPr>
          <p:cNvPr id="8" name="Rectangle 7">
            <a:extLst>
              <a:ext uri="{FF2B5EF4-FFF2-40B4-BE49-F238E27FC236}">
                <a16:creationId xmlns:a16="http://schemas.microsoft.com/office/drawing/2014/main" id="{4E175ED1-70AB-B649-9B5E-0B459BB2BB14}"/>
              </a:ext>
            </a:extLst>
          </p:cNvPr>
          <p:cNvSpPr/>
          <p:nvPr/>
        </p:nvSpPr>
        <p:spPr>
          <a:xfrm>
            <a:off x="0" y="0"/>
            <a:ext cx="12192000" cy="6858000"/>
          </a:xfrm>
          <a:prstGeom prst="rect">
            <a:avLst/>
          </a:prstGeom>
          <a:solidFill>
            <a:srgbClr val="2B2456">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 name="Rectangle 5">
            <a:extLst>
              <a:ext uri="{FF2B5EF4-FFF2-40B4-BE49-F238E27FC236}">
                <a16:creationId xmlns:a16="http://schemas.microsoft.com/office/drawing/2014/main" id="{AFF69F77-5B99-584B-8564-5D53E8B20CFE}"/>
              </a:ext>
            </a:extLst>
          </p:cNvPr>
          <p:cNvSpPr/>
          <p:nvPr/>
        </p:nvSpPr>
        <p:spPr>
          <a:xfrm>
            <a:off x="781660" y="540336"/>
            <a:ext cx="11142052" cy="1323439"/>
          </a:xfrm>
          <a:prstGeom prst="rect">
            <a:avLst/>
          </a:prstGeom>
        </p:spPr>
        <p:txBody>
          <a:bodyPr wrap="square">
            <a:spAutoFit/>
          </a:bodyPr>
          <a:lstStyle/>
          <a:p>
            <a:r>
              <a:rPr lang="en-GB" sz="4000" b="1" dirty="0">
                <a:solidFill>
                  <a:schemeClr val="bg1"/>
                </a:solidFill>
                <a:latin typeface="Avenir Black" panose="02000503020000020003" pitchFamily="2" charset="0"/>
              </a:rPr>
              <a:t>Did you know there are </a:t>
            </a:r>
          </a:p>
          <a:p>
            <a:r>
              <a:rPr lang="en-GB" sz="4000" b="1" dirty="0">
                <a:solidFill>
                  <a:schemeClr val="bg1"/>
                </a:solidFill>
                <a:latin typeface="Avenir Black" panose="02000503020000020003" pitchFamily="2" charset="0"/>
              </a:rPr>
              <a:t>rules for sharing </a:t>
            </a:r>
            <a:r>
              <a:rPr lang="en-GB" sz="3600" b="1" dirty="0">
                <a:solidFill>
                  <a:schemeClr val="bg1"/>
                </a:solidFill>
                <a:latin typeface="Avenir Black" panose="02000503020000020003" pitchFamily="2" charset="0"/>
              </a:rPr>
              <a:t>images</a:t>
            </a:r>
            <a:r>
              <a:rPr lang="en-GB" sz="4000" b="1" dirty="0">
                <a:solidFill>
                  <a:schemeClr val="bg1"/>
                </a:solidFill>
                <a:latin typeface="Avenir Black" panose="02000503020000020003" pitchFamily="2" charset="0"/>
              </a:rPr>
              <a:t>?</a:t>
            </a:r>
            <a:endParaRPr lang="en-US" sz="4400" b="1" dirty="0">
              <a:solidFill>
                <a:schemeClr val="bg1"/>
              </a:solidFill>
              <a:latin typeface="Avenir Black" panose="02000503020000020003" pitchFamily="2" charset="0"/>
            </a:endParaRPr>
          </a:p>
        </p:txBody>
      </p:sp>
      <p:sp>
        <p:nvSpPr>
          <p:cNvPr id="7" name="Rectangle 6">
            <a:extLst>
              <a:ext uri="{FF2B5EF4-FFF2-40B4-BE49-F238E27FC236}">
                <a16:creationId xmlns:a16="http://schemas.microsoft.com/office/drawing/2014/main" id="{56B98A7C-D123-264D-ADE8-81DDFAA21AB9}"/>
              </a:ext>
            </a:extLst>
          </p:cNvPr>
          <p:cNvSpPr/>
          <p:nvPr/>
        </p:nvSpPr>
        <p:spPr>
          <a:xfrm>
            <a:off x="781660" y="3964732"/>
            <a:ext cx="5558807" cy="954107"/>
          </a:xfrm>
          <a:prstGeom prst="rect">
            <a:avLst/>
          </a:prstGeom>
        </p:spPr>
        <p:txBody>
          <a:bodyPr wrap="square">
            <a:spAutoFit/>
          </a:bodyPr>
          <a:lstStyle/>
          <a:p>
            <a:pPr marL="457200" lvl="0" indent="-457200">
              <a:buFont typeface="Wingdings" pitchFamily="2" charset="2"/>
              <a:buChar char="ü"/>
            </a:pPr>
            <a:r>
              <a:rPr lang="en-GB" sz="2800" dirty="0">
                <a:solidFill>
                  <a:schemeClr val="bg1"/>
                </a:solidFill>
                <a:latin typeface="Avenir Book" panose="02000503020000020003" pitchFamily="2" charset="0"/>
              </a:rPr>
              <a:t>People also need your consent to take/share your image.</a:t>
            </a:r>
            <a:endParaRPr lang="en-US" sz="2800" dirty="0">
              <a:solidFill>
                <a:schemeClr val="bg1"/>
              </a:solidFill>
              <a:latin typeface="Avenir Book" panose="02000503020000020003" pitchFamily="2" charset="0"/>
            </a:endParaRPr>
          </a:p>
        </p:txBody>
      </p:sp>
      <p:sp>
        <p:nvSpPr>
          <p:cNvPr id="5" name="Rectangle 4">
            <a:extLst>
              <a:ext uri="{FF2B5EF4-FFF2-40B4-BE49-F238E27FC236}">
                <a16:creationId xmlns:a16="http://schemas.microsoft.com/office/drawing/2014/main" id="{47114912-9F24-F146-90BE-D6CD0E67DFBB}"/>
              </a:ext>
            </a:extLst>
          </p:cNvPr>
          <p:cNvSpPr/>
          <p:nvPr/>
        </p:nvSpPr>
        <p:spPr>
          <a:xfrm>
            <a:off x="781660" y="2474893"/>
            <a:ext cx="5923940" cy="954107"/>
          </a:xfrm>
          <a:prstGeom prst="rect">
            <a:avLst/>
          </a:prstGeom>
        </p:spPr>
        <p:txBody>
          <a:bodyPr wrap="square">
            <a:spAutoFit/>
          </a:bodyPr>
          <a:lstStyle/>
          <a:p>
            <a:pPr marL="457200" indent="-457200">
              <a:buFont typeface="Wingdings" pitchFamily="2" charset="2"/>
              <a:buChar char="ü"/>
            </a:pPr>
            <a:r>
              <a:rPr lang="en-GB" sz="2800" dirty="0">
                <a:solidFill>
                  <a:schemeClr val="bg1"/>
                </a:solidFill>
                <a:latin typeface="Avenir Book" panose="02000503020000020003" pitchFamily="2" charset="0"/>
              </a:rPr>
              <a:t>You need consent to take and    share images/videos of others. </a:t>
            </a:r>
            <a:endParaRPr lang="en-US" sz="2800" dirty="0">
              <a:solidFill>
                <a:schemeClr val="bg1"/>
              </a:solidFill>
              <a:latin typeface="Avenir Book" panose="02000503020000020003" pitchFamily="2" charset="0"/>
            </a:endParaRPr>
          </a:p>
        </p:txBody>
      </p:sp>
      <p:pic>
        <p:nvPicPr>
          <p:cNvPr id="20" name="Picture 19">
            <a:extLst>
              <a:ext uri="{FF2B5EF4-FFF2-40B4-BE49-F238E27FC236}">
                <a16:creationId xmlns:a16="http://schemas.microsoft.com/office/drawing/2014/main" id="{E582204F-6A79-474A-BA67-816A339FF2D5}"/>
              </a:ext>
            </a:extLst>
          </p:cNvPr>
          <p:cNvPicPr>
            <a:picLocks noChangeAspect="1"/>
          </p:cNvPicPr>
          <p:nvPr/>
        </p:nvPicPr>
        <p:blipFill>
          <a:blip r:embed="rId4"/>
          <a:stretch>
            <a:fillRect/>
          </a:stretch>
        </p:blipFill>
        <p:spPr>
          <a:xfrm>
            <a:off x="9725892" y="5835186"/>
            <a:ext cx="2197820" cy="791588"/>
          </a:xfrm>
          <a:prstGeom prst="rect">
            <a:avLst/>
          </a:prstGeom>
        </p:spPr>
      </p:pic>
      <p:pic>
        <p:nvPicPr>
          <p:cNvPr id="9" name="Picture 8" descr="A close up of a logo&#10;&#10;Description automatically generated">
            <a:extLst>
              <a:ext uri="{FF2B5EF4-FFF2-40B4-BE49-F238E27FC236}">
                <a16:creationId xmlns:a16="http://schemas.microsoft.com/office/drawing/2014/main" id="{077D037D-8002-F940-86C1-A0F957C3740C}"/>
              </a:ext>
            </a:extLst>
          </p:cNvPr>
          <p:cNvPicPr>
            <a:picLocks noChangeAspect="1"/>
          </p:cNvPicPr>
          <p:nvPr/>
        </p:nvPicPr>
        <p:blipFill>
          <a:blip r:embed="rId5"/>
          <a:stretch>
            <a:fillRect/>
          </a:stretch>
        </p:blipFill>
        <p:spPr>
          <a:xfrm>
            <a:off x="88634" y="6502812"/>
            <a:ext cx="1867450" cy="1112523"/>
          </a:xfrm>
          <a:prstGeom prst="rect">
            <a:avLst/>
          </a:prstGeom>
        </p:spPr>
      </p:pic>
    </p:spTree>
    <p:extLst>
      <p:ext uri="{BB962C8B-B14F-4D97-AF65-F5344CB8AC3E}">
        <p14:creationId xmlns:p14="http://schemas.microsoft.com/office/powerpoint/2010/main" val="148567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FDD3B6-26A6-AA40-81A9-C4874E281FC0}"/>
              </a:ext>
            </a:extLst>
          </p:cNvPr>
          <p:cNvSpPr/>
          <p:nvPr/>
        </p:nvSpPr>
        <p:spPr>
          <a:xfrm>
            <a:off x="752170" y="580121"/>
            <a:ext cx="10515600" cy="1323439"/>
          </a:xfrm>
          <a:prstGeom prst="rect">
            <a:avLst/>
          </a:prstGeom>
        </p:spPr>
        <p:txBody>
          <a:bodyPr wrap="square">
            <a:spAutoFit/>
          </a:bodyPr>
          <a:lstStyle/>
          <a:p>
            <a:r>
              <a:rPr lang="en-GB" sz="4000" b="1" dirty="0">
                <a:solidFill>
                  <a:srgbClr val="25B4EB"/>
                </a:solidFill>
                <a:latin typeface="Avenir Black" panose="02000503020000020003" pitchFamily="2" charset="0"/>
              </a:rPr>
              <a:t>What to do if you see or share an </a:t>
            </a:r>
          </a:p>
          <a:p>
            <a:r>
              <a:rPr lang="en-GB" sz="4000" b="1" dirty="0">
                <a:solidFill>
                  <a:srgbClr val="25B4EB"/>
                </a:solidFill>
                <a:latin typeface="Avenir Black" panose="02000503020000020003" pitchFamily="2" charset="0"/>
              </a:rPr>
              <a:t>indecent image</a:t>
            </a:r>
            <a:endParaRPr lang="en-US" sz="4000" b="1" dirty="0">
              <a:solidFill>
                <a:srgbClr val="25B4EB"/>
              </a:solidFill>
              <a:latin typeface="Avenir Black" panose="02000503020000020003" pitchFamily="2" charset="0"/>
            </a:endParaRPr>
          </a:p>
        </p:txBody>
      </p:sp>
      <p:sp>
        <p:nvSpPr>
          <p:cNvPr id="8" name="Rectangle 7">
            <a:extLst>
              <a:ext uri="{FF2B5EF4-FFF2-40B4-BE49-F238E27FC236}">
                <a16:creationId xmlns:a16="http://schemas.microsoft.com/office/drawing/2014/main" id="{86912D6D-6510-4A4A-A5EA-66DA2534CCA3}"/>
              </a:ext>
            </a:extLst>
          </p:cNvPr>
          <p:cNvSpPr/>
          <p:nvPr/>
        </p:nvSpPr>
        <p:spPr>
          <a:xfrm>
            <a:off x="2240759" y="2354758"/>
            <a:ext cx="5629612" cy="1015663"/>
          </a:xfrm>
          <a:prstGeom prst="rect">
            <a:avLst/>
          </a:prstGeom>
        </p:spPr>
        <p:txBody>
          <a:bodyPr wrap="square">
            <a:spAutoFit/>
          </a:bodyPr>
          <a:lstStyle/>
          <a:p>
            <a:pPr lvl="0">
              <a:lnSpc>
                <a:spcPct val="100000"/>
              </a:lnSpc>
            </a:pPr>
            <a:r>
              <a:rPr lang="en-GB" sz="2000" dirty="0">
                <a:solidFill>
                  <a:srgbClr val="2B2456"/>
                </a:solidFill>
                <a:latin typeface="Avenir Book" panose="02000503020000020003" pitchFamily="2" charset="0"/>
              </a:rPr>
              <a:t>The </a:t>
            </a:r>
            <a:r>
              <a:rPr lang="en-GB" sz="2000" b="1" dirty="0">
                <a:solidFill>
                  <a:srgbClr val="2B2456"/>
                </a:solidFill>
                <a:latin typeface="Avenir Black" panose="02000503020000020003" pitchFamily="2" charset="0"/>
              </a:rPr>
              <a:t>quicker an image is reported</a:t>
            </a:r>
            <a:r>
              <a:rPr lang="en-GB" sz="2000" dirty="0">
                <a:solidFill>
                  <a:srgbClr val="2B2456"/>
                </a:solidFill>
                <a:latin typeface="Avenir Book" panose="02000503020000020003" pitchFamily="2" charset="0"/>
              </a:rPr>
              <a:t>, the easier it is for internet platforms and the police to take the image offline </a:t>
            </a:r>
            <a:r>
              <a:rPr lang="en-GB" sz="2000" b="1" dirty="0">
                <a:solidFill>
                  <a:srgbClr val="2B2456"/>
                </a:solidFill>
                <a:latin typeface="Avenir Black" panose="02000503020000020003" pitchFamily="2" charset="0"/>
              </a:rPr>
              <a:t>and stop it being shared</a:t>
            </a:r>
            <a:r>
              <a:rPr lang="en-GB" sz="2000" dirty="0">
                <a:solidFill>
                  <a:srgbClr val="2B2456"/>
                </a:solidFill>
                <a:latin typeface="Avenir Book" panose="02000503020000020003" pitchFamily="2" charset="0"/>
              </a:rPr>
              <a:t>.</a:t>
            </a:r>
            <a:endParaRPr lang="en-US" sz="2000" dirty="0">
              <a:solidFill>
                <a:srgbClr val="2B2456"/>
              </a:solidFill>
              <a:latin typeface="Avenir Book" panose="02000503020000020003" pitchFamily="2" charset="0"/>
            </a:endParaRPr>
          </a:p>
        </p:txBody>
      </p:sp>
      <p:sp>
        <p:nvSpPr>
          <p:cNvPr id="9" name="Rectangle 8">
            <a:extLst>
              <a:ext uri="{FF2B5EF4-FFF2-40B4-BE49-F238E27FC236}">
                <a16:creationId xmlns:a16="http://schemas.microsoft.com/office/drawing/2014/main" id="{220B95D3-E3F4-724A-BF87-55A3A4A905B3}"/>
              </a:ext>
            </a:extLst>
          </p:cNvPr>
          <p:cNvSpPr/>
          <p:nvPr/>
        </p:nvSpPr>
        <p:spPr>
          <a:xfrm>
            <a:off x="6771673" y="3821619"/>
            <a:ext cx="4423790" cy="1015663"/>
          </a:xfrm>
          <a:prstGeom prst="rect">
            <a:avLst/>
          </a:prstGeom>
        </p:spPr>
        <p:txBody>
          <a:bodyPr wrap="square">
            <a:spAutoFit/>
          </a:bodyPr>
          <a:lstStyle/>
          <a:p>
            <a:pPr lvl="0">
              <a:lnSpc>
                <a:spcPct val="100000"/>
              </a:lnSpc>
            </a:pPr>
            <a:r>
              <a:rPr lang="en-GB" sz="2000" b="1" dirty="0">
                <a:solidFill>
                  <a:srgbClr val="2B2456"/>
                </a:solidFill>
                <a:latin typeface="Avenir Black" panose="02000503020000020003" pitchFamily="2" charset="0"/>
              </a:rPr>
              <a:t>Speak to a trusted adult</a:t>
            </a:r>
            <a:r>
              <a:rPr lang="en-GB" sz="2000" b="1" dirty="0">
                <a:solidFill>
                  <a:srgbClr val="2B2456"/>
                </a:solidFill>
                <a:latin typeface="Avenir Book" panose="02000503020000020003" pitchFamily="2" charset="0"/>
              </a:rPr>
              <a:t>. </a:t>
            </a:r>
            <a:r>
              <a:rPr lang="en-GB" sz="2000" dirty="0">
                <a:solidFill>
                  <a:srgbClr val="2B2456"/>
                </a:solidFill>
                <a:latin typeface="Avenir Book" panose="02000503020000020003" pitchFamily="2" charset="0"/>
              </a:rPr>
              <a:t>They will know who to speak to and how to help you or…</a:t>
            </a:r>
            <a:endParaRPr lang="en-US" sz="2000" dirty="0">
              <a:solidFill>
                <a:srgbClr val="2B2456"/>
              </a:solidFill>
              <a:latin typeface="Avenir Book" panose="02000503020000020003" pitchFamily="2" charset="0"/>
            </a:endParaRPr>
          </a:p>
        </p:txBody>
      </p:sp>
      <p:sp>
        <p:nvSpPr>
          <p:cNvPr id="10" name="Rectangle 9">
            <a:extLst>
              <a:ext uri="{FF2B5EF4-FFF2-40B4-BE49-F238E27FC236}">
                <a16:creationId xmlns:a16="http://schemas.microsoft.com/office/drawing/2014/main" id="{1A98EA0F-ED2E-3649-9B1A-C0183A0B9694}"/>
              </a:ext>
            </a:extLst>
          </p:cNvPr>
          <p:cNvSpPr/>
          <p:nvPr/>
        </p:nvSpPr>
        <p:spPr>
          <a:xfrm>
            <a:off x="3459743" y="5137895"/>
            <a:ext cx="4360414" cy="707886"/>
          </a:xfrm>
          <a:prstGeom prst="rect">
            <a:avLst/>
          </a:prstGeom>
        </p:spPr>
        <p:txBody>
          <a:bodyPr wrap="square">
            <a:spAutoFit/>
          </a:bodyPr>
          <a:lstStyle/>
          <a:p>
            <a:r>
              <a:rPr lang="en-GB" sz="2000" b="1" dirty="0">
                <a:solidFill>
                  <a:srgbClr val="2B2456"/>
                </a:solidFill>
                <a:latin typeface="Avenir Black" panose="02000503020000020003" pitchFamily="2" charset="0"/>
              </a:rPr>
              <a:t>Speak to Childline</a:t>
            </a:r>
            <a:r>
              <a:rPr lang="en-GB" sz="2000" dirty="0">
                <a:solidFill>
                  <a:srgbClr val="2B2456"/>
                </a:solidFill>
                <a:latin typeface="Avenir Book" panose="02000503020000020003" pitchFamily="2" charset="0"/>
              </a:rPr>
              <a:t>, either online or on the phone (0800 1111).</a:t>
            </a:r>
          </a:p>
        </p:txBody>
      </p:sp>
      <p:pic>
        <p:nvPicPr>
          <p:cNvPr id="12" name="Picture 11">
            <a:extLst>
              <a:ext uri="{FF2B5EF4-FFF2-40B4-BE49-F238E27FC236}">
                <a16:creationId xmlns:a16="http://schemas.microsoft.com/office/drawing/2014/main" id="{46C847FC-4A83-1140-8632-5B8EB34B6E6B}"/>
              </a:ext>
            </a:extLst>
          </p:cNvPr>
          <p:cNvPicPr>
            <a:picLocks noChangeAspect="1"/>
          </p:cNvPicPr>
          <p:nvPr/>
        </p:nvPicPr>
        <p:blipFill>
          <a:blip r:embed="rId3"/>
          <a:stretch>
            <a:fillRect/>
          </a:stretch>
        </p:blipFill>
        <p:spPr>
          <a:xfrm>
            <a:off x="9725892" y="5827422"/>
            <a:ext cx="2197822" cy="791588"/>
          </a:xfrm>
          <a:prstGeom prst="rect">
            <a:avLst/>
          </a:prstGeom>
        </p:spPr>
      </p:pic>
      <p:pic>
        <p:nvPicPr>
          <p:cNvPr id="14" name="Picture 13" descr="A close up of a sign&#10;&#10;Description automatically generated">
            <a:extLst>
              <a:ext uri="{FF2B5EF4-FFF2-40B4-BE49-F238E27FC236}">
                <a16:creationId xmlns:a16="http://schemas.microsoft.com/office/drawing/2014/main" id="{9AF506E5-D687-9445-84AD-795304D273A3}"/>
              </a:ext>
            </a:extLst>
          </p:cNvPr>
          <p:cNvPicPr>
            <a:picLocks noChangeAspect="1"/>
          </p:cNvPicPr>
          <p:nvPr/>
        </p:nvPicPr>
        <p:blipFill>
          <a:blip r:embed="rId4"/>
          <a:stretch>
            <a:fillRect/>
          </a:stretch>
        </p:blipFill>
        <p:spPr>
          <a:xfrm>
            <a:off x="1428992" y="2458753"/>
            <a:ext cx="697467" cy="697467"/>
          </a:xfrm>
          <a:prstGeom prst="rect">
            <a:avLst/>
          </a:prstGeom>
        </p:spPr>
      </p:pic>
      <p:pic>
        <p:nvPicPr>
          <p:cNvPr id="15" name="Picture 14" descr="A close up of a sign&#10;&#10;Description automatically generated">
            <a:extLst>
              <a:ext uri="{FF2B5EF4-FFF2-40B4-BE49-F238E27FC236}">
                <a16:creationId xmlns:a16="http://schemas.microsoft.com/office/drawing/2014/main" id="{7F35DB4D-D910-454F-82A4-056EFECCA87C}"/>
              </a:ext>
            </a:extLst>
          </p:cNvPr>
          <p:cNvPicPr>
            <a:picLocks noChangeAspect="1"/>
          </p:cNvPicPr>
          <p:nvPr/>
        </p:nvPicPr>
        <p:blipFill>
          <a:blip r:embed="rId4"/>
          <a:stretch>
            <a:fillRect/>
          </a:stretch>
        </p:blipFill>
        <p:spPr>
          <a:xfrm>
            <a:off x="5944061" y="3814844"/>
            <a:ext cx="697467" cy="697467"/>
          </a:xfrm>
          <a:prstGeom prst="rect">
            <a:avLst/>
          </a:prstGeom>
        </p:spPr>
      </p:pic>
      <p:pic>
        <p:nvPicPr>
          <p:cNvPr id="16" name="Picture 15" descr="A close up of a sign&#10;&#10;Description automatically generated">
            <a:extLst>
              <a:ext uri="{FF2B5EF4-FFF2-40B4-BE49-F238E27FC236}">
                <a16:creationId xmlns:a16="http://schemas.microsoft.com/office/drawing/2014/main" id="{9E2C9D4B-E3F5-D643-B86F-1C9378A158A2}"/>
              </a:ext>
            </a:extLst>
          </p:cNvPr>
          <p:cNvPicPr>
            <a:picLocks noChangeAspect="1"/>
          </p:cNvPicPr>
          <p:nvPr/>
        </p:nvPicPr>
        <p:blipFill>
          <a:blip r:embed="rId4"/>
          <a:stretch>
            <a:fillRect/>
          </a:stretch>
        </p:blipFill>
        <p:spPr>
          <a:xfrm>
            <a:off x="2745455" y="5129955"/>
            <a:ext cx="697467" cy="697467"/>
          </a:xfrm>
          <a:prstGeom prst="rect">
            <a:avLst/>
          </a:prstGeom>
        </p:spPr>
      </p:pic>
      <p:pic>
        <p:nvPicPr>
          <p:cNvPr id="5" name="Picture 4" descr="A close up of a toy&#10;&#10;Description automatically generated">
            <a:extLst>
              <a:ext uri="{FF2B5EF4-FFF2-40B4-BE49-F238E27FC236}">
                <a16:creationId xmlns:a16="http://schemas.microsoft.com/office/drawing/2014/main" id="{2B680029-A43E-0F4A-A4E1-956A41E88750}"/>
              </a:ext>
            </a:extLst>
          </p:cNvPr>
          <p:cNvPicPr>
            <a:picLocks noChangeAspect="1"/>
          </p:cNvPicPr>
          <p:nvPr/>
        </p:nvPicPr>
        <p:blipFill>
          <a:blip r:embed="rId5"/>
          <a:stretch>
            <a:fillRect/>
          </a:stretch>
        </p:blipFill>
        <p:spPr>
          <a:xfrm flipH="1">
            <a:off x="-375785" y="2472382"/>
            <a:ext cx="3713781" cy="5674991"/>
          </a:xfrm>
          <a:prstGeom prst="rect">
            <a:avLst/>
          </a:prstGeom>
        </p:spPr>
      </p:pic>
      <p:pic>
        <p:nvPicPr>
          <p:cNvPr id="19" name="Picture 18">
            <a:extLst>
              <a:ext uri="{FF2B5EF4-FFF2-40B4-BE49-F238E27FC236}">
                <a16:creationId xmlns:a16="http://schemas.microsoft.com/office/drawing/2014/main" id="{4FBDD3CF-8DA4-A94B-A925-F3F8F04866AE}"/>
              </a:ext>
            </a:extLst>
          </p:cNvPr>
          <p:cNvPicPr>
            <a:picLocks noChangeAspect="1"/>
          </p:cNvPicPr>
          <p:nvPr/>
        </p:nvPicPr>
        <p:blipFill>
          <a:blip r:embed="rId6"/>
          <a:stretch>
            <a:fillRect/>
          </a:stretch>
        </p:blipFill>
        <p:spPr>
          <a:xfrm rot="20052199">
            <a:off x="9933438" y="165894"/>
            <a:ext cx="3660885" cy="5594161"/>
          </a:xfrm>
          <a:prstGeom prst="rect">
            <a:avLst/>
          </a:prstGeom>
        </p:spPr>
      </p:pic>
    </p:spTree>
    <p:extLst>
      <p:ext uri="{BB962C8B-B14F-4D97-AF65-F5344CB8AC3E}">
        <p14:creationId xmlns:p14="http://schemas.microsoft.com/office/powerpoint/2010/main" val="245918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962BA57-E52F-E747-BC4A-DA9242CA92E4}"/>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79894DE-5E36-6E4A-852A-9990C681058F}"/>
              </a:ext>
            </a:extLst>
          </p:cNvPr>
          <p:cNvSpPr/>
          <p:nvPr/>
        </p:nvSpPr>
        <p:spPr>
          <a:xfrm>
            <a:off x="778815" y="478965"/>
            <a:ext cx="9504581" cy="830997"/>
          </a:xfrm>
          <a:prstGeom prst="rect">
            <a:avLst/>
          </a:prstGeom>
        </p:spPr>
        <p:txBody>
          <a:bodyPr wrap="square">
            <a:spAutoFit/>
          </a:bodyPr>
          <a:lstStyle/>
          <a:p>
            <a:r>
              <a:rPr lang="en-GB" sz="4800" b="1" dirty="0">
                <a:solidFill>
                  <a:schemeClr val="bg1"/>
                </a:solidFill>
                <a:latin typeface="Avenir Black" panose="02000503020000020003" pitchFamily="2" charset="0"/>
              </a:rPr>
              <a:t>Things to remember</a:t>
            </a:r>
            <a:endParaRPr lang="en-US" sz="4800" b="1" dirty="0">
              <a:solidFill>
                <a:schemeClr val="bg1"/>
              </a:solidFill>
              <a:latin typeface="Avenir Black" panose="02000503020000020003" pitchFamily="2" charset="0"/>
            </a:endParaRPr>
          </a:p>
        </p:txBody>
      </p:sp>
      <p:sp>
        <p:nvSpPr>
          <p:cNvPr id="8" name="Rectangle 7">
            <a:extLst>
              <a:ext uri="{FF2B5EF4-FFF2-40B4-BE49-F238E27FC236}">
                <a16:creationId xmlns:a16="http://schemas.microsoft.com/office/drawing/2014/main" id="{6B20C686-81F1-EB49-B6D6-894EB160E4BD}"/>
              </a:ext>
            </a:extLst>
          </p:cNvPr>
          <p:cNvSpPr/>
          <p:nvPr/>
        </p:nvSpPr>
        <p:spPr>
          <a:xfrm>
            <a:off x="778815" y="1554005"/>
            <a:ext cx="6846101" cy="4708981"/>
          </a:xfrm>
          <a:prstGeom prst="rect">
            <a:avLst/>
          </a:prstGeom>
        </p:spPr>
        <p:txBody>
          <a:bodyPr wrap="square">
            <a:spAutoFit/>
          </a:bodyPr>
          <a:lstStyle/>
          <a:p>
            <a:pPr marL="514350" lvl="0" indent="-514350">
              <a:buBlip>
                <a:blip r:embed="rId4"/>
              </a:buBlip>
            </a:pPr>
            <a:r>
              <a:rPr lang="en-GB" sz="2800" dirty="0">
                <a:solidFill>
                  <a:schemeClr val="bg1"/>
                </a:solidFill>
                <a:latin typeface="Avenir Book" panose="02000503020000020003" pitchFamily="2" charset="0"/>
              </a:rPr>
              <a:t>Sending an image of yourself means it can be shared with others</a:t>
            </a:r>
            <a:r>
              <a:rPr lang="en-GB" sz="2800" dirty="0">
                <a:solidFill>
                  <a:schemeClr val="bg1"/>
                </a:solidFill>
              </a:rPr>
              <a:t>.</a:t>
            </a:r>
          </a:p>
          <a:p>
            <a:pPr lvl="0"/>
            <a:endParaRPr lang="en-GB" sz="2800" dirty="0">
              <a:solidFill>
                <a:schemeClr val="bg1"/>
              </a:solidFill>
            </a:endParaRPr>
          </a:p>
          <a:p>
            <a:pPr marL="514350" indent="-514350">
              <a:buBlip>
                <a:blip r:embed="rId4"/>
              </a:buBlip>
            </a:pPr>
            <a:r>
              <a:rPr lang="en-GB" sz="2800" dirty="0">
                <a:solidFill>
                  <a:schemeClr val="bg1"/>
                </a:solidFill>
                <a:latin typeface="Avenir Book" panose="02000503020000020003" pitchFamily="2" charset="0"/>
              </a:rPr>
              <a:t>Always talk to a </a:t>
            </a:r>
            <a:r>
              <a:rPr lang="en-GB" sz="2800" b="1" dirty="0">
                <a:solidFill>
                  <a:schemeClr val="bg1"/>
                </a:solidFill>
                <a:latin typeface="Avenir Black" panose="02000503020000020003" pitchFamily="2" charset="0"/>
              </a:rPr>
              <a:t>trusted adult </a:t>
            </a:r>
            <a:r>
              <a:rPr lang="en-GB" sz="2800" dirty="0">
                <a:solidFill>
                  <a:schemeClr val="bg1"/>
                </a:solidFill>
                <a:latin typeface="Avenir Book" panose="02000503020000020003" pitchFamily="2" charset="0"/>
              </a:rPr>
              <a:t>or to </a:t>
            </a:r>
            <a:r>
              <a:rPr lang="en-GB" sz="2800" b="1" dirty="0">
                <a:solidFill>
                  <a:schemeClr val="bg1"/>
                </a:solidFill>
                <a:latin typeface="Avenir Black" panose="02000503020000020003" pitchFamily="2" charset="0"/>
              </a:rPr>
              <a:t>Childline</a:t>
            </a:r>
            <a:r>
              <a:rPr lang="en-GB" sz="2800" dirty="0">
                <a:solidFill>
                  <a:schemeClr val="bg1"/>
                </a:solidFill>
                <a:latin typeface="Avenir Book" panose="02000503020000020003" pitchFamily="2" charset="0"/>
              </a:rPr>
              <a:t> if you are worried.</a:t>
            </a:r>
          </a:p>
          <a:p>
            <a:endParaRPr lang="en-GB" sz="2800" dirty="0">
              <a:solidFill>
                <a:schemeClr val="bg1"/>
              </a:solidFill>
              <a:latin typeface="Avenir Book" panose="02000503020000020003" pitchFamily="2" charset="0"/>
            </a:endParaRPr>
          </a:p>
          <a:p>
            <a:pPr marL="514350" indent="-514350">
              <a:buBlip>
                <a:blip r:embed="rId4"/>
              </a:buBlip>
            </a:pPr>
            <a:r>
              <a:rPr lang="en-GB" sz="2800" dirty="0">
                <a:solidFill>
                  <a:schemeClr val="bg1"/>
                </a:solidFill>
                <a:latin typeface="Avenir Book" panose="02000503020000020003" pitchFamily="2" charset="0"/>
              </a:rPr>
              <a:t>Platforms like Twitter, Facebook and Google </a:t>
            </a:r>
            <a:r>
              <a:rPr lang="en-GB" sz="2800" b="1" dirty="0">
                <a:solidFill>
                  <a:schemeClr val="bg1"/>
                </a:solidFill>
                <a:latin typeface="Avenir Black" panose="02000503020000020003" pitchFamily="2" charset="0"/>
              </a:rPr>
              <a:t>can remove images </a:t>
            </a:r>
            <a:r>
              <a:rPr lang="en-GB" sz="2800" dirty="0">
                <a:solidFill>
                  <a:schemeClr val="bg1"/>
                </a:solidFill>
                <a:latin typeface="Avenir Book" panose="02000503020000020003" pitchFamily="2" charset="0"/>
              </a:rPr>
              <a:t>and prevent them spreading further.</a:t>
            </a:r>
            <a:endParaRPr lang="en-US" sz="2800" dirty="0">
              <a:solidFill>
                <a:schemeClr val="bg1"/>
              </a:solidFill>
              <a:latin typeface="Avenir Book" panose="02000503020000020003" pitchFamily="2" charset="0"/>
            </a:endParaRPr>
          </a:p>
          <a:p>
            <a:endParaRPr lang="en-US" sz="2400" b="1" dirty="0">
              <a:solidFill>
                <a:schemeClr val="bg1"/>
              </a:solidFill>
              <a:latin typeface="Avenir Book" panose="02000503020000020003" pitchFamily="2" charset="0"/>
            </a:endParaRPr>
          </a:p>
          <a:p>
            <a:pPr lvl="0"/>
            <a:endParaRPr lang="en-US" sz="2400" b="1" dirty="0">
              <a:solidFill>
                <a:schemeClr val="bg1"/>
              </a:solidFill>
            </a:endParaRPr>
          </a:p>
        </p:txBody>
      </p:sp>
      <p:pic>
        <p:nvPicPr>
          <p:cNvPr id="6" name="Picture 5" descr="A close up of a toy&#10;&#10;Description automatically generated">
            <a:extLst>
              <a:ext uri="{FF2B5EF4-FFF2-40B4-BE49-F238E27FC236}">
                <a16:creationId xmlns:a16="http://schemas.microsoft.com/office/drawing/2014/main" id="{E6A03C52-FC42-7E42-9B25-399A00E6743A}"/>
              </a:ext>
            </a:extLst>
          </p:cNvPr>
          <p:cNvPicPr>
            <a:picLocks noChangeAspect="1"/>
          </p:cNvPicPr>
          <p:nvPr/>
        </p:nvPicPr>
        <p:blipFill>
          <a:blip r:embed="rId5"/>
          <a:stretch>
            <a:fillRect/>
          </a:stretch>
        </p:blipFill>
        <p:spPr>
          <a:xfrm>
            <a:off x="6828981" y="-1276718"/>
            <a:ext cx="6158954" cy="9411435"/>
          </a:xfrm>
          <a:prstGeom prst="rect">
            <a:avLst/>
          </a:prstGeom>
        </p:spPr>
      </p:pic>
      <p:pic>
        <p:nvPicPr>
          <p:cNvPr id="9" name="Picture 8">
            <a:extLst>
              <a:ext uri="{FF2B5EF4-FFF2-40B4-BE49-F238E27FC236}">
                <a16:creationId xmlns:a16="http://schemas.microsoft.com/office/drawing/2014/main" id="{3759D5E8-E16D-FB4E-9CF5-CF76E652BC34}"/>
              </a:ext>
            </a:extLst>
          </p:cNvPr>
          <p:cNvPicPr>
            <a:picLocks noChangeAspect="1"/>
          </p:cNvPicPr>
          <p:nvPr/>
        </p:nvPicPr>
        <p:blipFill>
          <a:blip r:embed="rId6"/>
          <a:stretch>
            <a:fillRect/>
          </a:stretch>
        </p:blipFill>
        <p:spPr>
          <a:xfrm>
            <a:off x="54290" y="6491306"/>
            <a:ext cx="1790700" cy="1066800"/>
          </a:xfrm>
          <a:prstGeom prst="rect">
            <a:avLst/>
          </a:prstGeom>
        </p:spPr>
      </p:pic>
    </p:spTree>
    <p:extLst>
      <p:ext uri="{BB962C8B-B14F-4D97-AF65-F5344CB8AC3E}">
        <p14:creationId xmlns:p14="http://schemas.microsoft.com/office/powerpoint/2010/main" val="279212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able, indoor, sitting&#10;&#10;Description automatically generated">
            <a:extLst>
              <a:ext uri="{FF2B5EF4-FFF2-40B4-BE49-F238E27FC236}">
                <a16:creationId xmlns:a16="http://schemas.microsoft.com/office/drawing/2014/main" id="{F910F7E7-2254-7347-AC85-0B1783B8DDD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538953"/>
            <a:ext cx="5628453" cy="4960429"/>
          </a:xfrm>
          <a:prstGeom prst="rect">
            <a:avLst/>
          </a:prstGeom>
        </p:spPr>
      </p:pic>
      <p:sp>
        <p:nvSpPr>
          <p:cNvPr id="9" name="Rounded Rectangle 8">
            <a:extLst>
              <a:ext uri="{FF2B5EF4-FFF2-40B4-BE49-F238E27FC236}">
                <a16:creationId xmlns:a16="http://schemas.microsoft.com/office/drawing/2014/main" id="{18327859-07C1-B645-A2DD-6256D840B8FA}"/>
              </a:ext>
            </a:extLst>
          </p:cNvPr>
          <p:cNvSpPr/>
          <p:nvPr/>
        </p:nvSpPr>
        <p:spPr>
          <a:xfrm rot="18900000">
            <a:off x="-1830244" y="-1173433"/>
            <a:ext cx="9432273" cy="8932244"/>
          </a:xfrm>
          <a:prstGeom prst="roundRect">
            <a:avLst>
              <a:gd name="adj" fmla="val 8162"/>
            </a:avLst>
          </a:prstGeom>
          <a:solidFill>
            <a:srgbClr val="25B4EB">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43A82B4-57A2-304B-9EAD-3D4CDAFB87F6}"/>
              </a:ext>
            </a:extLst>
          </p:cNvPr>
          <p:cNvSpPr/>
          <p:nvPr/>
        </p:nvSpPr>
        <p:spPr>
          <a:xfrm>
            <a:off x="810722" y="537641"/>
            <a:ext cx="4116833" cy="1015663"/>
          </a:xfrm>
          <a:prstGeom prst="rect">
            <a:avLst/>
          </a:prstGeom>
        </p:spPr>
        <p:txBody>
          <a:bodyPr wrap="none">
            <a:spAutoFit/>
          </a:bodyPr>
          <a:lstStyle/>
          <a:p>
            <a:r>
              <a:rPr lang="en-GB" sz="6000" b="1" dirty="0">
                <a:solidFill>
                  <a:schemeClr val="bg1"/>
                </a:solidFill>
                <a:latin typeface="Avenir Black" panose="02000503020000020003" pitchFamily="2" charset="0"/>
              </a:rPr>
              <a:t>String task</a:t>
            </a:r>
            <a:endParaRPr lang="en-US" sz="6000" b="1" dirty="0">
              <a:solidFill>
                <a:schemeClr val="bg1"/>
              </a:solidFill>
              <a:latin typeface="Avenir Black" panose="02000503020000020003" pitchFamily="2" charset="0"/>
            </a:endParaRPr>
          </a:p>
        </p:txBody>
      </p:sp>
      <p:sp>
        <p:nvSpPr>
          <p:cNvPr id="7" name="Rectangle 6">
            <a:extLst>
              <a:ext uri="{FF2B5EF4-FFF2-40B4-BE49-F238E27FC236}">
                <a16:creationId xmlns:a16="http://schemas.microsoft.com/office/drawing/2014/main" id="{242FDA7D-2271-7F43-9237-E627F97B63A4}"/>
              </a:ext>
            </a:extLst>
          </p:cNvPr>
          <p:cNvSpPr/>
          <p:nvPr/>
        </p:nvSpPr>
        <p:spPr>
          <a:xfrm>
            <a:off x="858707" y="1725143"/>
            <a:ext cx="4522761" cy="3539430"/>
          </a:xfrm>
          <a:prstGeom prst="rect">
            <a:avLst/>
          </a:prstGeom>
        </p:spPr>
        <p:txBody>
          <a:bodyPr wrap="square" anchor="t">
            <a:spAutoFit/>
          </a:bodyPr>
          <a:lstStyle/>
          <a:p>
            <a:pPr marL="457200" lvl="0" indent="-457200">
              <a:buFont typeface="Arial" panose="020B0604020202020204" pitchFamily="34" charset="0"/>
              <a:buChar char="•"/>
            </a:pPr>
            <a:r>
              <a:rPr lang="en-GB" sz="3200" dirty="0">
                <a:solidFill>
                  <a:schemeClr val="bg1"/>
                </a:solidFill>
                <a:latin typeface="Avenir Book" panose="02000503020000020003" pitchFamily="2" charset="0"/>
              </a:rPr>
              <a:t>Gather in a circle.</a:t>
            </a:r>
          </a:p>
          <a:p>
            <a:pPr marL="457200" lvl="0" indent="-457200">
              <a:buFont typeface="Arial" panose="020B0604020202020204" pitchFamily="34" charset="0"/>
              <a:buChar char="•"/>
            </a:pPr>
            <a:r>
              <a:rPr lang="en-GB" sz="3200" dirty="0">
                <a:solidFill>
                  <a:schemeClr val="bg1"/>
                </a:solidFill>
                <a:latin typeface="Avenir Book" panose="02000503020000020003" pitchFamily="2" charset="0"/>
              </a:rPr>
              <a:t>Hand out 4 balls of string to 4 pupils. </a:t>
            </a:r>
          </a:p>
          <a:p>
            <a:pPr marL="457200" lvl="0" indent="-457200">
              <a:buFont typeface="Arial" panose="020B0604020202020204" pitchFamily="34" charset="0"/>
              <a:buChar char="•"/>
            </a:pPr>
            <a:r>
              <a:rPr lang="en-GB" sz="3200" dirty="0">
                <a:solidFill>
                  <a:schemeClr val="bg1"/>
                </a:solidFill>
                <a:latin typeface="Avenir Book" panose="02000503020000020003" pitchFamily="2" charset="0"/>
              </a:rPr>
              <a:t>They must hold the end of the string and throw the ball when instructed.</a:t>
            </a:r>
            <a:endParaRPr lang="en-US" sz="3200" dirty="0">
              <a:solidFill>
                <a:schemeClr val="bg1"/>
              </a:solidFill>
              <a:latin typeface="Avenir Book" panose="02000503020000020003" pitchFamily="2" charset="0"/>
            </a:endParaRPr>
          </a:p>
        </p:txBody>
      </p:sp>
      <p:pic>
        <p:nvPicPr>
          <p:cNvPr id="16" name="Picture 15">
            <a:extLst>
              <a:ext uri="{FF2B5EF4-FFF2-40B4-BE49-F238E27FC236}">
                <a16:creationId xmlns:a16="http://schemas.microsoft.com/office/drawing/2014/main" id="{B605331A-032B-7E41-B0DC-FF939F597AEC}"/>
              </a:ext>
            </a:extLst>
          </p:cNvPr>
          <p:cNvPicPr>
            <a:picLocks noChangeAspect="1"/>
          </p:cNvPicPr>
          <p:nvPr/>
        </p:nvPicPr>
        <p:blipFill>
          <a:blip r:embed="rId5"/>
          <a:stretch>
            <a:fillRect/>
          </a:stretch>
        </p:blipFill>
        <p:spPr>
          <a:xfrm>
            <a:off x="9725892" y="5827422"/>
            <a:ext cx="2197822" cy="791588"/>
          </a:xfrm>
          <a:prstGeom prst="rect">
            <a:avLst/>
          </a:prstGeom>
        </p:spPr>
      </p:pic>
      <p:pic>
        <p:nvPicPr>
          <p:cNvPr id="8" name="Picture 7">
            <a:extLst>
              <a:ext uri="{FF2B5EF4-FFF2-40B4-BE49-F238E27FC236}">
                <a16:creationId xmlns:a16="http://schemas.microsoft.com/office/drawing/2014/main" id="{5C99530B-F9F9-B64D-978E-C60C9657F307}"/>
              </a:ext>
            </a:extLst>
          </p:cNvPr>
          <p:cNvPicPr>
            <a:picLocks noChangeAspect="1"/>
          </p:cNvPicPr>
          <p:nvPr/>
        </p:nvPicPr>
        <p:blipFill>
          <a:blip r:embed="rId6"/>
          <a:stretch>
            <a:fillRect/>
          </a:stretch>
        </p:blipFill>
        <p:spPr>
          <a:xfrm>
            <a:off x="54290" y="6491306"/>
            <a:ext cx="1790700" cy="1066800"/>
          </a:xfrm>
          <a:prstGeom prst="rect">
            <a:avLst/>
          </a:prstGeom>
        </p:spPr>
      </p:pic>
    </p:spTree>
    <p:extLst>
      <p:ext uri="{BB962C8B-B14F-4D97-AF65-F5344CB8AC3E}">
        <p14:creationId xmlns:p14="http://schemas.microsoft.com/office/powerpoint/2010/main" val="870680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able, indoor, sitting&#10;&#10;Description automatically generated">
            <a:extLst>
              <a:ext uri="{FF2B5EF4-FFF2-40B4-BE49-F238E27FC236}">
                <a16:creationId xmlns:a16="http://schemas.microsoft.com/office/drawing/2014/main" id="{B9352CAD-28D1-DC41-9AEC-1BBB920B65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538953"/>
            <a:ext cx="5628453" cy="4960429"/>
          </a:xfrm>
          <a:prstGeom prst="rect">
            <a:avLst/>
          </a:prstGeom>
        </p:spPr>
      </p:pic>
      <p:sp>
        <p:nvSpPr>
          <p:cNvPr id="17" name="Rounded Rectangle 16">
            <a:extLst>
              <a:ext uri="{FF2B5EF4-FFF2-40B4-BE49-F238E27FC236}">
                <a16:creationId xmlns:a16="http://schemas.microsoft.com/office/drawing/2014/main" id="{84537C0C-D660-6947-9C05-8129DFDB0557}"/>
              </a:ext>
            </a:extLst>
          </p:cNvPr>
          <p:cNvSpPr/>
          <p:nvPr/>
        </p:nvSpPr>
        <p:spPr>
          <a:xfrm rot="18900000">
            <a:off x="-1830244" y="-1173433"/>
            <a:ext cx="9432273" cy="8932244"/>
          </a:xfrm>
          <a:prstGeom prst="roundRect">
            <a:avLst>
              <a:gd name="adj" fmla="val 8162"/>
            </a:avLst>
          </a:prstGeom>
          <a:solidFill>
            <a:srgbClr val="25B4EB">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605331A-032B-7E41-B0DC-FF939F597AEC}"/>
              </a:ext>
            </a:extLst>
          </p:cNvPr>
          <p:cNvPicPr>
            <a:picLocks noChangeAspect="1"/>
          </p:cNvPicPr>
          <p:nvPr/>
        </p:nvPicPr>
        <p:blipFill>
          <a:blip r:embed="rId5"/>
          <a:stretch>
            <a:fillRect/>
          </a:stretch>
        </p:blipFill>
        <p:spPr>
          <a:xfrm>
            <a:off x="9725892" y="5827422"/>
            <a:ext cx="2197822" cy="791588"/>
          </a:xfrm>
          <a:prstGeom prst="rect">
            <a:avLst/>
          </a:prstGeom>
        </p:spPr>
      </p:pic>
      <p:sp>
        <p:nvSpPr>
          <p:cNvPr id="8" name="Rectangle 7">
            <a:extLst>
              <a:ext uri="{FF2B5EF4-FFF2-40B4-BE49-F238E27FC236}">
                <a16:creationId xmlns:a16="http://schemas.microsoft.com/office/drawing/2014/main" id="{445214E7-8BAE-5945-A823-803D3C3EE91A}"/>
              </a:ext>
            </a:extLst>
          </p:cNvPr>
          <p:cNvSpPr/>
          <p:nvPr/>
        </p:nvSpPr>
        <p:spPr>
          <a:xfrm>
            <a:off x="866705" y="1646417"/>
            <a:ext cx="5460353" cy="5262979"/>
          </a:xfrm>
          <a:prstGeom prst="rect">
            <a:avLst/>
          </a:prstGeom>
        </p:spPr>
        <p:txBody>
          <a:bodyPr wrap="square">
            <a:spAutoFit/>
          </a:bodyPr>
          <a:lstStyle/>
          <a:p>
            <a:pPr lvl="0"/>
            <a:r>
              <a:rPr lang="en-GB" sz="2400" b="1" dirty="0">
                <a:solidFill>
                  <a:srgbClr val="E40E7D"/>
                </a:solidFill>
                <a:latin typeface="Avenir Book" panose="02000503020000020003" pitchFamily="2" charset="0"/>
              </a:rPr>
              <a:t>Ball 1 </a:t>
            </a:r>
            <a:r>
              <a:rPr lang="en-GB" sz="2400" b="1" dirty="0">
                <a:solidFill>
                  <a:srgbClr val="2B2456"/>
                </a:solidFill>
                <a:latin typeface="Avenir Book" panose="02000503020000020003" pitchFamily="2" charset="0"/>
              </a:rPr>
              <a:t>– The people you have shared an image with.</a:t>
            </a:r>
          </a:p>
          <a:p>
            <a:pPr lvl="0"/>
            <a:endParaRPr lang="en-GB" sz="2400" b="1" dirty="0">
              <a:solidFill>
                <a:srgbClr val="2B2456"/>
              </a:solidFill>
              <a:latin typeface="Avenir Book" panose="02000503020000020003" pitchFamily="2" charset="0"/>
            </a:endParaRPr>
          </a:p>
          <a:p>
            <a:r>
              <a:rPr lang="en-GB" sz="2400" b="1" dirty="0">
                <a:solidFill>
                  <a:srgbClr val="E40E7D"/>
                </a:solidFill>
                <a:latin typeface="Avenir Book" panose="02000503020000020003" pitchFamily="2" charset="0"/>
              </a:rPr>
              <a:t>Ball 2 </a:t>
            </a:r>
            <a:r>
              <a:rPr lang="en-GB" sz="2400" b="1" dirty="0">
                <a:solidFill>
                  <a:srgbClr val="2B2456"/>
                </a:solidFill>
                <a:latin typeface="Avenir Book" panose="02000503020000020003" pitchFamily="2" charset="0"/>
              </a:rPr>
              <a:t>– Those people sharing your image.</a:t>
            </a:r>
          </a:p>
          <a:p>
            <a:endParaRPr lang="en-GB" sz="2400" b="1" dirty="0">
              <a:solidFill>
                <a:srgbClr val="2B2456"/>
              </a:solidFill>
              <a:latin typeface="Avenir Book" panose="02000503020000020003" pitchFamily="2" charset="0"/>
            </a:endParaRPr>
          </a:p>
          <a:p>
            <a:pPr lvl="0"/>
            <a:r>
              <a:rPr lang="en-GB" sz="2400" b="1" dirty="0">
                <a:solidFill>
                  <a:srgbClr val="E40E7D"/>
                </a:solidFill>
                <a:latin typeface="Avenir Book" panose="02000503020000020003" pitchFamily="2" charset="0"/>
              </a:rPr>
              <a:t>Ball 3 </a:t>
            </a:r>
            <a:r>
              <a:rPr lang="en-GB" sz="2400" b="1" dirty="0">
                <a:solidFill>
                  <a:srgbClr val="2B2456"/>
                </a:solidFill>
                <a:latin typeface="Avenir Book" panose="02000503020000020003" pitchFamily="2" charset="0"/>
              </a:rPr>
              <a:t>– The people who have searched and found your image.</a:t>
            </a:r>
          </a:p>
          <a:p>
            <a:pPr lvl="0"/>
            <a:endParaRPr lang="en-GB" sz="2400" b="1" dirty="0">
              <a:solidFill>
                <a:srgbClr val="2B2456"/>
              </a:solidFill>
              <a:latin typeface="Avenir Book" panose="02000503020000020003" pitchFamily="2" charset="0"/>
            </a:endParaRPr>
          </a:p>
          <a:p>
            <a:pPr lvl="0"/>
            <a:r>
              <a:rPr lang="en-GB" sz="2400" b="1" dirty="0">
                <a:solidFill>
                  <a:srgbClr val="E40E7D"/>
                </a:solidFill>
                <a:latin typeface="Avenir Book" panose="02000503020000020003" pitchFamily="2" charset="0"/>
              </a:rPr>
              <a:t>Ball 4 </a:t>
            </a:r>
            <a:r>
              <a:rPr lang="en-GB" sz="2400" b="1" dirty="0">
                <a:solidFill>
                  <a:srgbClr val="2B2456"/>
                </a:solidFill>
                <a:latin typeface="Avenir Book" panose="02000503020000020003" pitchFamily="2" charset="0"/>
              </a:rPr>
              <a:t>– People who have seen the image being re-shared.</a:t>
            </a:r>
            <a:endParaRPr lang="en-US" sz="2400" b="1" dirty="0">
              <a:solidFill>
                <a:srgbClr val="2B2456"/>
              </a:solidFill>
              <a:latin typeface="Avenir Book" panose="02000503020000020003" pitchFamily="2" charset="0"/>
            </a:endParaRPr>
          </a:p>
          <a:p>
            <a:pPr lvl="0"/>
            <a:endParaRPr lang="en-US" sz="2400" b="1" dirty="0">
              <a:solidFill>
                <a:srgbClr val="2B2456"/>
              </a:solidFill>
              <a:latin typeface="Avenir Book" panose="02000503020000020003" pitchFamily="2" charset="0"/>
            </a:endParaRPr>
          </a:p>
          <a:p>
            <a:endParaRPr lang="en-US" sz="2400" b="1" dirty="0">
              <a:solidFill>
                <a:srgbClr val="2B2456"/>
              </a:solidFill>
              <a:latin typeface="Avenir Book" panose="02000503020000020003" pitchFamily="2" charset="0"/>
            </a:endParaRPr>
          </a:p>
          <a:p>
            <a:pPr lvl="0"/>
            <a:endParaRPr lang="en-US" sz="2400" b="1" dirty="0">
              <a:solidFill>
                <a:srgbClr val="2B2456"/>
              </a:solidFill>
              <a:latin typeface="Avenir Book" panose="02000503020000020003" pitchFamily="2" charset="0"/>
            </a:endParaRPr>
          </a:p>
        </p:txBody>
      </p:sp>
      <p:sp>
        <p:nvSpPr>
          <p:cNvPr id="13" name="Rectangle 12">
            <a:extLst>
              <a:ext uri="{FF2B5EF4-FFF2-40B4-BE49-F238E27FC236}">
                <a16:creationId xmlns:a16="http://schemas.microsoft.com/office/drawing/2014/main" id="{18901DEC-5543-A448-B941-C7C8C5AF01A5}"/>
              </a:ext>
            </a:extLst>
          </p:cNvPr>
          <p:cNvSpPr/>
          <p:nvPr/>
        </p:nvSpPr>
        <p:spPr>
          <a:xfrm>
            <a:off x="810722" y="537641"/>
            <a:ext cx="4116833" cy="1015663"/>
          </a:xfrm>
          <a:prstGeom prst="rect">
            <a:avLst/>
          </a:prstGeom>
        </p:spPr>
        <p:txBody>
          <a:bodyPr wrap="none">
            <a:spAutoFit/>
          </a:bodyPr>
          <a:lstStyle/>
          <a:p>
            <a:r>
              <a:rPr lang="en-GB" sz="6000" b="1" dirty="0">
                <a:solidFill>
                  <a:schemeClr val="bg1"/>
                </a:solidFill>
                <a:latin typeface="Avenir Black" panose="02000503020000020003" pitchFamily="2" charset="0"/>
              </a:rPr>
              <a:t>String task</a:t>
            </a:r>
            <a:endParaRPr lang="en-US" sz="6000" b="1" dirty="0">
              <a:solidFill>
                <a:schemeClr val="bg1"/>
              </a:solidFill>
              <a:latin typeface="Avenir Black" panose="02000503020000020003" pitchFamily="2" charset="0"/>
            </a:endParaRPr>
          </a:p>
        </p:txBody>
      </p:sp>
      <p:pic>
        <p:nvPicPr>
          <p:cNvPr id="7" name="Picture 6">
            <a:extLst>
              <a:ext uri="{FF2B5EF4-FFF2-40B4-BE49-F238E27FC236}">
                <a16:creationId xmlns:a16="http://schemas.microsoft.com/office/drawing/2014/main" id="{11378B86-286F-A349-BED0-B2FF4D205207}"/>
              </a:ext>
            </a:extLst>
          </p:cNvPr>
          <p:cNvPicPr>
            <a:picLocks noChangeAspect="1"/>
          </p:cNvPicPr>
          <p:nvPr/>
        </p:nvPicPr>
        <p:blipFill>
          <a:blip r:embed="rId6"/>
          <a:stretch>
            <a:fillRect/>
          </a:stretch>
        </p:blipFill>
        <p:spPr>
          <a:xfrm>
            <a:off x="54290" y="6491306"/>
            <a:ext cx="1790700" cy="1066800"/>
          </a:xfrm>
          <a:prstGeom prst="rect">
            <a:avLst/>
          </a:prstGeom>
        </p:spPr>
      </p:pic>
    </p:spTree>
    <p:extLst>
      <p:ext uri="{BB962C8B-B14F-4D97-AF65-F5344CB8AC3E}">
        <p14:creationId xmlns:p14="http://schemas.microsoft.com/office/powerpoint/2010/main" val="3303382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A6A6A976-C383-304D-9D87-08BCB9AADE45}"/>
              </a:ext>
            </a:extLst>
          </p:cNvPr>
          <p:cNvPicPr>
            <a:picLocks noChangeAspect="1"/>
          </p:cNvPicPr>
          <p:nvPr/>
        </p:nvPicPr>
        <p:blipFill>
          <a:blip r:embed="rId3"/>
          <a:stretch>
            <a:fillRect/>
          </a:stretch>
        </p:blipFill>
        <p:spPr>
          <a:xfrm>
            <a:off x="-168449" y="-365125"/>
            <a:ext cx="12360449" cy="8275780"/>
          </a:xfrm>
          <a:prstGeom prst="rect">
            <a:avLst/>
          </a:prstGeom>
        </p:spPr>
      </p:pic>
      <p:sp>
        <p:nvSpPr>
          <p:cNvPr id="8" name="Rectangle 7">
            <a:extLst>
              <a:ext uri="{FF2B5EF4-FFF2-40B4-BE49-F238E27FC236}">
                <a16:creationId xmlns:a16="http://schemas.microsoft.com/office/drawing/2014/main" id="{D0490268-3993-804E-9DB9-9EDE551D1C71}"/>
              </a:ext>
            </a:extLst>
          </p:cNvPr>
          <p:cNvSpPr/>
          <p:nvPr/>
        </p:nvSpPr>
        <p:spPr>
          <a:xfrm>
            <a:off x="0" y="0"/>
            <a:ext cx="12192000" cy="6858000"/>
          </a:xfrm>
          <a:prstGeom prst="rect">
            <a:avLst/>
          </a:prstGeom>
          <a:solidFill>
            <a:srgbClr val="2B245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 name="Title 1">
            <a:extLst>
              <a:ext uri="{FF2B5EF4-FFF2-40B4-BE49-F238E27FC236}">
                <a16:creationId xmlns:a16="http://schemas.microsoft.com/office/drawing/2014/main" id="{D89962BB-8209-E44A-A39E-1D49D6A63421}"/>
              </a:ext>
            </a:extLst>
          </p:cNvPr>
          <p:cNvSpPr>
            <a:spLocks noGrp="1"/>
          </p:cNvSpPr>
          <p:nvPr>
            <p:ph type="title"/>
          </p:nvPr>
        </p:nvSpPr>
        <p:spPr/>
        <p:txBody>
          <a:bodyPr/>
          <a:lstStyle/>
          <a:p>
            <a:r>
              <a:rPr lang="en-GB" b="1" dirty="0">
                <a:solidFill>
                  <a:srgbClr val="00B0F0"/>
                </a:solidFill>
                <a:latin typeface="Avenir Black" panose="02000503020000020003" pitchFamily="2" charset="0"/>
              </a:rPr>
              <a:t>Scenarios</a:t>
            </a:r>
          </a:p>
        </p:txBody>
      </p:sp>
      <p:sp>
        <p:nvSpPr>
          <p:cNvPr id="3" name="Content Placeholder 2">
            <a:extLst>
              <a:ext uri="{FF2B5EF4-FFF2-40B4-BE49-F238E27FC236}">
                <a16:creationId xmlns:a16="http://schemas.microsoft.com/office/drawing/2014/main" id="{503C3162-8D78-E048-B27D-1848BE821B8F}"/>
              </a:ext>
            </a:extLst>
          </p:cNvPr>
          <p:cNvSpPr>
            <a:spLocks noGrp="1"/>
          </p:cNvSpPr>
          <p:nvPr>
            <p:ph idx="1"/>
          </p:nvPr>
        </p:nvSpPr>
        <p:spPr>
          <a:xfrm>
            <a:off x="838200" y="1583386"/>
            <a:ext cx="9813324" cy="4351338"/>
          </a:xfrm>
        </p:spPr>
        <p:txBody>
          <a:bodyPr/>
          <a:lstStyle/>
          <a:p>
            <a:pPr marL="0" indent="0">
              <a:buNone/>
            </a:pPr>
            <a:r>
              <a:rPr lang="en-GB" dirty="0">
                <a:solidFill>
                  <a:schemeClr val="bg1"/>
                </a:solidFill>
                <a:latin typeface="Avenir Book" panose="02000503020000020003" pitchFamily="2" charset="0"/>
              </a:rPr>
              <a:t>We’re going to look at some scenarios together to help us reflect on what we learned earlier about consent and what to do if you see or share an inappropriate image.</a:t>
            </a:r>
          </a:p>
          <a:p>
            <a:endParaRPr lang="en-GB" dirty="0">
              <a:latin typeface="Avenir Book" panose="02000503020000020003" pitchFamily="2" charset="0"/>
            </a:endParaRPr>
          </a:p>
          <a:p>
            <a:pPr marL="0" indent="0">
              <a:buNone/>
            </a:pPr>
            <a:r>
              <a:rPr lang="en-GB" b="1" i="1" dirty="0">
                <a:solidFill>
                  <a:srgbClr val="25B4EB"/>
                </a:solidFill>
                <a:latin typeface="Avenir Book" panose="02000503020000020003" pitchFamily="2" charset="0"/>
              </a:rPr>
              <a:t>For each scenario, tell me how you would help if it was your friend in that situation.</a:t>
            </a:r>
          </a:p>
          <a:p>
            <a:pPr marL="0" indent="0">
              <a:buNone/>
            </a:pPr>
            <a:endParaRPr lang="en-GB" dirty="0"/>
          </a:p>
        </p:txBody>
      </p:sp>
      <p:pic>
        <p:nvPicPr>
          <p:cNvPr id="9" name="Picture 8">
            <a:extLst>
              <a:ext uri="{FF2B5EF4-FFF2-40B4-BE49-F238E27FC236}">
                <a16:creationId xmlns:a16="http://schemas.microsoft.com/office/drawing/2014/main" id="{22847DF4-0AD8-7244-B0C9-AC830D2C828C}"/>
              </a:ext>
            </a:extLst>
          </p:cNvPr>
          <p:cNvPicPr>
            <a:picLocks noChangeAspect="1"/>
          </p:cNvPicPr>
          <p:nvPr/>
        </p:nvPicPr>
        <p:blipFill>
          <a:blip r:embed="rId4"/>
          <a:stretch>
            <a:fillRect/>
          </a:stretch>
        </p:blipFill>
        <p:spPr>
          <a:xfrm>
            <a:off x="9725892" y="5835186"/>
            <a:ext cx="2197820" cy="791588"/>
          </a:xfrm>
          <a:prstGeom prst="rect">
            <a:avLst/>
          </a:prstGeom>
        </p:spPr>
      </p:pic>
      <p:pic>
        <p:nvPicPr>
          <p:cNvPr id="10" name="Picture 9" descr="A close up of a logo&#10;&#10;Description automatically generated">
            <a:extLst>
              <a:ext uri="{FF2B5EF4-FFF2-40B4-BE49-F238E27FC236}">
                <a16:creationId xmlns:a16="http://schemas.microsoft.com/office/drawing/2014/main" id="{15DC73D4-4D7B-1A43-9381-016026E39430}"/>
              </a:ext>
            </a:extLst>
          </p:cNvPr>
          <p:cNvPicPr>
            <a:picLocks noChangeAspect="1"/>
          </p:cNvPicPr>
          <p:nvPr/>
        </p:nvPicPr>
        <p:blipFill>
          <a:blip r:embed="rId5"/>
          <a:stretch>
            <a:fillRect/>
          </a:stretch>
        </p:blipFill>
        <p:spPr>
          <a:xfrm>
            <a:off x="88634" y="6502812"/>
            <a:ext cx="1867450" cy="1112523"/>
          </a:xfrm>
          <a:prstGeom prst="rect">
            <a:avLst/>
          </a:prstGeom>
        </p:spPr>
      </p:pic>
    </p:spTree>
    <p:extLst>
      <p:ext uri="{BB962C8B-B14F-4D97-AF65-F5344CB8AC3E}">
        <p14:creationId xmlns:p14="http://schemas.microsoft.com/office/powerpoint/2010/main" val="3573865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904</TotalTime>
  <Words>564</Words>
  <Application>Microsoft Macintosh PowerPoint</Application>
  <PresentationFormat>Widescreen</PresentationFormat>
  <Paragraphs>71</Paragraphs>
  <Slides>14</Slides>
  <Notes>13</Notes>
  <HiddenSlides>1</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Avenir</vt:lpstr>
      <vt:lpstr>Avenir Black</vt:lpstr>
      <vt:lpstr>Avenir Black Oblique</vt:lpstr>
      <vt:lpstr>Avenir Book</vt:lpstr>
      <vt:lpstr>Calibri</vt:lpstr>
      <vt:lpstr>Calibri Light</vt:lpstr>
      <vt:lpstr>Wingdings</vt:lpstr>
      <vt:lpstr>Office Theme</vt:lpstr>
      <vt:lpstr>Image  Sharing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Scenarios</vt:lpstr>
      <vt:lpstr>PowerPoint Presentation</vt:lpstr>
      <vt:lpstr>Scenario 1</vt:lpstr>
      <vt:lpstr>Scenario 2</vt:lpstr>
      <vt:lpstr>Self-assessment:      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Sharing</dc:title>
  <dc:creator>John Dooris</dc:creator>
  <cp:lastModifiedBy>John Dooris</cp:lastModifiedBy>
  <cp:revision>78</cp:revision>
  <dcterms:created xsi:type="dcterms:W3CDTF">2019-10-15T11:10:36Z</dcterms:created>
  <dcterms:modified xsi:type="dcterms:W3CDTF">2020-03-20T16:53:06Z</dcterms:modified>
</cp:coreProperties>
</file>