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84" r:id="rId4"/>
    <p:sldId id="285" r:id="rId5"/>
    <p:sldId id="286" r:id="rId6"/>
    <p:sldId id="287" r:id="rId7"/>
    <p:sldId id="270" r:id="rId8"/>
    <p:sldId id="268" r:id="rId9"/>
    <p:sldId id="278" r:id="rId10"/>
    <p:sldId id="272" r:id="rId11"/>
    <p:sldId id="280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55A"/>
    <a:srgbClr val="E40E7D"/>
    <a:srgbClr val="25B4EB"/>
    <a:srgbClr val="00001D"/>
    <a:srgbClr val="E60F17"/>
    <a:srgbClr val="2B2456"/>
    <a:srgbClr val="FBFCFF"/>
    <a:srgbClr val="F9BD07"/>
    <a:srgbClr val="0FA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/>
    <p:restoredTop sz="94014"/>
  </p:normalViewPr>
  <p:slideViewPr>
    <p:cSldViewPr snapToGrid="0" snapToObjects="1">
      <p:cViewPr varScale="1">
        <p:scale>
          <a:sx n="120" d="100"/>
          <a:sy n="120" d="100"/>
        </p:scale>
        <p:origin x="920" y="1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9F484-6215-3E46-8A09-5D6BBD0B39A5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75DB-3731-6844-971B-179E844DE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9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F75DB-3731-6844-971B-179E844DEB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3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F75DB-3731-6844-971B-179E844DEB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1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CB0C-EF5B-E541-894B-8DF6BE2AA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CB0C-EF5B-E541-894B-8DF6BE2AA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CB0C-EF5B-E541-894B-8DF6BE2AA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CB0C-EF5B-E541-894B-8DF6BE2AA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3CB0C-EF5B-E541-894B-8DF6BE2AA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0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F75DB-3731-6844-971B-179E844DEB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8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F75DB-3731-6844-971B-179E844DEB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8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F75DB-3731-6844-971B-179E844DEB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446E-1C5E-2A49-ACB4-1EEAB152B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A6AC-F227-4841-80BD-19B0D878A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8A1C-A771-6140-B6EE-5079B6C8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6104C-BADD-984A-AE5A-4EB0BD5E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17A6-F7DD-1C40-BD2C-35708D01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7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2BFF-9981-FD4C-9A84-39C97211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05743-0F87-F145-9FD3-D35BB50CD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0E7F-0763-214D-9170-DF9BA1A1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C43C-8014-1B45-BEFB-C89EF612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25E16-938A-E648-9662-F598099F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5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F0470-D0C6-7F4E-B39B-99DB8F4CD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F882B-45EE-E745-B62F-1B09C661A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3FD0-C5BD-9942-AF64-F08823A0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B862-7A10-F646-AF0D-1E6D050B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AD62B-88D7-694C-9FFF-2D9D101A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7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40A5-FD6A-6E4C-B0E5-5E1719B8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9154-14AA-1F40-9FB3-8C30054F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503D9-E140-264A-840D-6D3838C7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9C329-F8E7-B44B-8C84-5798DBD3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6F94-2AF8-5D40-9690-DD964D19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0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1E27-CDE4-5548-B876-18D9E6D9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97BF-3308-0743-B659-F82113CD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6422-F17A-5946-B0B3-84154F70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FE55-BADD-E34C-82D5-57BD6F23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6E5B3-998E-C34A-B17B-540809B1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A121-A348-4749-B51D-9AB90F69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B7E6-4782-FC4A-894A-5409F87B7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CCCF7-27B4-F944-ACB3-02A86987D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595E8-570F-234A-A64A-897EB9DD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E18CD-5869-2F45-A6F8-6019F3E9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E114D-3415-6B49-A763-A962A894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029A-9E5F-8640-87B5-1C392C6C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29E1-83B6-D141-AC8D-8CF321FB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3CBB5-ECE6-CA4D-9EA5-CC7FC3BFF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24D01-9855-2048-B20E-6C8B86D8F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966B1-EEA9-FB4D-8D3E-7E55F55D9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99D24-1A2E-0A49-AFBE-BD35992F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75381-E238-AE4C-8675-970A64D6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CB43F-4FDF-7242-B1C5-83510F4E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611A-8D2A-D847-86EF-07CBF382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BB8DD-DC7A-8345-BD50-EF217AF3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7F704-5F0D-5C45-BED2-7EBEB32D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7BFEF-321F-B74D-B576-AEA54532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C34A0-22B1-A34F-B420-E3A41E81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7CDDB-3858-5749-A978-7016AC73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953BA-B257-1442-BA67-CF0B5DF2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4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DB0C-A8A8-C64C-91FD-254FB6D5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18EE-CC5C-7A40-92C1-4177261C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A7F4A-1D61-1642-AAC7-4C2B5FDB5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82536-FA87-CC40-ADBF-704E9140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61109-0DA7-8342-8C85-6823FFBE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1E278-9207-7B4B-89D6-FCDE3E29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4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A225-77D0-D54F-9313-7B6A679F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6ED31-A8DB-7343-8D4D-A5A266AA3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236EF-45D5-5740-ABA9-F7D1058D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64D21-C127-C946-9397-AEC4371C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33A18-30EB-834D-91BC-7412DDEF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8DE17-2FD1-7F43-9E3D-DE84D0CB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9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AD3B9-1945-B949-A951-72DF7CF0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8C0E4-2C41-6E4E-AC04-D1B7D994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F46C8-BFB1-9A42-8FB3-E5C8BD4DB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B431-51C8-D349-870C-2391FB17F20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33AB-03B2-4F4A-980F-8A24F7166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3C23-E641-7E40-9C19-623759FF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7E08-97B1-7D44-8648-722B9B4E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FFEC8DA-B577-9C4E-AA2E-047CDAFE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628" y="1447997"/>
            <a:ext cx="10474502" cy="495482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C661C3F-03AE-5B4D-9AB9-EE5D9824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0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02520-0CB5-5042-A038-71ED4215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39" y="-73622"/>
            <a:ext cx="9144000" cy="2840037"/>
          </a:xfrm>
        </p:spPr>
        <p:txBody>
          <a:bodyPr>
            <a:normAutofit/>
          </a:bodyPr>
          <a:lstStyle/>
          <a:p>
            <a:pPr algn="l"/>
            <a:r>
              <a:rPr lang="en-GB" sz="8000" b="1" dirty="0">
                <a:solidFill>
                  <a:srgbClr val="28255A"/>
                </a:solidFill>
                <a:latin typeface="Avenir Black" panose="02000503020000020003" pitchFamily="2" charset="0"/>
              </a:rPr>
              <a:t>Fake News</a:t>
            </a:r>
            <a:br>
              <a:rPr lang="en-GB" sz="8000" b="1" dirty="0">
                <a:solidFill>
                  <a:srgbClr val="28255A"/>
                </a:solidFill>
                <a:latin typeface="Avenir Book" panose="02000503020000020003" pitchFamily="2" charset="0"/>
              </a:rPr>
            </a:br>
            <a:endParaRPr lang="en-GB" sz="8000" b="1" dirty="0">
              <a:solidFill>
                <a:srgbClr val="28255A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38CF25-61AF-204F-887C-E378ABF09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" y="6502812"/>
            <a:ext cx="1867450" cy="1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685A00-2A24-1644-B453-0AFC181E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3" y="-866779"/>
            <a:ext cx="11531341" cy="8648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42C803-6507-5D40-A3FD-4C668817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" y="6524842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1383B18F-1FBC-3E42-AF65-3BD911B8A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78"/>
          <a:stretch/>
        </p:blipFill>
        <p:spPr>
          <a:xfrm>
            <a:off x="0" y="0"/>
            <a:ext cx="94869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DE8300-D390-0344-B2DF-F14BBC86AE44}"/>
              </a:ext>
            </a:extLst>
          </p:cNvPr>
          <p:cNvSpPr/>
          <p:nvPr/>
        </p:nvSpPr>
        <p:spPr>
          <a:xfrm>
            <a:off x="4223268" y="788669"/>
            <a:ext cx="77004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6000" b="1" dirty="0">
                <a:solidFill>
                  <a:srgbClr val="2B2456"/>
                </a:solidFill>
                <a:latin typeface="Avenir Black" panose="02000503020000020003" pitchFamily="2" charset="0"/>
              </a:rPr>
              <a:t>Feedback</a:t>
            </a:r>
          </a:p>
          <a:p>
            <a:r>
              <a:rPr lang="en-GB" sz="3100" dirty="0">
                <a:solidFill>
                  <a:srgbClr val="2B2456"/>
                </a:solidFill>
                <a:latin typeface="Avenir Medium" panose="02000503020000020003" pitchFamily="2" charset="0"/>
              </a:rPr>
              <a:t>Let’s review our worksheets together </a:t>
            </a:r>
            <a:br>
              <a:rPr lang="en-GB" sz="3100" dirty="0">
                <a:solidFill>
                  <a:srgbClr val="2B2456"/>
                </a:solidFill>
                <a:latin typeface="Avenir Medium" panose="02000503020000020003" pitchFamily="2" charset="0"/>
              </a:rPr>
            </a:br>
            <a:r>
              <a:rPr lang="en-GB" sz="3100" dirty="0">
                <a:solidFill>
                  <a:srgbClr val="2B2456"/>
                </a:solidFill>
                <a:latin typeface="Avenir Medium" panose="02000503020000020003" pitchFamily="2" charset="0"/>
              </a:rPr>
              <a:t>and see whether we think each story is real, fake or satire.</a:t>
            </a:r>
          </a:p>
          <a:p>
            <a:endParaRPr lang="en-GB" sz="3600" b="1" u="sng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69E7B-B375-D344-AE26-9309BF10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892" y="5827422"/>
            <a:ext cx="2197822" cy="7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6F7A6-FABB-1A4E-B906-4E4335F9DDB0}"/>
              </a:ext>
            </a:extLst>
          </p:cNvPr>
          <p:cNvSpPr/>
          <p:nvPr/>
        </p:nvSpPr>
        <p:spPr>
          <a:xfrm>
            <a:off x="0" y="-62144"/>
            <a:ext cx="12192000" cy="6954411"/>
          </a:xfrm>
          <a:prstGeom prst="rect">
            <a:avLst/>
          </a:prstGeom>
          <a:solidFill>
            <a:srgbClr val="2B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CE48F-4585-0A42-9962-74A86C88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91" y="478418"/>
            <a:ext cx="4646185" cy="1673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8EEAFC-3EEF-F446-B23A-EF32BE2051ED}"/>
              </a:ext>
            </a:extLst>
          </p:cNvPr>
          <p:cNvSpPr/>
          <p:nvPr/>
        </p:nvSpPr>
        <p:spPr>
          <a:xfrm>
            <a:off x="3260839" y="2464036"/>
            <a:ext cx="577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25B4EB"/>
                </a:solidFill>
                <a:latin typeface="Avenir" panose="02000503020000020003" pitchFamily="2" charset="0"/>
              </a:rPr>
              <a:t>Are you a Safer School?</a:t>
            </a:r>
          </a:p>
          <a:p>
            <a:pPr algn="ctr"/>
            <a:r>
              <a:rPr lang="en-GB" sz="3600" b="1" i="1" dirty="0">
                <a:solidFill>
                  <a:srgbClr val="25B4EB"/>
                </a:solidFill>
                <a:latin typeface="Avenir" panose="02000503020000020003" pitchFamily="2" charset="0"/>
              </a:rPr>
              <a:t>Contact us to find out!</a:t>
            </a:r>
            <a:endParaRPr lang="en-GB" sz="3600" b="1" i="1" dirty="0">
              <a:solidFill>
                <a:srgbClr val="25B4EB"/>
              </a:solidFill>
              <a:latin typeface="Avenir Black Oblique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49D04-B6FB-7944-8DA5-1F89539455ED}"/>
              </a:ext>
            </a:extLst>
          </p:cNvPr>
          <p:cNvSpPr/>
          <p:nvPr/>
        </p:nvSpPr>
        <p:spPr>
          <a:xfrm>
            <a:off x="4502150" y="4014192"/>
            <a:ext cx="57785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  <a:latin typeface="Avenir" panose="02000503020000020003" pitchFamily="2" charset="0"/>
              </a:rPr>
              <a:t>028 9600 5777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  <a:latin typeface="Avenir" panose="02000503020000020003" pitchFamily="2" charset="0"/>
              </a:rPr>
              <a:t>saferschools@ineqe.com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  <a:latin typeface="Avenir" panose="02000503020000020003" pitchFamily="2" charset="0"/>
              </a:rPr>
              <a:t>www.oursaferschools.co.uk</a:t>
            </a:r>
            <a:endParaRPr lang="en-GB" sz="2800" b="1" i="1" dirty="0">
              <a:solidFill>
                <a:schemeClr val="bg1"/>
              </a:solidFill>
              <a:latin typeface="Avenir Black Oblique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31CB1-7B5C-4D45-A67D-43137C695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13" y="4809300"/>
            <a:ext cx="596474" cy="577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5C52F3-FCC8-E948-A824-59A96EF4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113" y="4115800"/>
            <a:ext cx="610037" cy="639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93C0DC-7D0A-254D-A0BD-F6BF840B1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823" y="5480012"/>
            <a:ext cx="659524" cy="589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546EAB-EA71-6F49-9A12-8CCE0A578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0" y="6491306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A97CAD7-9460-F248-B21C-982DFB68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0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D04EF-C9FB-DC48-8899-B152D7A3BA2B}"/>
              </a:ext>
            </a:extLst>
          </p:cNvPr>
          <p:cNvSpPr txBox="1"/>
          <p:nvPr/>
        </p:nvSpPr>
        <p:spPr>
          <a:xfrm>
            <a:off x="981165" y="482600"/>
            <a:ext cx="5980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5B4EB"/>
                </a:solidFill>
                <a:latin typeface="Avenir Black" panose="02000503020000020003" pitchFamily="2" charset="0"/>
              </a:rPr>
              <a:t>Learning Objectives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06ED19-D52B-F641-86AF-31FD7A216529}"/>
              </a:ext>
            </a:extLst>
          </p:cNvPr>
          <p:cNvSpPr txBox="1">
            <a:spLocks/>
          </p:cNvSpPr>
          <p:nvPr/>
        </p:nvSpPr>
        <p:spPr>
          <a:xfrm>
            <a:off x="981165" y="1531038"/>
            <a:ext cx="8487299" cy="3913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SzPct val="150000"/>
              <a:buBlip>
                <a:blip r:embed="rId4"/>
              </a:buBlip>
            </a:pPr>
            <a:r>
              <a:rPr lang="en-GB" sz="3200" b="1" dirty="0">
                <a:latin typeface="Avenir Book"/>
                <a:cs typeface="Aharoni"/>
              </a:rPr>
              <a:t> </a:t>
            </a:r>
            <a:r>
              <a:rPr lang="en-GB" dirty="0">
                <a:latin typeface="Avenir Book" panose="02000503020000020003" pitchFamily="2" charset="0"/>
              </a:rPr>
              <a:t>Learn to identify if news is real, fake or satire.</a:t>
            </a:r>
            <a:endParaRPr lang="en-US" dirty="0">
              <a:latin typeface="Avenir Book" panose="02000503020000020003" pitchFamily="2" charset="0"/>
            </a:endParaRPr>
          </a:p>
          <a:p>
            <a:pPr marL="0" indent="0">
              <a:lnSpc>
                <a:spcPct val="110000"/>
              </a:lnSpc>
              <a:buSzPct val="150000"/>
              <a:buFont typeface="Arial" panose="020B0604020202020204" pitchFamily="34" charset="0"/>
              <a:buNone/>
            </a:pPr>
            <a:endParaRPr lang="en-GB" b="1" dirty="0">
              <a:latin typeface="Avenir Black" panose="02000503020000020003" pitchFamily="2" charset="0"/>
              <a:cs typeface="Aharoni"/>
            </a:endParaRPr>
          </a:p>
          <a:p>
            <a:pPr>
              <a:lnSpc>
                <a:spcPct val="110000"/>
              </a:lnSpc>
              <a:buSzPct val="150000"/>
              <a:buBlip>
                <a:blip r:embed="rId4"/>
              </a:buBlip>
            </a:pPr>
            <a:r>
              <a:rPr lang="en-GB" dirty="0">
                <a:latin typeface="Avenir Book"/>
                <a:cs typeface="Aharoni"/>
              </a:rPr>
              <a:t> </a:t>
            </a:r>
            <a:r>
              <a:rPr lang="en-GB" dirty="0">
                <a:latin typeface="Avenir Book" panose="02000503020000020003" pitchFamily="2" charset="0"/>
              </a:rPr>
              <a:t>Understand how to spot Fake News.</a:t>
            </a:r>
            <a:endParaRPr lang="en-US" dirty="0">
              <a:latin typeface="Avenir Book" panose="02000503020000020003" pitchFamily="2" charset="0"/>
            </a:endParaRPr>
          </a:p>
          <a:p>
            <a:pPr marL="0" indent="0">
              <a:lnSpc>
                <a:spcPct val="110000"/>
              </a:lnSpc>
              <a:buSzPct val="150000"/>
              <a:buNone/>
            </a:pPr>
            <a:endParaRPr lang="en-GB" b="1" dirty="0">
              <a:latin typeface="Avenir Black" panose="02000503020000020003" pitchFamily="2" charset="0"/>
              <a:cs typeface="Aharoni"/>
            </a:endParaRPr>
          </a:p>
          <a:p>
            <a:pPr>
              <a:lnSpc>
                <a:spcPct val="110000"/>
              </a:lnSpc>
              <a:buSzPct val="150000"/>
              <a:buBlip>
                <a:blip r:embed="rId4"/>
              </a:buBlip>
            </a:pPr>
            <a:r>
              <a:rPr lang="en-GB" dirty="0">
                <a:latin typeface="Avenir Book"/>
                <a:cs typeface="Aharoni"/>
              </a:rPr>
              <a:t> </a:t>
            </a:r>
            <a:r>
              <a:rPr lang="en-GB" dirty="0">
                <a:latin typeface="Avenir Book" panose="02000503020000020003" pitchFamily="2" charset="0"/>
              </a:rPr>
              <a:t>Develop our knowledge on how to challenge Fake News.</a:t>
            </a:r>
            <a:endParaRPr lang="en-GB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F91C57E-C7E0-824B-AECF-C865540DF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" y="6502812"/>
            <a:ext cx="1867450" cy="1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551908A-DDC4-A141-B283-4132D79D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2B3AE-B158-B244-8B41-BDDD7C35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06" y="263289"/>
            <a:ext cx="7182771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How to spot Fake News: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12A02-A196-FB4C-AE90-0D90251C73A7}"/>
              </a:ext>
            </a:extLst>
          </p:cNvPr>
          <p:cNvSpPr/>
          <p:nvPr/>
        </p:nvSpPr>
        <p:spPr>
          <a:xfrm>
            <a:off x="1046306" y="1650293"/>
            <a:ext cx="6096000" cy="3708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venir Black" panose="02000503020000020003" pitchFamily="2" charset="0"/>
              </a:rPr>
              <a:t>R</a:t>
            </a:r>
            <a:r>
              <a:rPr lang="en-US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esearch </a:t>
            </a:r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– check the publisher.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venir Black" panose="02000503020000020003" pitchFamily="2" charset="0"/>
              </a:rPr>
              <a:t>E</a:t>
            </a:r>
            <a:r>
              <a:rPr lang="en-US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vidence</a:t>
            </a:r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– check the sources.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solidFill>
                  <a:srgbClr val="00B0F0"/>
                </a:solidFill>
                <a:latin typeface="Avenir Black" panose="02000503020000020003" pitchFamily="2" charset="0"/>
              </a:rPr>
              <a:t>A</a:t>
            </a:r>
            <a:r>
              <a:rPr lang="en-GB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nalyse</a:t>
            </a:r>
            <a:r>
              <a:rPr lang="en-GB" sz="2800" dirty="0">
                <a:solidFill>
                  <a:schemeClr val="bg1"/>
                </a:solidFill>
                <a:latin typeface="Avenir Book" panose="02000503020000020003" pitchFamily="2" charset="0"/>
              </a:rPr>
              <a:t> – check the date.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venir Black" panose="02000503020000020003" pitchFamily="2" charset="0"/>
              </a:rPr>
              <a:t>L</a:t>
            </a:r>
            <a:r>
              <a:rPr lang="en-US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earn</a:t>
            </a:r>
            <a:r>
              <a:rPr 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 – google the quotes.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18E61B-B2EC-BC43-BA8C-2D9591B9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399" y="5817954"/>
            <a:ext cx="2197822" cy="79158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8E4A9F7-EB8A-9149-9049-C8C616471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" y="6502812"/>
            <a:ext cx="1867450" cy="1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19022AC-25DB-8144-A15C-03E61FE4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F4E-E25F-8844-BBB8-4139B7CE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06" y="1365470"/>
            <a:ext cx="10099388" cy="503751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900" dirty="0"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28255A"/>
                </a:solidFill>
                <a:latin typeface="Avenir Black" panose="02000503020000020003" pitchFamily="2" charset="0"/>
              </a:rPr>
              <a:t>F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acts</a:t>
            </a: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– use a fact checker.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28255A"/>
                </a:solidFill>
                <a:latin typeface="Avenir Black" panose="02000503020000020003" pitchFamily="2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ttention</a:t>
            </a: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– pay close attention to images.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28255A"/>
                </a:solidFill>
                <a:latin typeface="Avenir Black" panose="02000503020000020003" pitchFamily="2" charset="0"/>
              </a:rPr>
              <a:t>K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nowledge</a:t>
            </a: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– look at what the experts are saying.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28255A"/>
                </a:solidFill>
                <a:latin typeface="Avenir Black" panose="02000503020000020003" pitchFamily="2" charset="0"/>
              </a:rPr>
              <a:t>E</a:t>
            </a:r>
            <a:r>
              <a:rPr lang="en-US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xamine</a:t>
            </a: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 – look at the language used – is it dramatic or hyperbolic?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A18DD-AFBD-CF43-8D60-5A5CF0A9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399" y="5817954"/>
            <a:ext cx="2197822" cy="791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989CE8B-6980-0E49-8707-D498F80D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06" y="264517"/>
            <a:ext cx="7182771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How to spot Fake News: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8A2B3-2726-644E-B768-ABDCE737C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0" y="6491306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695EC-460B-E64D-B9B1-73FC67D7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B5AED-A925-5141-9079-FD557470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31" y="267508"/>
            <a:ext cx="1015365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Black" panose="02000503020000020003" pitchFamily="2" charset="0"/>
              </a:rPr>
              <a:t>How you can challenge Fake News: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C9777-1193-6E45-9A2D-CA39621E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399" y="5817954"/>
            <a:ext cx="2197822" cy="79158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6EA2E25-33A1-844C-B214-E84817A62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48" y="1347150"/>
            <a:ext cx="4811428" cy="52541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E5A39D-EA58-9E4F-A923-C106F3BEE046}"/>
              </a:ext>
            </a:extLst>
          </p:cNvPr>
          <p:cNvSpPr/>
          <p:nvPr/>
        </p:nvSpPr>
        <p:spPr>
          <a:xfrm>
            <a:off x="1071527" y="2886047"/>
            <a:ext cx="29059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Ask - who wrote this? Why did they write it?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19EA6-0C48-6D46-8E6D-1C628E856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791" y="504754"/>
            <a:ext cx="7225793" cy="71854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43FF0C2-EF8A-214A-827E-F4FBE4CAB0E5}"/>
              </a:ext>
            </a:extLst>
          </p:cNvPr>
          <p:cNvSpPr/>
          <p:nvPr/>
        </p:nvSpPr>
        <p:spPr>
          <a:xfrm rot="512129">
            <a:off x="4049465" y="2126049"/>
            <a:ext cx="3567219" cy="284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Is the story from a credible newspaper, website or platform?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66A7CE70-FFF5-5744-A111-42E94B7EE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04" y="1186420"/>
            <a:ext cx="5119704" cy="501414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76DCCEF-D549-1C4A-901E-FFC62CB648E3}"/>
              </a:ext>
            </a:extLst>
          </p:cNvPr>
          <p:cNvSpPr/>
          <p:nvPr/>
        </p:nvSpPr>
        <p:spPr>
          <a:xfrm>
            <a:off x="2241673" y="2840606"/>
            <a:ext cx="2464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Does the URL or link look legit?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8A2EEE3-785A-C640-ADBF-3714767C9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887" y="721628"/>
            <a:ext cx="6096859" cy="59711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AAC67C-D843-DC41-946F-82D558E8C1D1}"/>
              </a:ext>
            </a:extLst>
          </p:cNvPr>
          <p:cNvSpPr/>
          <p:nvPr/>
        </p:nvSpPr>
        <p:spPr>
          <a:xfrm>
            <a:off x="7726309" y="2824768"/>
            <a:ext cx="3263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venir Book" panose="02000503020000020003" pitchFamily="2" charset="0"/>
              </a:rPr>
              <a:t>Is it simply telling me something or trying to shock or worry me?</a:t>
            </a:r>
          </a:p>
        </p:txBody>
      </p:sp>
      <p:pic>
        <p:nvPicPr>
          <p:cNvPr id="15" name="Picture 14" descr="A close up of a flower&#10;&#10;Description automatically generated">
            <a:extLst>
              <a:ext uri="{FF2B5EF4-FFF2-40B4-BE49-F238E27FC236}">
                <a16:creationId xmlns:a16="http://schemas.microsoft.com/office/drawing/2014/main" id="{B89BF758-83A9-CE40-92DF-60FCD233A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868" y="592162"/>
            <a:ext cx="5645252" cy="63845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6A80FEA-A0EC-854C-9393-9D8A3271E0F8}"/>
              </a:ext>
            </a:extLst>
          </p:cNvPr>
          <p:cNvSpPr/>
          <p:nvPr/>
        </p:nvSpPr>
        <p:spPr>
          <a:xfrm>
            <a:off x="5882955" y="2760152"/>
            <a:ext cx="2538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Is it for or against something?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C2F2190-BD08-D041-8E6D-D36F1CF96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98920" y="1071969"/>
            <a:ext cx="4811428" cy="525419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BD2F69E-199A-0F40-8C8A-4B43A8B89BE3}"/>
              </a:ext>
            </a:extLst>
          </p:cNvPr>
          <p:cNvSpPr/>
          <p:nvPr/>
        </p:nvSpPr>
        <p:spPr>
          <a:xfrm>
            <a:off x="6574226" y="2771772"/>
            <a:ext cx="2795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Do the sources check out?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31831E-EF88-2D4A-8AF6-7333FA8A5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32552" y="721628"/>
            <a:ext cx="5784254" cy="57519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DCB18CE-51F9-DA46-96E1-0123EB396AC2}"/>
              </a:ext>
            </a:extLst>
          </p:cNvPr>
          <p:cNvSpPr/>
          <p:nvPr/>
        </p:nvSpPr>
        <p:spPr>
          <a:xfrm rot="21004184">
            <a:off x="7771837" y="2192811"/>
            <a:ext cx="3190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venir Book" panose="02000503020000020003" pitchFamily="2" charset="0"/>
              </a:rPr>
              <a:t>Are other platforms, news companies or websites reporting on it?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AFAC2F-E050-8743-9959-470DD953E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0" y="6491306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25" grpId="0"/>
      <p:bldP spid="24" grpId="0"/>
      <p:bldP spid="2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1A78-E830-DF44-9548-EB2327D6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83" y="-142363"/>
            <a:ext cx="6009548" cy="363785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28255A"/>
                </a:solidFill>
                <a:latin typeface="Avenir Black" panose="02000503020000020003" pitchFamily="2" charset="0"/>
              </a:rPr>
              <a:t>What is </a:t>
            </a:r>
            <a:br>
              <a:rPr lang="en-GB" sz="5400" b="1" dirty="0">
                <a:solidFill>
                  <a:srgbClr val="28255A"/>
                </a:solidFill>
                <a:latin typeface="Avenir Black" panose="02000503020000020003" pitchFamily="2" charset="0"/>
              </a:rPr>
            </a:br>
            <a:r>
              <a:rPr lang="en-GB" sz="5400" b="1" dirty="0">
                <a:solidFill>
                  <a:srgbClr val="28255A"/>
                </a:solidFill>
                <a:latin typeface="Avenir Black" panose="02000503020000020003" pitchFamily="2" charset="0"/>
              </a:rPr>
              <a:t>satire?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C17BD-94B3-604A-86E0-DB42BBB0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 rot="20444545">
            <a:off x="4061311" y="2727186"/>
            <a:ext cx="4928882" cy="48272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265025-AFF0-C04C-854B-D49673846F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21350120">
            <a:off x="79125" y="1955116"/>
            <a:ext cx="4756719" cy="5194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FEE4C-543B-4943-A3C9-3C1BE82B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18867" y="-201904"/>
            <a:ext cx="4171343" cy="4085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E12580-5290-CF4E-BDD1-C230E4478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94721" y="-643677"/>
            <a:ext cx="4985690" cy="54444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49CC8E-2984-1B46-A80A-DF0E6137F654}"/>
              </a:ext>
            </a:extLst>
          </p:cNvPr>
          <p:cNvSpPr/>
          <p:nvPr/>
        </p:nvSpPr>
        <p:spPr>
          <a:xfrm>
            <a:off x="4743605" y="1179477"/>
            <a:ext cx="2206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Satire often mocks, jokes or parodies current events.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72FEE4-0902-7E40-808A-BA66F9340EFE}"/>
              </a:ext>
            </a:extLst>
          </p:cNvPr>
          <p:cNvSpPr/>
          <p:nvPr/>
        </p:nvSpPr>
        <p:spPr>
          <a:xfrm>
            <a:off x="5165726" y="4325205"/>
            <a:ext cx="2487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If something is sarcastic, odd, funny and dramatic at the same time, it might be satire.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392F56-8865-7345-8DD0-930C9F7D2540}"/>
              </a:ext>
            </a:extLst>
          </p:cNvPr>
          <p:cNvSpPr/>
          <p:nvPr/>
        </p:nvSpPr>
        <p:spPr>
          <a:xfrm>
            <a:off x="8262018" y="1011873"/>
            <a:ext cx="30471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700" b="1" dirty="0">
                <a:solidFill>
                  <a:schemeClr val="bg1"/>
                </a:solidFill>
                <a:latin typeface="Avenir Book" panose="02000503020000020003" pitchFamily="2" charset="0"/>
              </a:rPr>
              <a:t>Satire sometimes uses words with double meanings, puns or silly quotes.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90994A-1ACA-6D47-80E0-D9D903459B32}"/>
              </a:ext>
            </a:extLst>
          </p:cNvPr>
          <p:cNvSpPr/>
          <p:nvPr/>
        </p:nvSpPr>
        <p:spPr>
          <a:xfrm>
            <a:off x="901872" y="3516758"/>
            <a:ext cx="3042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Book" panose="02000503020000020003" pitchFamily="2" charset="0"/>
              </a:rPr>
              <a:t>Satire is different from fake news; it uses sarcastic comedy on purpose to entertain people.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1210E0-F7E1-6A4F-AFBE-EFA377156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892" y="5827422"/>
            <a:ext cx="2197822" cy="791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384C1-5E5B-7E4A-8EF9-FABE45312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0" y="6524842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42D37E-C32E-7E48-9FBA-696D225B822F}"/>
              </a:ext>
            </a:extLst>
          </p:cNvPr>
          <p:cNvSpPr/>
          <p:nvPr/>
        </p:nvSpPr>
        <p:spPr>
          <a:xfrm rot="18900000">
            <a:off x="-1917387" y="-776855"/>
            <a:ext cx="8624311" cy="8167115"/>
          </a:xfrm>
          <a:prstGeom prst="roundRect">
            <a:avLst>
              <a:gd name="adj" fmla="val 8162"/>
            </a:avLst>
          </a:prstGeom>
          <a:solidFill>
            <a:srgbClr val="25B4E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05331A-032B-7E41-B0DC-FF939F59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2" y="5827422"/>
            <a:ext cx="2197822" cy="79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E91976-FDB9-C04D-9B88-682D9E1BED4F}"/>
              </a:ext>
            </a:extLst>
          </p:cNvPr>
          <p:cNvSpPr/>
          <p:nvPr/>
        </p:nvSpPr>
        <p:spPr>
          <a:xfrm>
            <a:off x="1181642" y="1942528"/>
            <a:ext cx="437493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900" i="1" dirty="0">
              <a:solidFill>
                <a:schemeClr val="bg1"/>
              </a:solidFill>
            </a:endParaRPr>
          </a:p>
          <a:p>
            <a:r>
              <a:rPr lang="en-GB" sz="2900" dirty="0">
                <a:solidFill>
                  <a:schemeClr val="bg1"/>
                </a:solidFill>
                <a:latin typeface="Avenir Book" panose="02000503020000020003" pitchFamily="2" charset="0"/>
              </a:rPr>
              <a:t>I am going to show you a series of News stories.</a:t>
            </a:r>
          </a:p>
          <a:p>
            <a:endParaRPr lang="en-GB" sz="2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GB" sz="2900" dirty="0">
                <a:solidFill>
                  <a:schemeClr val="bg1"/>
                </a:solidFill>
                <a:latin typeface="Avenir Book" panose="02000503020000020003" pitchFamily="2" charset="0"/>
              </a:rPr>
              <a:t>You must use your evaluation sheet to assess whether you think the article is Real, Fake or Satire.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BB7D6-DF79-214C-9BC2-C915F72FCD48}"/>
              </a:ext>
            </a:extLst>
          </p:cNvPr>
          <p:cNvSpPr/>
          <p:nvPr/>
        </p:nvSpPr>
        <p:spPr>
          <a:xfrm>
            <a:off x="1119141" y="540124"/>
            <a:ext cx="44374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</a:rPr>
              <a:t>Task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dirty="0">
                <a:solidFill>
                  <a:prstClr val="white"/>
                </a:solidFill>
                <a:latin typeface="Avenir Medium Oblique" panose="02000503020000020003" pitchFamily="2" charset="0"/>
              </a:rPr>
              <a:t>News Evaluation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Medium Oblique" panose="02000503020000020003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120B50-6ACA-CD45-843D-74CB6B2A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91063">
            <a:off x="8954911" y="4116"/>
            <a:ext cx="5937604" cy="4457556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0373A-8EFE-AB4B-97F8-39D984794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8364">
            <a:off x="5497852" y="702806"/>
            <a:ext cx="6621686" cy="4971119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306A7-88CB-B04D-97EC-B28771E20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4920">
            <a:off x="7006333" y="3349843"/>
            <a:ext cx="6547562" cy="4915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86A8CB-CE49-6141-9A59-9C81F7DFB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0" y="6491306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8BE60D-0E91-6346-B6EA-DEE54F07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-835498"/>
            <a:ext cx="11526982" cy="8653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D9AA87-8C27-A94B-880F-5AF354F8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" y="6524842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9222D8-D55B-7D40-BBDC-483369E91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28" y="-484314"/>
            <a:ext cx="10465322" cy="7856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3378D-A495-F247-8BCE-44D1B309D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0" y="6524842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350</Words>
  <Application>Microsoft Macintosh PowerPoint</Application>
  <PresentationFormat>Widescreen</PresentationFormat>
  <Paragraphs>56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Avenir</vt:lpstr>
      <vt:lpstr>Avenir Black</vt:lpstr>
      <vt:lpstr>Avenir Black Oblique</vt:lpstr>
      <vt:lpstr>Avenir Book</vt:lpstr>
      <vt:lpstr>Avenir Medium</vt:lpstr>
      <vt:lpstr>Avenir Medium Oblique</vt:lpstr>
      <vt:lpstr>Calibri</vt:lpstr>
      <vt:lpstr>Calibri Light</vt:lpstr>
      <vt:lpstr>Office Theme</vt:lpstr>
      <vt:lpstr>Fake News </vt:lpstr>
      <vt:lpstr>PowerPoint Presentation</vt:lpstr>
      <vt:lpstr>How to spot Fake News:</vt:lpstr>
      <vt:lpstr>How to spot Fake News:</vt:lpstr>
      <vt:lpstr>How you can challenge Fake News:</vt:lpstr>
      <vt:lpstr>What is  satire?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</dc:title>
  <dc:creator>Susie Shaw</dc:creator>
  <cp:lastModifiedBy>John Dooris</cp:lastModifiedBy>
  <cp:revision>7</cp:revision>
  <dcterms:created xsi:type="dcterms:W3CDTF">2019-11-26T08:50:10Z</dcterms:created>
  <dcterms:modified xsi:type="dcterms:W3CDTF">2020-03-23T10:20:36Z</dcterms:modified>
</cp:coreProperties>
</file>