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  <p:sldMasterId id="2147483750" r:id="rId2"/>
  </p:sldMasterIdLst>
  <p:notesMasterIdLst>
    <p:notesMasterId r:id="rId21"/>
  </p:notesMasterIdLst>
  <p:sldIdLst>
    <p:sldId id="256" r:id="rId3"/>
    <p:sldId id="275" r:id="rId4"/>
    <p:sldId id="266" r:id="rId5"/>
    <p:sldId id="284" r:id="rId6"/>
    <p:sldId id="281" r:id="rId7"/>
    <p:sldId id="283" r:id="rId8"/>
    <p:sldId id="269" r:id="rId9"/>
    <p:sldId id="263" r:id="rId10"/>
    <p:sldId id="270" r:id="rId11"/>
    <p:sldId id="265" r:id="rId12"/>
    <p:sldId id="264" r:id="rId13"/>
    <p:sldId id="272" r:id="rId14"/>
    <p:sldId id="271" r:id="rId15"/>
    <p:sldId id="259" r:id="rId16"/>
    <p:sldId id="274" r:id="rId17"/>
    <p:sldId id="273" r:id="rId18"/>
    <p:sldId id="276" r:id="rId19"/>
    <p:sldId id="29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CD85BD-F8EC-2943-A609-04201C6BCF9F}">
          <p14:sldIdLst>
            <p14:sldId id="256"/>
            <p14:sldId id="275"/>
            <p14:sldId id="266"/>
            <p14:sldId id="284"/>
            <p14:sldId id="281"/>
            <p14:sldId id="283"/>
          </p14:sldIdLst>
        </p14:section>
        <p14:section name="fake news game" id="{D36FBE9D-E8DF-0443-914E-6763859E49F0}">
          <p14:sldIdLst>
            <p14:sldId id="269"/>
            <p14:sldId id="263"/>
            <p14:sldId id="270"/>
            <p14:sldId id="265"/>
            <p14:sldId id="264"/>
            <p14:sldId id="272"/>
            <p14:sldId id="271"/>
            <p14:sldId id="259"/>
            <p14:sldId id="274"/>
            <p14:sldId id="273"/>
            <p14:sldId id="276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uart Bill" initials="SB" lastIdx="2" clrIdx="0">
    <p:extLst>
      <p:ext uri="{19B8F6BF-5375-455C-9EA6-DF929625EA0E}">
        <p15:presenceInfo xmlns:p15="http://schemas.microsoft.com/office/powerpoint/2012/main" userId="S::stuart@ineqe.com::41d3a09c-6df7-4cf8-9576-b41614ed86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2456"/>
    <a:srgbClr val="E40D7D"/>
    <a:srgbClr val="008300"/>
    <a:srgbClr val="02B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9"/>
    <p:restoredTop sz="79492"/>
  </p:normalViewPr>
  <p:slideViewPr>
    <p:cSldViewPr snapToGrid="0" snapToObjects="1">
      <p:cViewPr varScale="1">
        <p:scale>
          <a:sx n="99" d="100"/>
          <a:sy n="99" d="100"/>
        </p:scale>
        <p:origin x="2176" y="-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89916-76EE-744E-8522-76E326307384}" type="datetimeFigureOut">
              <a:rPr lang="en-US" smtClean="0"/>
              <a:t>2/24/20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3CB0C-EF5B-E541-894B-8DF6BE2A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31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CB0C-EF5B-E541-894B-8DF6BE2AA1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2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2EBE136-8EDE-4537-BBD6-766486C6EA7C}" type="slidenum">
              <a:rPr lang="en-GB" altLang="en-US" sz="1200">
                <a:latin typeface="Arial" panose="020B0604020202020204" pitchFamily="34" charset="0"/>
              </a:rPr>
              <a:pPr/>
              <a:t>11</a:t>
            </a:fld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1446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D68790F-5875-4778-8AC8-B3772ECCCC41}" type="slidenum">
              <a:rPr lang="en-GB" altLang="en-US" sz="1200">
                <a:latin typeface="Arial" panose="020B0604020202020204" pitchFamily="34" charset="0"/>
              </a:rPr>
              <a:pPr/>
              <a:t>14</a:t>
            </a:fld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2153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F75DB-3731-6844-971B-179E844DEB9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593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F75DB-3731-6844-971B-179E844DEB9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964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CB0C-EF5B-E541-894B-8DF6BE2AA1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8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CB0C-EF5B-E541-894B-8DF6BE2AA1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73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CB0C-EF5B-E541-894B-8DF6BE2AA1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0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CB0C-EF5B-E541-894B-8DF6BE2AA1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95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03CB0C-EF5B-E541-894B-8DF6BE2AA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6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CB0C-EF5B-E541-894B-8DF6BE2AA1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78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900A26A-958B-4E52-8101-AEB32C9EC3A8}" type="slidenum">
              <a:rPr lang="en-GB" altLang="en-US" sz="1200">
                <a:latin typeface="Arial" panose="020B0604020202020204" pitchFamily="34" charset="0"/>
              </a:rPr>
              <a:pPr/>
              <a:t>8</a:t>
            </a:fld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35377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alt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CB0C-EF5B-E541-894B-8DF6BE2AA1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56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446E-1C5E-2A49-ACB4-1EEAB152B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0A6AC-F227-4841-80BD-19B0D878A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F8A1C-A771-6140-B6EE-5079B6C8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9B431-51C8-D349-870C-2391FB17F20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6104C-BADD-984A-AE5A-4EB0BD5E8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F17A6-F7DD-1C40-BD2C-35708D01E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17E08-97B1-7D44-8648-722B9B4E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34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82BFF-9981-FD4C-9A84-39C97211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305743-0F87-F145-9FD3-D35BB50CD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80E7F-0763-214D-9170-DF9BA1A1F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9B431-51C8-D349-870C-2391FB17F20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4C43C-8014-1B45-BEFB-C89EF612C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25E16-938A-E648-9662-F598099F6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17E08-97B1-7D44-8648-722B9B4E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57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AF0470-D0C6-7F4E-B39B-99DB8F4CD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EF882B-45EE-E745-B62F-1B09C661A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33FD0-C5BD-9942-AF64-F08823A0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9B431-51C8-D349-870C-2391FB17F20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BB862-7A10-F646-AF0D-1E6D050BA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AD62B-88D7-694C-9FFF-2D9D101A3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17E08-97B1-7D44-8648-722B9B4E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336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536A-A246-9C47-9A6B-2C68DE4EBFD1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3B3D-81DB-E64F-B6BF-E6A3DFC11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86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536A-A246-9C47-9A6B-2C68DE4EBFD1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3B3D-81DB-E64F-B6BF-E6A3DFC11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27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536A-A246-9C47-9A6B-2C68DE4EBFD1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3B3D-81DB-E64F-B6BF-E6A3DFC11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82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536A-A246-9C47-9A6B-2C68DE4EBFD1}" type="datetimeFigureOut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3B3D-81DB-E64F-B6BF-E6A3DFC11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74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536A-A246-9C47-9A6B-2C68DE4EBFD1}" type="datetimeFigureOut">
              <a:rPr lang="en-US" smtClean="0"/>
              <a:t>2/24/20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3B3D-81DB-E64F-B6BF-E6A3DFC11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48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536A-A246-9C47-9A6B-2C68DE4EBFD1}" type="datetimeFigureOut">
              <a:rPr lang="en-US" smtClean="0"/>
              <a:t>2/24/20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3B3D-81DB-E64F-B6BF-E6A3DFC11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29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536A-A246-9C47-9A6B-2C68DE4EBFD1}" type="datetimeFigureOut">
              <a:rPr lang="en-US" smtClean="0"/>
              <a:t>2/24/20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3B3D-81DB-E64F-B6BF-E6A3DFC11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9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536A-A246-9C47-9A6B-2C68DE4EBFD1}" type="datetimeFigureOut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3B3D-81DB-E64F-B6BF-E6A3DFC11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040A5-FD6A-6E4C-B0E5-5E1719B8C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39154-14AA-1F40-9FB3-8C30054FB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503D9-E140-264A-840D-6D3838C7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9B431-51C8-D349-870C-2391FB17F20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9C329-F8E7-B44B-8C84-5798DBD3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A6F94-2AF8-5D40-9690-DD964D19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17E08-97B1-7D44-8648-722B9B4E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691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536A-A246-9C47-9A6B-2C68DE4EBFD1}" type="datetimeFigureOut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3B3D-81DB-E64F-B6BF-E6A3DFC11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2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536A-A246-9C47-9A6B-2C68DE4EBFD1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3B3D-81DB-E64F-B6BF-E6A3DFC11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05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536A-A246-9C47-9A6B-2C68DE4EBFD1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43B3D-81DB-E64F-B6BF-E6A3DFC11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51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1E27-CDE4-5548-B876-18D9E6D90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797BF-3308-0743-B659-F82113CD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B6422-F17A-5946-B0B3-84154F70B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9B431-51C8-D349-870C-2391FB17F20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1FE55-BADD-E34C-82D5-57BD6F233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6E5B3-998E-C34A-B17B-540809B1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17E08-97B1-7D44-8648-722B9B4E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09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A121-A348-4749-B51D-9AB90F69A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4B7E6-4782-FC4A-894A-5409F87B7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FCCCF7-27B4-F944-ACB3-02A86987D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595E8-570F-234A-A64A-897EB9DD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9B431-51C8-D349-870C-2391FB17F20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E18CD-5869-2F45-A6F8-6019F3E9C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E114D-3415-6B49-A763-A962A8942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17E08-97B1-7D44-8648-722B9B4E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600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D029A-9E5F-8640-87B5-1C392C6C6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C29E1-83B6-D141-AC8D-8CF321FB5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3CBB5-ECE6-CA4D-9EA5-CC7FC3BFF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24D01-9855-2048-B20E-6C8B86D8F2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B966B1-EEA9-FB4D-8D3E-7E55F55D9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C99D24-1A2E-0A49-AFBE-BD35992F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9B431-51C8-D349-870C-2391FB17F20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375381-E238-AE4C-8675-970A64D6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8CB43F-4FDF-7242-B1C5-83510F4E0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17E08-97B1-7D44-8648-722B9B4E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95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6611A-8D2A-D847-86EF-07CBF382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6BB8DD-DC7A-8345-BD50-EF217AF3F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9B431-51C8-D349-870C-2391FB17F20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7F704-5F0D-5C45-BED2-7EBEB32D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7BFEF-321F-B74D-B576-AEA54532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17E08-97B1-7D44-8648-722B9B4E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023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C34A0-22B1-A34F-B420-E3A41E81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9B431-51C8-D349-870C-2391FB17F20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67CDDB-3858-5749-A978-7016AC73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953BA-B257-1442-BA67-CF0B5DF2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17E08-97B1-7D44-8648-722B9B4E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5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DB0C-A8A8-C64C-91FD-254FB6D5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818EE-CC5C-7A40-92C1-4177261C9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A7F4A-1D61-1642-AAC7-4C2B5FDB5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82536-FA87-CC40-ADBF-704E91407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9B431-51C8-D349-870C-2391FB17F20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61109-0DA7-8342-8C85-6823FFBE5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1E278-9207-7B4B-89D6-FCDE3E29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17E08-97B1-7D44-8648-722B9B4E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61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5A225-77D0-D54F-9313-7B6A679F8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6ED31-A8DB-7343-8D4D-A5A266AA39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236EF-45D5-5740-ABA9-F7D1058D5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64D21-C127-C946-9397-AEC4371C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9B431-51C8-D349-870C-2391FB17F20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33A18-30EB-834D-91BC-7412DDEF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8DE17-2FD1-7F43-9E3D-DE84D0CBE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17E08-97B1-7D44-8648-722B9B4E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3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4AD3B9-1945-B949-A951-72DF7CF03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8C0E4-2C41-6E4E-AC04-D1B7D9940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F46C8-BFB1-9A42-8FB3-E5C8BD4DB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9B431-51C8-D349-870C-2391FB17F20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733AB-03B2-4F4A-980F-8A24F7166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93C23-E641-7E40-9C19-623759FFF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17E08-97B1-7D44-8648-722B9B4EB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90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9536A-A246-9C47-9A6B-2C68DE4EBFD1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43B3D-81DB-E64F-B6BF-E6A3DFC117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8FB274D-8480-744B-90B3-47AB0ED66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90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0.png"/><Relationship Id="rId7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slide" Target="slide12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1.png"/><Relationship Id="rId7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slide" Target="slide15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.wikipedia.org/wiki/File:Magnifying_glass_icon_mgx2.sv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slide" Target="slide9.xml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428DF90-0DBF-814D-A7D1-6D62AE97A1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" t="12231" r="5503" b="124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 descr="A close up of a mask&#10;&#10;Description automatically generated">
            <a:extLst>
              <a:ext uri="{FF2B5EF4-FFF2-40B4-BE49-F238E27FC236}">
                <a16:creationId xmlns:a16="http://schemas.microsoft.com/office/drawing/2014/main" id="{546444D7-33A8-BE41-B66B-DF93A14FE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603" y="-813743"/>
            <a:ext cx="5324911" cy="8206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D47E65-6595-734C-B418-7D039E2147CE}"/>
              </a:ext>
            </a:extLst>
          </p:cNvPr>
          <p:cNvSpPr txBox="1">
            <a:spLocks/>
          </p:cNvSpPr>
          <p:nvPr/>
        </p:nvSpPr>
        <p:spPr>
          <a:xfrm>
            <a:off x="8022021" y="3289737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C4571-C76D-4648-AA09-39AD3D0AF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001" y="3289737"/>
            <a:ext cx="4308999" cy="1207269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02B1F1"/>
                </a:solidFill>
                <a:latin typeface="Avenir Black" panose="02000503020000020003" pitchFamily="2" charset="0"/>
              </a:rPr>
              <a:t>Fake </a:t>
            </a:r>
            <a:br>
              <a:rPr lang="en-US" b="1" dirty="0">
                <a:solidFill>
                  <a:srgbClr val="02B1F1"/>
                </a:solidFill>
                <a:latin typeface="Avenir Black" panose="02000503020000020003" pitchFamily="2" charset="0"/>
              </a:rPr>
            </a:br>
            <a:r>
              <a:rPr lang="en-US" b="1" dirty="0">
                <a:solidFill>
                  <a:srgbClr val="02B1F1"/>
                </a:solidFill>
                <a:latin typeface="Avenir Black" panose="02000503020000020003" pitchFamily="2" charset="0"/>
              </a:rPr>
              <a:t>News</a:t>
            </a:r>
          </a:p>
        </p:txBody>
      </p:sp>
    </p:spTree>
    <p:extLst>
      <p:ext uri="{BB962C8B-B14F-4D97-AF65-F5344CB8AC3E}">
        <p14:creationId xmlns:p14="http://schemas.microsoft.com/office/powerpoint/2010/main" val="193140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EF7DFA-6595-784C-A6E9-DFFBBDD0D6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11" b="31332"/>
          <a:stretch/>
        </p:blipFill>
        <p:spPr>
          <a:xfrm>
            <a:off x="2030186" y="1390260"/>
            <a:ext cx="6858000" cy="407748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2E6156-E2F7-214F-B3FA-ADF0CC427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53" y="169863"/>
            <a:ext cx="1981200" cy="148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C2097A-5035-B748-A307-7C407C5AA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892" y="5827422"/>
            <a:ext cx="219782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14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F85D7-2371-E74D-9A68-0CDFEACDE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296" y="-127322"/>
            <a:ext cx="9655290" cy="7248546"/>
          </a:xfrm>
          <a:prstGeom prst="rect">
            <a:avLst/>
          </a:prstGeom>
        </p:spPr>
      </p:pic>
      <p:pic>
        <p:nvPicPr>
          <p:cNvPr id="30" name="Picture 29">
            <a:hlinkClick r:id="rId4" action="ppaction://hlinksldjump">
              <a:snd r:embed="rId5" name="jg-032316-sfx-elearning-incorrect-answer-sound-5.wav"/>
            </a:hlinkClick>
            <a:extLst>
              <a:ext uri="{FF2B5EF4-FFF2-40B4-BE49-F238E27FC236}">
                <a16:creationId xmlns:a16="http://schemas.microsoft.com/office/drawing/2014/main" id="{2DAF0E0B-6B48-1F46-A37B-FB5DDA634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343" y="2127713"/>
            <a:ext cx="3124200" cy="2921000"/>
          </a:xfrm>
          <a:prstGeom prst="rect">
            <a:avLst/>
          </a:prstGeom>
        </p:spPr>
      </p:pic>
      <p:pic>
        <p:nvPicPr>
          <p:cNvPr id="29" name="Picture 28">
            <a:hlinkClick r:id="rId7" action="ppaction://hlinksldjump">
              <a:snd r:embed="rId8" name="jg-032316-sfx-elearning-correct-answer-sound-4.wav"/>
            </a:hlinkClick>
            <a:extLst>
              <a:ext uri="{FF2B5EF4-FFF2-40B4-BE49-F238E27FC236}">
                <a16:creationId xmlns:a16="http://schemas.microsoft.com/office/drawing/2014/main" id="{CB3E0E40-ABF1-9340-BE08-D44E5EDDBE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341" y="2055501"/>
            <a:ext cx="3086100" cy="288290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>
              <a:snd r:embed="rId5" name="jg-032316-sfx-elearning-incorrect-answer-sound-5.wav"/>
            </a:hlinkClick>
            <a:extLst>
              <a:ext uri="{FF2B5EF4-FFF2-40B4-BE49-F238E27FC236}">
                <a16:creationId xmlns:a16="http://schemas.microsoft.com/office/drawing/2014/main" id="{A76C926F-D300-F345-B34B-D65AB294BF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7272" y="2127713"/>
            <a:ext cx="3124200" cy="2888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49B88F-9402-BB43-9684-AAD7E7D9F3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10" y="6524842"/>
            <a:ext cx="17907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9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EC783E-B322-934D-848E-1FA1BBD4B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061" y="1806061"/>
            <a:ext cx="3245877" cy="32458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32450BA-DA80-7041-818B-DAEF91EC7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91" b="3523"/>
          <a:stretch/>
        </p:blipFill>
        <p:spPr>
          <a:xfrm>
            <a:off x="408569" y="307939"/>
            <a:ext cx="1985341" cy="1498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175F7-3825-FF40-B0DB-3B99684F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892" y="5827422"/>
            <a:ext cx="219782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50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51FB73-7239-BD42-A15C-6B89E53AA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1" b="31332"/>
          <a:stretch/>
        </p:blipFill>
        <p:spPr>
          <a:xfrm>
            <a:off x="2111828" y="1390260"/>
            <a:ext cx="6858000" cy="407748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E281F8-2496-F84F-827A-096800927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67" y="365806"/>
            <a:ext cx="1981200" cy="148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346DE-BEF8-144F-A7E7-14EEFBEEF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892" y="5827422"/>
            <a:ext cx="219782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13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1B4AC4-DDB3-F24A-B7BA-10204E5F8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308" y="-257765"/>
            <a:ext cx="9821772" cy="737353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>
              <a:snd r:embed="rId5" name="jg-032316-sfx-elearning-incorrect-answer-sound-5.wav"/>
            </a:hlinkClick>
            <a:extLst>
              <a:ext uri="{FF2B5EF4-FFF2-40B4-BE49-F238E27FC236}">
                <a16:creationId xmlns:a16="http://schemas.microsoft.com/office/drawing/2014/main" id="{4EDAA1E4-1C3E-3548-84C2-F1654E695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492" y="1987550"/>
            <a:ext cx="3086100" cy="2882900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>
              <a:snd r:embed="rId8" name="jg-032316-sfx-elearning-correct-answer-sound-4.wav"/>
            </a:hlinkClick>
            <a:extLst>
              <a:ext uri="{FF2B5EF4-FFF2-40B4-BE49-F238E27FC236}">
                <a16:creationId xmlns:a16="http://schemas.microsoft.com/office/drawing/2014/main" id="{669CB96D-AD81-7F46-AA72-C39B8A2BF9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4136" y="2059780"/>
            <a:ext cx="3046944" cy="2848769"/>
          </a:xfrm>
          <a:prstGeom prst="rect">
            <a:avLst/>
          </a:prstGeom>
        </p:spPr>
      </p:pic>
      <p:pic>
        <p:nvPicPr>
          <p:cNvPr id="33" name="Picture 32">
            <a:hlinkClick r:id="rId4" action="ppaction://hlinksldjump">
              <a:snd r:embed="rId5" name="jg-032316-sfx-elearning-incorrect-answer-sound-5.wav"/>
            </a:hlinkClick>
            <a:extLst>
              <a:ext uri="{FF2B5EF4-FFF2-40B4-BE49-F238E27FC236}">
                <a16:creationId xmlns:a16="http://schemas.microsoft.com/office/drawing/2014/main" id="{3013DCD7-D02B-914B-BD1C-091FB45350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9924" y="1987550"/>
            <a:ext cx="3124200" cy="2888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E6EE5C-5AA0-394B-9580-3F4B7D4277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10" y="6524842"/>
            <a:ext cx="17907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3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7ECFF2-C398-B340-8A4D-D46DF244A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061" y="1806061"/>
            <a:ext cx="3245877" cy="3245877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C505E7A-02D3-3245-90CE-202717737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91" b="3523"/>
          <a:stretch/>
        </p:blipFill>
        <p:spPr>
          <a:xfrm>
            <a:off x="408570" y="191105"/>
            <a:ext cx="1985341" cy="1498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CCBD2D-C05D-1742-8983-4F9CF73B1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892" y="5827422"/>
            <a:ext cx="219782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70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270A01-9547-6D41-A6A0-18402B68D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1" b="31332"/>
          <a:stretch/>
        </p:blipFill>
        <p:spPr>
          <a:xfrm>
            <a:off x="2258786" y="1390260"/>
            <a:ext cx="6858000" cy="407748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413A05-0361-ED4C-AEFA-A26821FD2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316821"/>
            <a:ext cx="1981200" cy="148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27EC5E-6260-E144-85C8-D4EDCF2FF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892" y="5827422"/>
            <a:ext cx="219782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88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9B2A66-4FBB-414B-8FA8-8CEB5B50D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795" y="1393447"/>
            <a:ext cx="6588151" cy="4071105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softEdge rad="31750"/>
          </a:effectLst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FBFA434-A23C-C34B-8928-4C8C57AD892A}"/>
              </a:ext>
            </a:extLst>
          </p:cNvPr>
          <p:cNvSpPr/>
          <p:nvPr/>
        </p:nvSpPr>
        <p:spPr>
          <a:xfrm rot="18900000">
            <a:off x="-1917387" y="-776855"/>
            <a:ext cx="8624311" cy="8167115"/>
          </a:xfrm>
          <a:prstGeom prst="roundRect">
            <a:avLst>
              <a:gd name="adj" fmla="val 8162"/>
            </a:avLst>
          </a:prstGeom>
          <a:solidFill>
            <a:srgbClr val="25B4EB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3A82B4-57A2-304B-9EAD-3D4CDAFB87F6}"/>
              </a:ext>
            </a:extLst>
          </p:cNvPr>
          <p:cNvSpPr/>
          <p:nvPr/>
        </p:nvSpPr>
        <p:spPr>
          <a:xfrm>
            <a:off x="1119141" y="540124"/>
            <a:ext cx="13304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lack" panose="02000503020000020003" pitchFamily="2" charset="0"/>
              </a:rPr>
              <a:t>Task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lac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2FDA7D-2271-7F43-9237-E627F97B63A4}"/>
              </a:ext>
            </a:extLst>
          </p:cNvPr>
          <p:cNvSpPr/>
          <p:nvPr/>
        </p:nvSpPr>
        <p:spPr>
          <a:xfrm>
            <a:off x="1119141" y="1573454"/>
            <a:ext cx="5050431" cy="403187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We’re going to create a poster for the other pupils in our school on how to spot Fake</a:t>
            </a:r>
            <a:r>
              <a:rPr lang="en-GB" sz="3200" dirty="0">
                <a:solidFill>
                  <a:prstClr val="white"/>
                </a:solidFill>
                <a:latin typeface="Avenir Book" panose="02000503020000020003" pitchFamily="2" charset="0"/>
              </a:rPr>
              <a:t> News.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Avenir Book" panose="02000503020000020003" pitchFamily="2" charset="0"/>
              </a:rPr>
              <a:t>The poster must contain instructions for how to identify Fake News.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7E8EC0-DBB8-1F4E-B32D-00D33127B163}"/>
              </a:ext>
            </a:extLst>
          </p:cNvPr>
          <p:cNvSpPr/>
          <p:nvPr/>
        </p:nvSpPr>
        <p:spPr>
          <a:xfrm>
            <a:off x="866705" y="3153151"/>
            <a:ext cx="5302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B2456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B2456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B2456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B9FE2-4035-C84E-B9C8-7CF79811D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0" y="6491306"/>
            <a:ext cx="17907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1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36F7A6-FABB-1A4E-B906-4E4335F9DD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4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CE48F-4585-0A42-9962-74A86C88D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491" y="478418"/>
            <a:ext cx="4646185" cy="16734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8EEAFC-3EEF-F446-B23A-EF32BE2051ED}"/>
              </a:ext>
            </a:extLst>
          </p:cNvPr>
          <p:cNvSpPr/>
          <p:nvPr/>
        </p:nvSpPr>
        <p:spPr>
          <a:xfrm>
            <a:off x="2546260" y="2385115"/>
            <a:ext cx="7398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25B4EB"/>
                </a:solidFill>
                <a:latin typeface="Avenir" panose="02000503020000020003" pitchFamily="2" charset="0"/>
              </a:rPr>
              <a:t>Have you downloaded the Safer Schools App? </a:t>
            </a:r>
            <a:r>
              <a:rPr lang="en-GB" sz="2800" b="1" i="1" dirty="0">
                <a:solidFill>
                  <a:srgbClr val="25B4EB"/>
                </a:solidFill>
                <a:latin typeface="Avenir Black Oblique" panose="02000503020000020003" pitchFamily="2" charset="0"/>
              </a:rPr>
              <a:t>Scan below!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468E824-05F5-FE46-9498-0F0320526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491" y="3708973"/>
            <a:ext cx="1992770" cy="260593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3655646-9DCB-BC47-8632-9F4160B9A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037"/>
          <a:stretch/>
        </p:blipFill>
        <p:spPr>
          <a:xfrm>
            <a:off x="6455596" y="3689464"/>
            <a:ext cx="1983080" cy="1969932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38B0D14-E7A1-7F4B-8AAA-F1A5F6341E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242"/>
          <a:stretch/>
        </p:blipFill>
        <p:spPr>
          <a:xfrm>
            <a:off x="6406740" y="5773356"/>
            <a:ext cx="1992771" cy="566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474B3-AD8B-BE49-A61B-96774434D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0" y="6491306"/>
            <a:ext cx="17907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80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7D04EF-C9FB-DC48-8899-B152D7A3BA2B}"/>
              </a:ext>
            </a:extLst>
          </p:cNvPr>
          <p:cNvSpPr txBox="1"/>
          <p:nvPr/>
        </p:nvSpPr>
        <p:spPr>
          <a:xfrm>
            <a:off x="981165" y="482600"/>
            <a:ext cx="5980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25B4EB"/>
                </a:solidFill>
                <a:latin typeface="Avenir Black" panose="02000503020000020003" pitchFamily="2" charset="0"/>
              </a:rPr>
              <a:t>Learning Objectives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06ED19-D52B-F641-86AF-31FD7A216529}"/>
              </a:ext>
            </a:extLst>
          </p:cNvPr>
          <p:cNvSpPr txBox="1">
            <a:spLocks/>
          </p:cNvSpPr>
          <p:nvPr/>
        </p:nvSpPr>
        <p:spPr>
          <a:xfrm>
            <a:off x="981165" y="1531038"/>
            <a:ext cx="8487299" cy="39139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SzPct val="100000"/>
            </a:pPr>
            <a:r>
              <a:rPr lang="en-GB" b="1" dirty="0">
                <a:latin typeface="Avenir Book"/>
                <a:cs typeface="Aharoni"/>
              </a:rPr>
              <a:t> </a:t>
            </a:r>
            <a:r>
              <a:rPr lang="en-GB" dirty="0">
                <a:latin typeface="Avenir Book" panose="02000503020000020003" pitchFamily="2" charset="0"/>
              </a:rPr>
              <a:t>Learn to identify if news is </a:t>
            </a:r>
            <a:r>
              <a:rPr lang="en-GB" b="1" dirty="0">
                <a:latin typeface="Avenir Black" panose="02000503020000020003" pitchFamily="2" charset="0"/>
              </a:rPr>
              <a:t>real, fake or satire.</a:t>
            </a:r>
            <a:endParaRPr lang="en-US" b="1" dirty="0">
              <a:latin typeface="Avenir Black" panose="02000503020000020003" pitchFamily="2" charset="0"/>
            </a:endParaRPr>
          </a:p>
          <a:p>
            <a:pPr>
              <a:lnSpc>
                <a:spcPct val="110000"/>
              </a:lnSpc>
              <a:buSzPct val="100000"/>
            </a:pPr>
            <a:endParaRPr lang="en-GB" b="1" dirty="0">
              <a:latin typeface="Avenir Black" panose="02000503020000020003" pitchFamily="2" charset="0"/>
              <a:cs typeface="Aharoni"/>
            </a:endParaRPr>
          </a:p>
          <a:p>
            <a:pPr>
              <a:lnSpc>
                <a:spcPct val="110000"/>
              </a:lnSpc>
              <a:buSzPct val="100000"/>
            </a:pPr>
            <a:r>
              <a:rPr lang="en-GB" dirty="0">
                <a:latin typeface="Avenir Book"/>
                <a:cs typeface="Aharoni"/>
              </a:rPr>
              <a:t> </a:t>
            </a:r>
            <a:r>
              <a:rPr lang="en-GB" dirty="0">
                <a:latin typeface="Avenir Book" panose="02000503020000020003" pitchFamily="2" charset="0"/>
              </a:rPr>
              <a:t>Understand how to </a:t>
            </a:r>
            <a:r>
              <a:rPr lang="en-GB" b="1" dirty="0">
                <a:latin typeface="Avenir Black" panose="02000503020000020003" pitchFamily="2" charset="0"/>
              </a:rPr>
              <a:t>spot</a:t>
            </a:r>
            <a:r>
              <a:rPr lang="en-GB" dirty="0">
                <a:latin typeface="Avenir Book" panose="02000503020000020003" pitchFamily="2" charset="0"/>
              </a:rPr>
              <a:t> Fake News.</a:t>
            </a:r>
            <a:endParaRPr lang="en-US" dirty="0">
              <a:latin typeface="Avenir Book" panose="02000503020000020003" pitchFamily="2" charset="0"/>
            </a:endParaRPr>
          </a:p>
          <a:p>
            <a:pPr>
              <a:lnSpc>
                <a:spcPct val="110000"/>
              </a:lnSpc>
              <a:buSzPct val="100000"/>
            </a:pPr>
            <a:endParaRPr lang="en-GB" b="1" dirty="0">
              <a:latin typeface="Avenir Black" panose="02000503020000020003" pitchFamily="2" charset="0"/>
              <a:cs typeface="Aharoni"/>
            </a:endParaRPr>
          </a:p>
          <a:p>
            <a:pPr>
              <a:lnSpc>
                <a:spcPct val="110000"/>
              </a:lnSpc>
              <a:buSzPct val="100000"/>
            </a:pPr>
            <a:r>
              <a:rPr lang="en-GB" dirty="0">
                <a:latin typeface="Avenir Book"/>
                <a:cs typeface="Aharoni"/>
              </a:rPr>
              <a:t> </a:t>
            </a:r>
            <a:r>
              <a:rPr lang="en-GB" dirty="0">
                <a:latin typeface="Avenir Book" panose="02000503020000020003" pitchFamily="2" charset="0"/>
              </a:rPr>
              <a:t>Develop our </a:t>
            </a:r>
            <a:r>
              <a:rPr lang="en-GB" b="1" dirty="0">
                <a:latin typeface="Avenir Black" panose="02000503020000020003" pitchFamily="2" charset="0"/>
              </a:rPr>
              <a:t>knowledge</a:t>
            </a:r>
            <a:r>
              <a:rPr lang="en-GB" dirty="0">
                <a:latin typeface="Avenir Book" panose="02000503020000020003" pitchFamily="2" charset="0"/>
              </a:rPr>
              <a:t> on how to </a:t>
            </a:r>
            <a:r>
              <a:rPr lang="en-GB" b="1" dirty="0">
                <a:latin typeface="Avenir Black" panose="02000503020000020003" pitchFamily="2" charset="0"/>
              </a:rPr>
              <a:t>challenge</a:t>
            </a:r>
            <a:r>
              <a:rPr lang="en-GB" dirty="0">
                <a:latin typeface="Avenir Book" panose="02000503020000020003" pitchFamily="2" charset="0"/>
              </a:rPr>
              <a:t> Fake News.</a:t>
            </a:r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F66D878-AFEF-BC49-ADC4-E32C3BD74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4" y="6502812"/>
            <a:ext cx="1867450" cy="11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4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474A29C-1845-7549-92AD-0F95BDC09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1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2B3AE-B158-B244-8B41-BDDD7C35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306" y="582528"/>
            <a:ext cx="7182771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Avenir Black" panose="02000503020000020003" pitchFamily="2" charset="0"/>
              </a:rPr>
              <a:t>How to spot Fake News: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64E000-8A1B-9E45-919A-BACC3582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077" y="1285046"/>
            <a:ext cx="5010375" cy="7656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D487BC-764A-974F-AF92-A791A7EE6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55689" flipH="1">
            <a:off x="6318886" y="2389335"/>
            <a:ext cx="4759993" cy="46598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8512A02-A196-FB4C-AE90-0D90251C73A7}"/>
              </a:ext>
            </a:extLst>
          </p:cNvPr>
          <p:cNvSpPr/>
          <p:nvPr/>
        </p:nvSpPr>
        <p:spPr>
          <a:xfrm>
            <a:off x="1046306" y="1814040"/>
            <a:ext cx="6096000" cy="37087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F0"/>
                </a:solidFill>
                <a:latin typeface="Avenir Black" panose="02000503020000020003" pitchFamily="2" charset="0"/>
              </a:rPr>
              <a:t>R</a:t>
            </a:r>
            <a:r>
              <a:rPr lang="en-US" sz="2800" b="1" dirty="0">
                <a:latin typeface="Avenir Black" panose="02000503020000020003" pitchFamily="2" charset="0"/>
              </a:rPr>
              <a:t>esearch </a:t>
            </a:r>
            <a:r>
              <a:rPr lang="en-US" sz="2800" dirty="0">
                <a:latin typeface="Avenir Book" panose="02000503020000020003" pitchFamily="2" charset="0"/>
              </a:rPr>
              <a:t>– check the publisher.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F0"/>
                </a:solidFill>
                <a:latin typeface="Avenir Black" panose="02000503020000020003" pitchFamily="2" charset="0"/>
              </a:rPr>
              <a:t>E</a:t>
            </a:r>
            <a:r>
              <a:rPr lang="en-US" sz="2800" b="1" dirty="0">
                <a:latin typeface="Avenir Black" panose="02000503020000020003" pitchFamily="2" charset="0"/>
              </a:rPr>
              <a:t>vidence</a:t>
            </a:r>
            <a:r>
              <a:rPr lang="en-US" sz="2800" dirty="0">
                <a:latin typeface="Avenir Book" panose="02000503020000020003" pitchFamily="2" charset="0"/>
              </a:rPr>
              <a:t> – check the sources.</a:t>
            </a:r>
          </a:p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00B0F0"/>
                </a:solidFill>
                <a:latin typeface="Avenir Black" panose="02000503020000020003" pitchFamily="2" charset="0"/>
              </a:rPr>
              <a:t>A</a:t>
            </a:r>
            <a:r>
              <a:rPr lang="en-GB" sz="2800" b="1" dirty="0">
                <a:latin typeface="Avenir Black" panose="02000503020000020003" pitchFamily="2" charset="0"/>
              </a:rPr>
              <a:t>nalyse</a:t>
            </a:r>
            <a:r>
              <a:rPr lang="en-GB" sz="2800" dirty="0">
                <a:latin typeface="Avenir Book" panose="02000503020000020003" pitchFamily="2" charset="0"/>
              </a:rPr>
              <a:t> – check the date.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F0"/>
                </a:solidFill>
                <a:latin typeface="Avenir Black" panose="02000503020000020003" pitchFamily="2" charset="0"/>
              </a:rPr>
              <a:t>L</a:t>
            </a:r>
            <a:r>
              <a:rPr lang="en-US" sz="2800" b="1" dirty="0">
                <a:latin typeface="Avenir Black" panose="02000503020000020003" pitchFamily="2" charset="0"/>
              </a:rPr>
              <a:t>earn</a:t>
            </a:r>
            <a:r>
              <a:rPr lang="en-US" sz="2800" dirty="0">
                <a:latin typeface="Avenir Book" panose="02000503020000020003" pitchFamily="2" charset="0"/>
              </a:rPr>
              <a:t> – google the quotes.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160B9EB-3B95-C544-BE24-7C4F27CDB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34" y="6502812"/>
            <a:ext cx="1867450" cy="111252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3BB9AA-0EC5-C749-9E03-FA99088AC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4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474A29C-1845-7549-92AD-0F95BDC09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E4F4E-E25F-8844-BBB8-4139B7CEF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306" y="1555970"/>
            <a:ext cx="10099388" cy="503751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n-US" sz="900" dirty="0">
              <a:latin typeface="Avenir Book" panose="02000503020000020003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E40D7D"/>
                </a:solidFill>
                <a:latin typeface="Avenir Black" panose="02000503020000020003" pitchFamily="2" charset="0"/>
              </a:rPr>
              <a:t>F</a:t>
            </a:r>
            <a:r>
              <a:rPr lang="en-US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acts</a:t>
            </a:r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 – use a fact checker.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E40D7D"/>
                </a:solidFill>
                <a:latin typeface="Avenir Black" panose="02000503020000020003" pitchFamily="2" charset="0"/>
              </a:rPr>
              <a:t>A</a:t>
            </a:r>
            <a:r>
              <a:rPr lang="en-US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ttention</a:t>
            </a:r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 – pay close attention to images.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E40D7D"/>
                </a:solidFill>
                <a:latin typeface="Avenir Black" panose="02000503020000020003" pitchFamily="2" charset="0"/>
              </a:rPr>
              <a:t>K</a:t>
            </a:r>
            <a:r>
              <a:rPr lang="en-US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nowledge</a:t>
            </a:r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 – look at what the experts are saying.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E40D7D"/>
                </a:solidFill>
                <a:latin typeface="Avenir Black" panose="02000503020000020003" pitchFamily="2" charset="0"/>
              </a:rPr>
              <a:t>E</a:t>
            </a:r>
            <a:r>
              <a:rPr lang="en-US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xamine</a:t>
            </a:r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 – look at the language used – is it dramatic or hyperbolic?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6A18DD-AFBD-CF43-8D60-5A5CF0A96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399" y="5817954"/>
            <a:ext cx="2197822" cy="7915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989CE8B-6980-0E49-8707-D498F80D3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306" y="582528"/>
            <a:ext cx="7182771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venir Black" panose="02000503020000020003" pitchFamily="2" charset="0"/>
              </a:rPr>
              <a:t>How to spot Fake News: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A9CC4D8-4481-4C4D-9C09-548BD9E5C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4" y="6502812"/>
            <a:ext cx="1867450" cy="11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3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6695EC-460B-E64D-B9B1-73FC67D7C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AB5AED-A925-5141-9079-FD5574705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081" y="270889"/>
            <a:ext cx="10153650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Avenir Black" panose="02000503020000020003" pitchFamily="2" charset="0"/>
              </a:rPr>
              <a:t>How you can challenge Fake News: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7C9777-1193-6E45-9A2D-CA39621E8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399" y="5817954"/>
            <a:ext cx="2197822" cy="791588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6EA2E25-33A1-844C-B214-E84817A62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48" y="1347150"/>
            <a:ext cx="4811428" cy="52541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E5A39D-EA58-9E4F-A923-C106F3BEE046}"/>
              </a:ext>
            </a:extLst>
          </p:cNvPr>
          <p:cNvSpPr/>
          <p:nvPr/>
        </p:nvSpPr>
        <p:spPr>
          <a:xfrm>
            <a:off x="1071527" y="2886047"/>
            <a:ext cx="29059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Ask - who wrote this? Why did they write it?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619EA6-0C48-6D46-8E6D-1C628E856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791" y="504754"/>
            <a:ext cx="7225793" cy="71854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43FF0C2-EF8A-214A-827E-F4FBE4CAB0E5}"/>
              </a:ext>
            </a:extLst>
          </p:cNvPr>
          <p:cNvSpPr/>
          <p:nvPr/>
        </p:nvSpPr>
        <p:spPr>
          <a:xfrm rot="512129">
            <a:off x="4049465" y="2126049"/>
            <a:ext cx="3567219" cy="284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venir Book" panose="02000503020000020003" pitchFamily="2" charset="0"/>
              </a:rPr>
              <a:t>Is the story from a credible newspaper, website or platform?</a:t>
            </a:r>
          </a:p>
        </p:txBody>
      </p:sp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66A7CE70-FFF5-5744-A111-42E94B7EE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004" y="1186420"/>
            <a:ext cx="5119704" cy="501414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76DCCEF-D549-1C4A-901E-FFC62CB648E3}"/>
              </a:ext>
            </a:extLst>
          </p:cNvPr>
          <p:cNvSpPr/>
          <p:nvPr/>
        </p:nvSpPr>
        <p:spPr>
          <a:xfrm>
            <a:off x="2241673" y="2840606"/>
            <a:ext cx="24640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Does the URL or link look legit?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8A2EEE3-785A-C640-ADBF-3714767C9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2887" y="721628"/>
            <a:ext cx="6096859" cy="59711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EAAC67C-D843-DC41-946F-82D558E8C1D1}"/>
              </a:ext>
            </a:extLst>
          </p:cNvPr>
          <p:cNvSpPr/>
          <p:nvPr/>
        </p:nvSpPr>
        <p:spPr>
          <a:xfrm>
            <a:off x="7726309" y="2824768"/>
            <a:ext cx="32635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venir Book" panose="02000503020000020003" pitchFamily="2" charset="0"/>
              </a:rPr>
              <a:t>Is it simply telling me something or trying to shock or worry me?</a:t>
            </a:r>
          </a:p>
        </p:txBody>
      </p:sp>
      <p:pic>
        <p:nvPicPr>
          <p:cNvPr id="15" name="Picture 14" descr="A close up of a flower&#10;&#10;Description automatically generated">
            <a:extLst>
              <a:ext uri="{FF2B5EF4-FFF2-40B4-BE49-F238E27FC236}">
                <a16:creationId xmlns:a16="http://schemas.microsoft.com/office/drawing/2014/main" id="{B89BF758-83A9-CE40-92DF-60FCD233A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4868" y="592162"/>
            <a:ext cx="5645252" cy="63845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6A80FEA-A0EC-854C-9393-9D8A3271E0F8}"/>
              </a:ext>
            </a:extLst>
          </p:cNvPr>
          <p:cNvSpPr/>
          <p:nvPr/>
        </p:nvSpPr>
        <p:spPr>
          <a:xfrm>
            <a:off x="5882955" y="2760152"/>
            <a:ext cx="25381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Is it for or against something?</a:t>
            </a:r>
          </a:p>
        </p:txBody>
      </p: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BC2F2190-BD08-D041-8E6D-D36F1CF96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98920" y="1071969"/>
            <a:ext cx="4811428" cy="525419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BD2F69E-199A-0F40-8C8A-4B43A8B89BE3}"/>
              </a:ext>
            </a:extLst>
          </p:cNvPr>
          <p:cNvSpPr/>
          <p:nvPr/>
        </p:nvSpPr>
        <p:spPr>
          <a:xfrm>
            <a:off x="6438522" y="2824768"/>
            <a:ext cx="2795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Do the sources check out?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31831E-EF88-2D4A-8AF6-7333FA8A5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832552" y="721628"/>
            <a:ext cx="5784254" cy="575193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DCB18CE-51F9-DA46-96E1-0123EB396AC2}"/>
              </a:ext>
            </a:extLst>
          </p:cNvPr>
          <p:cNvSpPr/>
          <p:nvPr/>
        </p:nvSpPr>
        <p:spPr>
          <a:xfrm rot="21004184">
            <a:off x="7771837" y="2192811"/>
            <a:ext cx="31901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venir Book" panose="02000503020000020003" pitchFamily="2" charset="0"/>
              </a:rPr>
              <a:t>Are other platforms, news companies or websites reporting on it?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291029F9-10F7-4846-BA64-7732E7586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34" y="6502812"/>
            <a:ext cx="1867450" cy="11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16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1" grpId="0"/>
      <p:bldP spid="25" grpId="0"/>
      <p:bldP spid="24" grpId="0"/>
      <p:bldP spid="2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42E5F81-9498-F145-BDAA-2A3CD89AA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11A78-E830-DF44-9548-EB2327D6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683" y="-142363"/>
            <a:ext cx="6009548" cy="3637852"/>
          </a:xfrm>
        </p:spPr>
        <p:txBody>
          <a:bodyPr>
            <a:normAutofit/>
          </a:bodyPr>
          <a:lstStyle/>
          <a:p>
            <a:r>
              <a:rPr lang="en-GB" sz="5400" b="1" dirty="0">
                <a:latin typeface="Avenir Black" panose="02000503020000020003" pitchFamily="2" charset="0"/>
              </a:rPr>
              <a:t>What is </a:t>
            </a:r>
            <a:br>
              <a:rPr lang="en-GB" sz="5400" b="1" dirty="0">
                <a:latin typeface="Avenir Black" panose="02000503020000020003" pitchFamily="2" charset="0"/>
              </a:rPr>
            </a:br>
            <a:r>
              <a:rPr lang="en-GB" sz="5400" b="1" dirty="0">
                <a:latin typeface="Avenir Black" panose="02000503020000020003" pitchFamily="2" charset="0"/>
              </a:rPr>
              <a:t>satire?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8C17BD-94B3-604A-86E0-DB42BBB0D6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20444545">
            <a:off x="3419725" y="2782164"/>
            <a:ext cx="4928882" cy="48272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265025-AFF0-C04C-854B-D49673846F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6000"/>
          </a:blip>
          <a:stretch>
            <a:fillRect/>
          </a:stretch>
        </p:blipFill>
        <p:spPr>
          <a:xfrm rot="21350120">
            <a:off x="-241328" y="1960044"/>
            <a:ext cx="4756719" cy="5194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FEE4C-543B-4943-A3C9-3C1BE82B5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34944" y="-462361"/>
            <a:ext cx="4171343" cy="40853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E12580-5290-CF4E-BDD1-C230E4478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190" y="-693706"/>
            <a:ext cx="4985690" cy="544449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849CC8E-2984-1B46-A80A-DF0E6137F654}"/>
              </a:ext>
            </a:extLst>
          </p:cNvPr>
          <p:cNvSpPr/>
          <p:nvPr/>
        </p:nvSpPr>
        <p:spPr>
          <a:xfrm>
            <a:off x="9359682" y="919020"/>
            <a:ext cx="2206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latin typeface="Avenir Book" panose="02000503020000020003" pitchFamily="2" charset="0"/>
              </a:rPr>
              <a:t>Satire often mocks, jokes or parodies current events.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72FEE4-0902-7E40-808A-BA66F9340EFE}"/>
              </a:ext>
            </a:extLst>
          </p:cNvPr>
          <p:cNvSpPr/>
          <p:nvPr/>
        </p:nvSpPr>
        <p:spPr>
          <a:xfrm>
            <a:off x="4524140" y="4380183"/>
            <a:ext cx="2487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latin typeface="Avenir Book" panose="02000503020000020003" pitchFamily="2" charset="0"/>
              </a:rPr>
              <a:t>If something is sarcastic, odd, funny and dramatic at the same time, it might be satire.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392F56-8865-7345-8DD0-930C9F7D2540}"/>
              </a:ext>
            </a:extLst>
          </p:cNvPr>
          <p:cNvSpPr/>
          <p:nvPr/>
        </p:nvSpPr>
        <p:spPr>
          <a:xfrm>
            <a:off x="5028483" y="961844"/>
            <a:ext cx="30471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700" b="1" dirty="0">
                <a:latin typeface="Avenir Book" panose="02000503020000020003" pitchFamily="2" charset="0"/>
              </a:rPr>
              <a:t>Satire sometimes uses words with double meanings, puns or silly quotes.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90994A-1ACA-6D47-80E0-D9D903459B32}"/>
              </a:ext>
            </a:extLst>
          </p:cNvPr>
          <p:cNvSpPr/>
          <p:nvPr/>
        </p:nvSpPr>
        <p:spPr>
          <a:xfrm>
            <a:off x="581419" y="3521686"/>
            <a:ext cx="30429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latin typeface="Avenir Book" panose="02000503020000020003" pitchFamily="2" charset="0"/>
              </a:rPr>
              <a:t>Satire is different from fake news; it uses sarcastic comedy on purpose to entertain people. </a:t>
            </a:r>
            <a:endParaRPr lang="en-US" sz="16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8E7F5D4-9760-2E4C-9C9F-EEF87C577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275" y="1897622"/>
            <a:ext cx="5471526" cy="83609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C8E6109-3DC3-EF4E-B290-C1F41D6FEB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05203">
            <a:off x="8677476" y="3387284"/>
            <a:ext cx="2449454" cy="1501902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67CEB9A5-D4A1-6846-8FB1-9B2DD186B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34" y="6502812"/>
            <a:ext cx="1867450" cy="11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7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E601-1200-4740-A5E6-537884329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196" y="2474458"/>
            <a:ext cx="8476277" cy="1325563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2B2456"/>
                </a:solidFill>
                <a:latin typeface="Avenir Black" panose="02000503020000020003" pitchFamily="2" charset="0"/>
              </a:rPr>
              <a:t>Spot the fake news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F1C10-A235-AA4E-B8AC-CA8A6FD3F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266" y="3651753"/>
            <a:ext cx="640776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2B2456"/>
                </a:solidFill>
                <a:latin typeface="Avenir Book" panose="02000503020000020003" pitchFamily="2" charset="0"/>
              </a:rPr>
              <a:t>Can you identify if the following news stories are real, satire or fake?</a:t>
            </a:r>
          </a:p>
          <a:p>
            <a:pPr marL="0" indent="0">
              <a:buNone/>
            </a:pPr>
            <a:endParaRPr lang="en-GB" sz="2400" dirty="0">
              <a:solidFill>
                <a:srgbClr val="2B2456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4F2335-86F2-E740-B381-909D4EA82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937" y="4310248"/>
            <a:ext cx="2073210" cy="1931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90A206-B6B4-7B40-8718-C8E80C916521}"/>
              </a:ext>
            </a:extLst>
          </p:cNvPr>
          <p:cNvSpPr txBox="1"/>
          <p:nvPr/>
        </p:nvSpPr>
        <p:spPr>
          <a:xfrm>
            <a:off x="1903475" y="5048996"/>
            <a:ext cx="1938613" cy="52322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5000"/>
                    </a:srgbClr>
                  </a:outerShdw>
                </a:effectLst>
                <a:latin typeface="Avenir Book" panose="02000503020000020003" pitchFamily="2" charset="0"/>
              </a:rPr>
              <a:t>REAL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B4CFC-B614-8440-A185-C9F968EA9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827" y="5317348"/>
            <a:ext cx="2056632" cy="19161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C595F64-6363-8A4C-B0CE-9D5B605A6A6E}"/>
              </a:ext>
            </a:extLst>
          </p:cNvPr>
          <p:cNvSpPr txBox="1"/>
          <p:nvPr/>
        </p:nvSpPr>
        <p:spPr>
          <a:xfrm>
            <a:off x="3326663" y="6013796"/>
            <a:ext cx="1415626" cy="52322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5000"/>
                    </a:srgbClr>
                  </a:outerShdw>
                </a:effectLst>
                <a:latin typeface="Avenir Book" panose="02000503020000020003" pitchFamily="2" charset="0"/>
              </a:rPr>
              <a:t>SATIRE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1CDF4C-05BD-CE49-9821-818FE4A3A444}"/>
              </a:ext>
            </a:extLst>
          </p:cNvPr>
          <p:cNvGrpSpPr/>
          <p:nvPr/>
        </p:nvGrpSpPr>
        <p:grpSpPr>
          <a:xfrm>
            <a:off x="0" y="5572216"/>
            <a:ext cx="2073210" cy="1916116"/>
            <a:chOff x="-302923" y="6637430"/>
            <a:chExt cx="3048740" cy="281772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39AA2-B536-274F-A679-BF325AA2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02923" y="6637430"/>
              <a:ext cx="3048740" cy="281772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E9CBDE-D3C5-104C-BB69-069D2964E83C}"/>
                </a:ext>
              </a:extLst>
            </p:cNvPr>
            <p:cNvSpPr txBox="1"/>
            <p:nvPr/>
          </p:nvSpPr>
          <p:spPr>
            <a:xfrm>
              <a:off x="392351" y="7618829"/>
              <a:ext cx="1938613" cy="523220"/>
            </a:xfrm>
            <a:prstGeom prst="rect">
              <a:avLst/>
            </a:prstGeom>
            <a:noFill/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>
                        <a:alpha val="35000"/>
                      </a:srgbClr>
                    </a:outerShdw>
                  </a:effectLst>
                  <a:latin typeface="Avenir Book" panose="02000503020000020003" pitchFamily="2" charset="0"/>
                </a:rPr>
                <a:t>FAKE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607FA07-CB3E-0548-B1FF-6793616B5F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5892" y="5827422"/>
            <a:ext cx="2197822" cy="791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AFEED3-D746-8442-ADCF-673FF47FE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-390434"/>
            <a:ext cx="2073210" cy="1916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959CBB-1FD3-2648-B1A7-61A92E7F8C06}"/>
              </a:ext>
            </a:extLst>
          </p:cNvPr>
          <p:cNvSpPr txBox="1"/>
          <p:nvPr/>
        </p:nvSpPr>
        <p:spPr>
          <a:xfrm>
            <a:off x="5197202" y="276939"/>
            <a:ext cx="1318299" cy="355801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5000"/>
                    </a:srgbClr>
                  </a:outerShdw>
                </a:effectLst>
                <a:latin typeface="Avenir Book" panose="02000503020000020003" pitchFamily="2" charset="0"/>
              </a:rPr>
              <a:t>FAKE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8B9764-49FA-1748-8367-5C51157A7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522" y="522236"/>
            <a:ext cx="2073210" cy="19315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193C80-EF26-3D4D-A2A7-79B74A577BF7}"/>
              </a:ext>
            </a:extLst>
          </p:cNvPr>
          <p:cNvSpPr txBox="1"/>
          <p:nvPr/>
        </p:nvSpPr>
        <p:spPr>
          <a:xfrm>
            <a:off x="3523060" y="1260984"/>
            <a:ext cx="1938613" cy="52322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5000"/>
                    </a:srgbClr>
                  </a:outerShdw>
                </a:effectLst>
                <a:latin typeface="Avenir Book" panose="02000503020000020003" pitchFamily="2" charset="0"/>
              </a:rPr>
              <a:t>REAL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6643BF-68B5-F240-BE34-11E8AFFF5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7" y="0"/>
            <a:ext cx="2056632" cy="19161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33E355-9CCF-0B4D-8D17-3C121CC7E9ED}"/>
              </a:ext>
            </a:extLst>
          </p:cNvPr>
          <p:cNvSpPr txBox="1"/>
          <p:nvPr/>
        </p:nvSpPr>
        <p:spPr>
          <a:xfrm>
            <a:off x="1530647" y="696448"/>
            <a:ext cx="1415626" cy="52322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5000"/>
                    </a:srgbClr>
                  </a:outerShdw>
                </a:effectLst>
                <a:latin typeface="Avenir Book" panose="02000503020000020003" pitchFamily="2" charset="0"/>
              </a:rPr>
              <a:t>SATIRE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CF985A-131A-0E44-A9C8-27CD561A8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3167" y="2802031"/>
            <a:ext cx="2056632" cy="19161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189FBF-815F-3C47-B95B-71E8AFEEB33E}"/>
              </a:ext>
            </a:extLst>
          </p:cNvPr>
          <p:cNvSpPr txBox="1"/>
          <p:nvPr/>
        </p:nvSpPr>
        <p:spPr>
          <a:xfrm>
            <a:off x="10335007" y="3498479"/>
            <a:ext cx="1415626" cy="52322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5000"/>
                    </a:srgbClr>
                  </a:outerShdw>
                </a:effectLst>
                <a:latin typeface="Avenir Book" panose="02000503020000020003" pitchFamily="2" charset="0"/>
              </a:rPr>
              <a:t>SATIRE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D0265FB-02E1-A140-94DD-D3845EB31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1978" y="950335"/>
            <a:ext cx="2073210" cy="193156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FE811D9-5FC1-AA4A-9D2D-34D7358E737D}"/>
              </a:ext>
            </a:extLst>
          </p:cNvPr>
          <p:cNvSpPr txBox="1"/>
          <p:nvPr/>
        </p:nvSpPr>
        <p:spPr>
          <a:xfrm>
            <a:off x="11041516" y="1689083"/>
            <a:ext cx="1938613" cy="52322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5000"/>
                    </a:srgbClr>
                  </a:outerShdw>
                </a:effectLst>
                <a:latin typeface="Avenir Book" panose="02000503020000020003" pitchFamily="2" charset="0"/>
              </a:rPr>
              <a:t>REAL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E75503-5456-C647-BF7D-C8A20D70F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780" y="4767247"/>
            <a:ext cx="2073210" cy="19315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B94160E-CE32-0F4F-B2D9-6E57A555BBC2}"/>
              </a:ext>
            </a:extLst>
          </p:cNvPr>
          <p:cNvSpPr txBox="1"/>
          <p:nvPr/>
        </p:nvSpPr>
        <p:spPr>
          <a:xfrm>
            <a:off x="7965318" y="5505995"/>
            <a:ext cx="1938613" cy="52322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5000"/>
                    </a:srgbClr>
                  </a:outerShdw>
                </a:effectLst>
                <a:latin typeface="Avenir Book" panose="02000503020000020003" pitchFamily="2" charset="0"/>
              </a:rPr>
              <a:t>REAL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24599EC-27C2-F047-B323-A8B1A1E79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33187" y="1172074"/>
            <a:ext cx="2073210" cy="191611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5EC4CC5-8B1C-AD43-823F-3A613F1BB887}"/>
              </a:ext>
            </a:extLst>
          </p:cNvPr>
          <p:cNvSpPr txBox="1"/>
          <p:nvPr/>
        </p:nvSpPr>
        <p:spPr>
          <a:xfrm>
            <a:off x="39615" y="1839447"/>
            <a:ext cx="1318299" cy="355801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5000"/>
                    </a:srgbClr>
                  </a:outerShdw>
                </a:effectLst>
                <a:latin typeface="Avenir Book" panose="02000503020000020003" pitchFamily="2" charset="0"/>
              </a:rPr>
              <a:t>FAKE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7A96FB1-9BD6-FF4F-899F-0028A4E381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9287" y="434647"/>
            <a:ext cx="2073210" cy="19161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0A41739-FCA4-7B49-AB79-F803EEC9ECC0}"/>
              </a:ext>
            </a:extLst>
          </p:cNvPr>
          <p:cNvSpPr txBox="1"/>
          <p:nvPr/>
        </p:nvSpPr>
        <p:spPr>
          <a:xfrm>
            <a:off x="9162089" y="1102020"/>
            <a:ext cx="1318299" cy="355801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5000"/>
                    </a:srgbClr>
                  </a:outerShdw>
                </a:effectLst>
                <a:latin typeface="Avenir Book" panose="02000503020000020003" pitchFamily="2" charset="0"/>
              </a:rPr>
              <a:t>FAKE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AA2EE6-E9F4-4246-A4D8-6E9458897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1005" y="5623003"/>
            <a:ext cx="2073210" cy="191611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93D1ED9-63BC-664E-9E03-D0CBB89B9FC3}"/>
              </a:ext>
            </a:extLst>
          </p:cNvPr>
          <p:cNvSpPr txBox="1"/>
          <p:nvPr/>
        </p:nvSpPr>
        <p:spPr>
          <a:xfrm>
            <a:off x="6233807" y="6290376"/>
            <a:ext cx="1318299" cy="355801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5000"/>
                    </a:srgbClr>
                  </a:outerShdw>
                </a:effectLst>
                <a:latin typeface="Avenir Book" panose="02000503020000020003" pitchFamily="2" charset="0"/>
              </a:rPr>
              <a:t>FAKE</a:t>
            </a:r>
          </a:p>
        </p:txBody>
      </p:sp>
      <p:pic>
        <p:nvPicPr>
          <p:cNvPr id="4" name="Online Media 3" descr="game-show_M1s5UgSu (1).mp3">
            <a:hlinkClick r:id="" action="ppaction://media"/>
            <a:extLst>
              <a:ext uri="{FF2B5EF4-FFF2-40B4-BE49-F238E27FC236}">
                <a16:creationId xmlns:a16="http://schemas.microsoft.com/office/drawing/2014/main" id="{B8D0ACB8-EFBC-2144-829A-4281D04A5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71546" y="2900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F26CBF-6F1E-7643-A7D2-A25C095AF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178" y="-36697"/>
            <a:ext cx="9643644" cy="7239803"/>
          </a:xfrm>
          <a:prstGeom prst="rect">
            <a:avLst/>
          </a:prstGeom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324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 altLang="en-US">
              <a:latin typeface="Arial" panose="020B0604020202020204" pitchFamily="34" charset="0"/>
            </a:endParaRPr>
          </a:p>
        </p:txBody>
      </p:sp>
      <p:pic>
        <p:nvPicPr>
          <p:cNvPr id="11" name="Picture 10">
            <a:hlinkClick r:id="rId4" action="ppaction://hlinksldjump">
              <a:snd r:embed="rId5" name="jg-032316-sfx-elearning-incorrect-answer-sound-5.wav"/>
            </a:hlinkClick>
            <a:extLst>
              <a:ext uri="{FF2B5EF4-FFF2-40B4-BE49-F238E27FC236}">
                <a16:creationId xmlns:a16="http://schemas.microsoft.com/office/drawing/2014/main" id="{4C48854A-27FC-9B4F-B748-AA2184B7C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54" y="1987550"/>
            <a:ext cx="3086100" cy="2882900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>
              <a:snd r:embed="rId5" name="jg-032316-sfx-elearning-incorrect-answer-sound-5.wav"/>
            </a:hlinkClick>
            <a:extLst>
              <a:ext uri="{FF2B5EF4-FFF2-40B4-BE49-F238E27FC236}">
                <a16:creationId xmlns:a16="http://schemas.microsoft.com/office/drawing/2014/main" id="{9F590171-4C59-4340-9BAA-2CA6286DF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946" y="1985072"/>
            <a:ext cx="3086100" cy="2885378"/>
          </a:xfrm>
          <a:prstGeom prst="rect">
            <a:avLst/>
          </a:prstGeom>
        </p:spPr>
      </p:pic>
      <p:pic>
        <p:nvPicPr>
          <p:cNvPr id="29" name="Picture 28">
            <a:hlinkClick r:id="rId8" action="ppaction://hlinksldjump">
              <a:snd r:embed="rId9" name="jg-032316-sfx-elearning-correct-answer-sound-4.wav"/>
            </a:hlinkClick>
            <a:extLst>
              <a:ext uri="{FF2B5EF4-FFF2-40B4-BE49-F238E27FC236}">
                <a16:creationId xmlns:a16="http://schemas.microsoft.com/office/drawing/2014/main" id="{A50D612E-08FB-294F-9CFF-837F4AD2DD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7147" y="1987550"/>
            <a:ext cx="3117706" cy="288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1ED148-7029-2445-BAF1-3B1245D078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10" y="6524842"/>
            <a:ext cx="17907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9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C2997C-920F-7C44-99AD-49517E374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061" y="1579539"/>
            <a:ext cx="3245877" cy="32458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6B61D06-84F0-434D-8FB0-60BA131AC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91" b="3523"/>
          <a:stretch/>
        </p:blipFill>
        <p:spPr>
          <a:xfrm>
            <a:off x="539198" y="240090"/>
            <a:ext cx="1985341" cy="1498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AC3A51-159D-AB43-A867-D0D52C3A3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892" y="5827422"/>
            <a:ext cx="2197822" cy="7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566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1786</TotalTime>
  <Words>345</Words>
  <Application>Microsoft Macintosh PowerPoint</Application>
  <PresentationFormat>Widescreen</PresentationFormat>
  <Paragraphs>66</Paragraphs>
  <Slides>18</Slides>
  <Notes>13</Notes>
  <HiddenSlides>6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Aharoni</vt:lpstr>
      <vt:lpstr>Arial</vt:lpstr>
      <vt:lpstr>Avenir</vt:lpstr>
      <vt:lpstr>Avenir Black</vt:lpstr>
      <vt:lpstr>Avenir Black Oblique</vt:lpstr>
      <vt:lpstr>Avenir Book</vt:lpstr>
      <vt:lpstr>Calibri</vt:lpstr>
      <vt:lpstr>Calibri Light</vt:lpstr>
      <vt:lpstr>1_Office Theme</vt:lpstr>
      <vt:lpstr>Office Theme</vt:lpstr>
      <vt:lpstr>Fake  News</vt:lpstr>
      <vt:lpstr>PowerPoint Presentation</vt:lpstr>
      <vt:lpstr>How to spot Fake News:</vt:lpstr>
      <vt:lpstr>How to spot Fake News:</vt:lpstr>
      <vt:lpstr>How you can challenge Fake News:</vt:lpstr>
      <vt:lpstr>What is  satire?</vt:lpstr>
      <vt:lpstr>Spot the fake news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Safer Schools Guide to Fake News</dc:title>
  <dc:creator>John Dooris</dc:creator>
  <cp:lastModifiedBy>Stuart Bill</cp:lastModifiedBy>
  <cp:revision>120</cp:revision>
  <dcterms:created xsi:type="dcterms:W3CDTF">2019-09-18T11:28:37Z</dcterms:created>
  <dcterms:modified xsi:type="dcterms:W3CDTF">2020-02-24T10:49:53Z</dcterms:modified>
</cp:coreProperties>
</file>