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7" r:id="rId3"/>
    <p:sldId id="4516" r:id="rId4"/>
    <p:sldId id="4525" r:id="rId5"/>
    <p:sldId id="4522" r:id="rId6"/>
    <p:sldId id="4527" r:id="rId7"/>
    <p:sldId id="4520" r:id="rId8"/>
    <p:sldId id="4521" r:id="rId9"/>
    <p:sldId id="452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26AAA4-AF50-C6F7-10AF-F02A55C80ACF}" name="Danielle McCreedy" initials="" userId="S::danielle@ineqe.com::6e08d5d3-b0df-43fa-b913-f915dac6f51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D1B30"/>
    <a:srgbClr val="DA3632"/>
    <a:srgbClr val="69A0E7"/>
    <a:srgbClr val="FBD13D"/>
    <a:srgbClr val="2F9E43"/>
    <a:srgbClr val="222C56"/>
    <a:srgbClr val="1E304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25"/>
    <p:restoredTop sz="77959"/>
  </p:normalViewPr>
  <p:slideViewPr>
    <p:cSldViewPr snapToGrid="0">
      <p:cViewPr varScale="1">
        <p:scale>
          <a:sx n="98" d="100"/>
          <a:sy n="98" d="100"/>
        </p:scale>
        <p:origin x="2136" y="192"/>
      </p:cViewPr>
      <p:guideLst/>
    </p:cSldViewPr>
  </p:slideViewPr>
  <p:notesTextViewPr>
    <p:cViewPr>
      <p:scale>
        <a:sx n="110" d="100"/>
        <a:sy n="11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A21D5-0E73-1A40-A4A6-A3922424CB4E}" type="datetimeFigureOut">
              <a:rPr lang="en-US" smtClean="0"/>
              <a:t>2/18/25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CD9BD-02D5-5249-8CDE-64AD3A327A0B}" type="slidenum">
              <a:rPr lang="en-US" smtClean="0"/>
              <a:t>‹#›</a:t>
            </a:fld>
            <a:endParaRPr lang="en-US"/>
          </a:p>
        </p:txBody>
      </p:sp>
    </p:spTree>
    <p:extLst>
      <p:ext uri="{BB962C8B-B14F-4D97-AF65-F5344CB8AC3E}">
        <p14:creationId xmlns:p14="http://schemas.microsoft.com/office/powerpoint/2010/main" val="2036133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7CD9BD-02D5-5249-8CDE-64AD3A327A0B}" type="slidenum">
              <a:rPr lang="en-US" smtClean="0"/>
              <a:t>1</a:t>
            </a:fld>
            <a:endParaRPr lang="en-US"/>
          </a:p>
        </p:txBody>
      </p:sp>
    </p:spTree>
    <p:extLst>
      <p:ext uri="{BB962C8B-B14F-4D97-AF65-F5344CB8AC3E}">
        <p14:creationId xmlns:p14="http://schemas.microsoft.com/office/powerpoint/2010/main" val="3721739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br>
              <a:rPr lang="en-GB" sz="1200" dirty="0">
                <a:solidFill>
                  <a:schemeClr val="bg1"/>
                </a:solidFill>
                <a:latin typeface="Arial" panose="020B0604020202020204" pitchFamily="34" charset="0"/>
                <a:cs typeface="Arial" panose="020B0604020202020204" pitchFamily="34" charset="0"/>
              </a:rPr>
            </a:br>
            <a:endParaRPr lang="en-GB" sz="1200" dirty="0">
              <a:solidFill>
                <a:schemeClr val="bg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C7CD9BD-02D5-5249-8CDE-64AD3A327A0B}" type="slidenum">
              <a:rPr lang="en-US" smtClean="0"/>
              <a:t>2</a:t>
            </a:fld>
            <a:endParaRPr lang="en-US"/>
          </a:p>
        </p:txBody>
      </p:sp>
    </p:spTree>
    <p:extLst>
      <p:ext uri="{BB962C8B-B14F-4D97-AF65-F5344CB8AC3E}">
        <p14:creationId xmlns:p14="http://schemas.microsoft.com/office/powerpoint/2010/main" val="201542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CD9BD-02D5-5249-8CDE-64AD3A327A0B}" type="slidenum">
              <a:rPr lang="en-US" smtClean="0"/>
              <a:t>3</a:t>
            </a:fld>
            <a:endParaRPr lang="en-US"/>
          </a:p>
        </p:txBody>
      </p:sp>
    </p:spTree>
    <p:extLst>
      <p:ext uri="{BB962C8B-B14F-4D97-AF65-F5344CB8AC3E}">
        <p14:creationId xmlns:p14="http://schemas.microsoft.com/office/powerpoint/2010/main" val="466087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D8C3D-3160-4AD4-ACE3-00EECCDDCA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F73AC-9B71-78AE-8911-84117EE147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971833-B0C7-ACF4-1C4C-4EE85DF2402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FDEB5F6-8040-B71F-E185-B0A655AC83A4}"/>
              </a:ext>
            </a:extLst>
          </p:cNvPr>
          <p:cNvSpPr>
            <a:spLocks noGrp="1"/>
          </p:cNvSpPr>
          <p:nvPr>
            <p:ph type="sldNum" sz="quarter" idx="5"/>
          </p:nvPr>
        </p:nvSpPr>
        <p:spPr/>
        <p:txBody>
          <a:bodyPr/>
          <a:lstStyle/>
          <a:p>
            <a:fld id="{BC7CD9BD-02D5-5249-8CDE-64AD3A327A0B}" type="slidenum">
              <a:rPr lang="en-US" smtClean="0"/>
              <a:t>4</a:t>
            </a:fld>
            <a:endParaRPr lang="en-US"/>
          </a:p>
        </p:txBody>
      </p:sp>
    </p:spTree>
    <p:extLst>
      <p:ext uri="{BB962C8B-B14F-4D97-AF65-F5344CB8AC3E}">
        <p14:creationId xmlns:p14="http://schemas.microsoft.com/office/powerpoint/2010/main" val="1611572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726A3-53BB-E8DE-11F2-A795E7231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C6092D-2C61-033C-F306-78AC3B968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47FC6E-4427-DF44-C9A3-5298B4308A09}"/>
              </a:ext>
            </a:extLst>
          </p:cNvPr>
          <p:cNvSpPr>
            <a:spLocks noGrp="1"/>
          </p:cNvSpPr>
          <p:nvPr>
            <p:ph type="body" idx="1"/>
          </p:nvPr>
        </p:nvSpPr>
        <p:spPr/>
        <p:txBody>
          <a:bodyPr/>
          <a:lstStyle/>
          <a:p>
            <a:endParaRPr lang="en-GB" sz="1800" kern="0" dirty="0">
              <a:effectLst/>
              <a:latin typeface="AppleSystemUIFont"/>
              <a:ea typeface="Aptos" panose="020B0004020202020204" pitchFamily="34" charset="0"/>
              <a:cs typeface="Arial" panose="020B0604020202020204" pitchFamily="34" charset="0"/>
            </a:endParaRPr>
          </a:p>
          <a:p>
            <a:endParaRPr lang="en-GB" sz="1800" kern="100" dirty="0">
              <a:effectLst/>
              <a:latin typeface="Aptos" panose="020B0004020202020204" pitchFamily="34" charset="0"/>
              <a:ea typeface="Aptos" panose="020B0004020202020204" pitchFamily="34" charset="0"/>
              <a:cs typeface="Arial" panose="020B0604020202020204" pitchFamily="34" charset="0"/>
            </a:endParaRPr>
          </a:p>
          <a:p>
            <a:endParaRPr lang="en-GB" dirty="0"/>
          </a:p>
        </p:txBody>
      </p:sp>
      <p:sp>
        <p:nvSpPr>
          <p:cNvPr id="4" name="Slide Number Placeholder 3">
            <a:extLst>
              <a:ext uri="{FF2B5EF4-FFF2-40B4-BE49-F238E27FC236}">
                <a16:creationId xmlns:a16="http://schemas.microsoft.com/office/drawing/2014/main" id="{2ED1854A-5CF9-7E27-EB93-5A27175B40BF}"/>
              </a:ext>
            </a:extLst>
          </p:cNvPr>
          <p:cNvSpPr>
            <a:spLocks noGrp="1"/>
          </p:cNvSpPr>
          <p:nvPr>
            <p:ph type="sldNum" sz="quarter" idx="5"/>
          </p:nvPr>
        </p:nvSpPr>
        <p:spPr/>
        <p:txBody>
          <a:bodyPr/>
          <a:lstStyle/>
          <a:p>
            <a:fld id="{BC7CD9BD-02D5-5249-8CDE-64AD3A327A0B}" type="slidenum">
              <a:rPr lang="en-US" smtClean="0"/>
              <a:t>5</a:t>
            </a:fld>
            <a:endParaRPr lang="en-US"/>
          </a:p>
        </p:txBody>
      </p:sp>
    </p:spTree>
    <p:extLst>
      <p:ext uri="{BB962C8B-B14F-4D97-AF65-F5344CB8AC3E}">
        <p14:creationId xmlns:p14="http://schemas.microsoft.com/office/powerpoint/2010/main" val="104490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65F16-2BD1-2D87-F162-393D89B78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9A5DF2-FF87-0D81-454B-5F710B96D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BE2EE-3C78-DBA9-B2C8-8DAB828605FD}"/>
              </a:ext>
            </a:extLst>
          </p:cNvPr>
          <p:cNvSpPr>
            <a:spLocks noGrp="1"/>
          </p:cNvSpPr>
          <p:nvPr>
            <p:ph type="body" idx="1"/>
          </p:nvPr>
        </p:nvSpPr>
        <p:spPr/>
        <p:txBody>
          <a:bodyPr/>
          <a:lstStyle/>
          <a:p>
            <a:endParaRPr lang="en-GB" sz="1800" kern="0" dirty="0">
              <a:effectLst/>
              <a:latin typeface="AppleSystemUIFont"/>
              <a:ea typeface="Aptos" panose="020B0004020202020204" pitchFamily="34" charset="0"/>
              <a:cs typeface="Arial" panose="020B0604020202020204" pitchFamily="34" charset="0"/>
            </a:endParaRPr>
          </a:p>
          <a:p>
            <a:r>
              <a:rPr lang="en-GB" sz="1800" kern="100" dirty="0">
                <a:effectLst/>
                <a:latin typeface="Aptos" panose="020B0004020202020204" pitchFamily="34" charset="0"/>
                <a:ea typeface="Aptos" panose="020B0004020202020204" pitchFamily="34" charset="0"/>
                <a:cs typeface="Arial" panose="020B0604020202020204" pitchFamily="34" charset="0"/>
              </a:rPr>
              <a:t>Visit your Teach Hub to download the resources at https://</a:t>
            </a:r>
            <a:r>
              <a:rPr lang="en-GB" sz="1800" kern="100" dirty="0" err="1">
                <a:effectLst/>
                <a:latin typeface="Aptos" panose="020B0004020202020204" pitchFamily="34" charset="0"/>
                <a:ea typeface="Aptos" panose="020B0004020202020204" pitchFamily="34" charset="0"/>
                <a:cs typeface="Arial" panose="020B0604020202020204" pitchFamily="34" charset="0"/>
              </a:rPr>
              <a:t>oursaferschools.co.uk</a:t>
            </a:r>
            <a:r>
              <a:rPr lang="en-GB" sz="1800" kern="100" dirty="0">
                <a:effectLst/>
                <a:latin typeface="Aptos" panose="020B0004020202020204" pitchFamily="34" charset="0"/>
                <a:ea typeface="Aptos" panose="020B0004020202020204" pitchFamily="34" charset="0"/>
                <a:cs typeface="Arial" panose="020B0604020202020204" pitchFamily="34" charset="0"/>
              </a:rPr>
              <a:t>/</a:t>
            </a:r>
            <a:r>
              <a:rPr lang="en-GB" sz="1800" kern="100" dirty="0" err="1">
                <a:effectLst/>
                <a:latin typeface="Aptos" panose="020B0004020202020204" pitchFamily="34" charset="0"/>
                <a:ea typeface="Aptos" panose="020B0004020202020204" pitchFamily="34" charset="0"/>
                <a:cs typeface="Arial" panose="020B0604020202020204" pitchFamily="34" charset="0"/>
              </a:rPr>
              <a:t>teachhub</a:t>
            </a:r>
            <a:r>
              <a:rPr lang="en-GB" sz="1800" kern="100" dirty="0">
                <a:effectLst/>
                <a:latin typeface="Aptos" panose="020B0004020202020204" pitchFamily="34" charset="0"/>
                <a:ea typeface="Aptos" panose="020B0004020202020204" pitchFamily="34" charset="0"/>
                <a:cs typeface="Arial" panose="020B0604020202020204" pitchFamily="34" charset="0"/>
              </a:rPr>
              <a:t>/</a:t>
            </a:r>
          </a:p>
          <a:p>
            <a:endParaRPr lang="en-GB" dirty="0"/>
          </a:p>
        </p:txBody>
      </p:sp>
      <p:sp>
        <p:nvSpPr>
          <p:cNvPr id="4" name="Slide Number Placeholder 3">
            <a:extLst>
              <a:ext uri="{FF2B5EF4-FFF2-40B4-BE49-F238E27FC236}">
                <a16:creationId xmlns:a16="http://schemas.microsoft.com/office/drawing/2014/main" id="{B0C9AF1A-8677-552A-C9F9-160B1B92D503}"/>
              </a:ext>
            </a:extLst>
          </p:cNvPr>
          <p:cNvSpPr>
            <a:spLocks noGrp="1"/>
          </p:cNvSpPr>
          <p:nvPr>
            <p:ph type="sldNum" sz="quarter" idx="5"/>
          </p:nvPr>
        </p:nvSpPr>
        <p:spPr/>
        <p:txBody>
          <a:bodyPr/>
          <a:lstStyle/>
          <a:p>
            <a:fld id="{BC7CD9BD-02D5-5249-8CDE-64AD3A327A0B}" type="slidenum">
              <a:rPr lang="en-US" smtClean="0"/>
              <a:t>6</a:t>
            </a:fld>
            <a:endParaRPr lang="en-US"/>
          </a:p>
        </p:txBody>
      </p:sp>
    </p:spTree>
    <p:extLst>
      <p:ext uri="{BB962C8B-B14F-4D97-AF65-F5344CB8AC3E}">
        <p14:creationId xmlns:p14="http://schemas.microsoft.com/office/powerpoint/2010/main" val="2965124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a:r>
              <a:rPr lang="en-GB" sz="1800" kern="100" dirty="0">
                <a:effectLst/>
                <a:latin typeface="Aptos" panose="020B0004020202020204" pitchFamily="34" charset="0"/>
                <a:ea typeface="Aptos" panose="020B0004020202020204" pitchFamily="34" charset="0"/>
                <a:cs typeface="Arial" panose="020B0604020202020204" pitchFamily="34" charset="0"/>
              </a:rPr>
              <a:t> </a:t>
            </a:r>
          </a:p>
          <a:p>
            <a:endParaRPr lang="en-GB" dirty="0"/>
          </a:p>
        </p:txBody>
      </p:sp>
      <p:sp>
        <p:nvSpPr>
          <p:cNvPr id="4" name="Slide Number Placeholder 3"/>
          <p:cNvSpPr>
            <a:spLocks noGrp="1"/>
          </p:cNvSpPr>
          <p:nvPr>
            <p:ph type="sldNum" sz="quarter" idx="5"/>
          </p:nvPr>
        </p:nvSpPr>
        <p:spPr/>
        <p:txBody>
          <a:bodyPr/>
          <a:lstStyle/>
          <a:p>
            <a:fld id="{BC7CD9BD-02D5-5249-8CDE-64AD3A327A0B}" type="slidenum">
              <a:rPr lang="en-US" smtClean="0"/>
              <a:t>7</a:t>
            </a:fld>
            <a:endParaRPr lang="en-US"/>
          </a:p>
        </p:txBody>
      </p:sp>
    </p:spTree>
    <p:extLst>
      <p:ext uri="{BB962C8B-B14F-4D97-AF65-F5344CB8AC3E}">
        <p14:creationId xmlns:p14="http://schemas.microsoft.com/office/powerpoint/2010/main" val="251282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7CD9BD-02D5-5249-8CDE-64AD3A327A0B}" type="slidenum">
              <a:rPr lang="en-US" smtClean="0"/>
              <a:t>8</a:t>
            </a:fld>
            <a:endParaRPr lang="en-US"/>
          </a:p>
        </p:txBody>
      </p:sp>
    </p:spTree>
    <p:extLst>
      <p:ext uri="{BB962C8B-B14F-4D97-AF65-F5344CB8AC3E}">
        <p14:creationId xmlns:p14="http://schemas.microsoft.com/office/powerpoint/2010/main" val="3067180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4BF9E-2AE0-7C00-2333-8C735C25E8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2BF59C-AE53-5605-32AE-402B137484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EDFF8-0A6F-B3CF-F7BD-B896761B82F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D9CC8E8-5F81-BBF8-FBDB-AFB7D82EB9FE}"/>
              </a:ext>
            </a:extLst>
          </p:cNvPr>
          <p:cNvSpPr>
            <a:spLocks noGrp="1"/>
          </p:cNvSpPr>
          <p:nvPr>
            <p:ph type="sldNum" sz="quarter" idx="5"/>
          </p:nvPr>
        </p:nvSpPr>
        <p:spPr/>
        <p:txBody>
          <a:bodyPr/>
          <a:lstStyle/>
          <a:p>
            <a:fld id="{BC7CD9BD-02D5-5249-8CDE-64AD3A327A0B}" type="slidenum">
              <a:rPr lang="en-US" smtClean="0"/>
              <a:t>9</a:t>
            </a:fld>
            <a:endParaRPr lang="en-US"/>
          </a:p>
        </p:txBody>
      </p:sp>
    </p:spTree>
    <p:extLst>
      <p:ext uri="{BB962C8B-B14F-4D97-AF65-F5344CB8AC3E}">
        <p14:creationId xmlns:p14="http://schemas.microsoft.com/office/powerpoint/2010/main" val="2428206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908FC-8094-A23F-AD6A-20F4FFD5DDA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FEAFF02-538E-7C19-2172-AB070F1331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29E787A-DEB2-FFEB-6686-3EBFD9087C66}"/>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5" name="Footer Placeholder 4">
            <a:extLst>
              <a:ext uri="{FF2B5EF4-FFF2-40B4-BE49-F238E27FC236}">
                <a16:creationId xmlns:a16="http://schemas.microsoft.com/office/drawing/2014/main" id="{951619F0-C1E7-C274-0B53-AC12627E095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4BF3687-B17C-95C2-E198-4CF467CF392A}"/>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4098156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65532-5A0E-6797-D159-62A23B57A25F}"/>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3944DE-83A2-A0BC-28B0-56F6E477C299}"/>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B094906-762F-06AA-C4B1-049723A78BB5}"/>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5" name="Footer Placeholder 4">
            <a:extLst>
              <a:ext uri="{FF2B5EF4-FFF2-40B4-BE49-F238E27FC236}">
                <a16:creationId xmlns:a16="http://schemas.microsoft.com/office/drawing/2014/main" id="{0EB19FD7-B09A-122F-AC4C-33F89550E3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5015D6-EC5F-F90A-4CA8-D375080F17F0}"/>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231275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69CB22-952D-2D34-6A84-7DF4E4559F88}"/>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BC99011-CABE-A29F-CCB3-7F51C89D9B83}"/>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F53EBC-5BCB-D76A-B506-A602A49A7B4D}"/>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5" name="Footer Placeholder 4">
            <a:extLst>
              <a:ext uri="{FF2B5EF4-FFF2-40B4-BE49-F238E27FC236}">
                <a16:creationId xmlns:a16="http://schemas.microsoft.com/office/drawing/2014/main" id="{56A7A972-499C-B4E0-FD63-7D5B22925CF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61B7E-07CF-F06D-8C59-FA621D3F2939}"/>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60977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65C4-4598-4FA6-7AEA-CCDF159FB3D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D0FF435-0E2D-C5F2-6A8A-E34F65C78D2B}"/>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498396-D325-31A0-800F-74A09CC2A87F}"/>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5" name="Footer Placeholder 4">
            <a:extLst>
              <a:ext uri="{FF2B5EF4-FFF2-40B4-BE49-F238E27FC236}">
                <a16:creationId xmlns:a16="http://schemas.microsoft.com/office/drawing/2014/main" id="{44C43028-4F65-C9FF-9BDA-93E4ED6942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E9CA474-36DE-51E7-66CC-16CEB68595F8}"/>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1318037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0D0A5-F2BA-FE79-13BA-494E3A36F95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FDA1CDFA-2E65-897A-61B3-E786C91F1DE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AD64F4C-94D6-5EE9-78F4-8B9C4291D497}"/>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5" name="Footer Placeholder 4">
            <a:extLst>
              <a:ext uri="{FF2B5EF4-FFF2-40B4-BE49-F238E27FC236}">
                <a16:creationId xmlns:a16="http://schemas.microsoft.com/office/drawing/2014/main" id="{B1F76A27-C6D6-D3BB-1644-66A0C91B58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AF82455-3CCB-822B-9C87-0020A5B500A3}"/>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51459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CE990-FAC7-412A-35DD-FA16A7C9404E}"/>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1FAFA8-5276-B5E9-E93C-D5F815C03D94}"/>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5508772-49F8-E657-61D0-4032BB0A870F}"/>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96C9D22-1695-6497-9060-2303CD627BDF}"/>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6" name="Footer Placeholder 5">
            <a:extLst>
              <a:ext uri="{FF2B5EF4-FFF2-40B4-BE49-F238E27FC236}">
                <a16:creationId xmlns:a16="http://schemas.microsoft.com/office/drawing/2014/main" id="{E9042953-717C-5FCE-2B6B-720EDD2AECC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8B69D1-63D6-13DD-C993-8C9EF3995596}"/>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167891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25445-C99A-553B-739E-EC0F39EA94C5}"/>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DB3134-CBDC-B2D9-C8EB-E0CB22CFDC4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CA23392-759D-CF2C-01DD-FDBAD71F67D7}"/>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227A0BC-E994-091E-B386-F418E1F47C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F190541-8962-CA42-BCBF-D7D82FE922AF}"/>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51B0CE3-4C7A-1B1F-2A9A-895D64D54438}"/>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8" name="Footer Placeholder 7">
            <a:extLst>
              <a:ext uri="{FF2B5EF4-FFF2-40B4-BE49-F238E27FC236}">
                <a16:creationId xmlns:a16="http://schemas.microsoft.com/office/drawing/2014/main" id="{5BBEDDC2-17FD-4287-4DCC-636F5DF574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E7515DA-D265-F5A4-3844-145C55142C05}"/>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2410856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9F95-E112-3B43-B3CD-66F30105693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30AC589-3709-B3C0-A4E7-E83FF4FD4299}"/>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4" name="Footer Placeholder 3">
            <a:extLst>
              <a:ext uri="{FF2B5EF4-FFF2-40B4-BE49-F238E27FC236}">
                <a16:creationId xmlns:a16="http://schemas.microsoft.com/office/drawing/2014/main" id="{A0DE1641-38B3-C158-46BA-944E57B57F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4670FAC-B02F-E95B-E2AC-E8E9EC1547B7}"/>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1015408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7225FC-426D-4ADC-2D67-B6410E453DC4}"/>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3" name="Footer Placeholder 2">
            <a:extLst>
              <a:ext uri="{FF2B5EF4-FFF2-40B4-BE49-F238E27FC236}">
                <a16:creationId xmlns:a16="http://schemas.microsoft.com/office/drawing/2014/main" id="{8BC7BCF7-CA5F-D1F5-86EC-771D06A74F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A27B1C-A9AA-295F-2859-DD13F9FA0BDC}"/>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2186650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4B3E7-6AD3-3816-2FF3-2E9D9C8011E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A61A6F4-0E5C-AAA3-8E04-622FC45A096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51176F0-B7AA-8795-E3F5-1F944BCC03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AA6F9B0-42CD-7B01-1D03-30D00A28E467}"/>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6" name="Footer Placeholder 5">
            <a:extLst>
              <a:ext uri="{FF2B5EF4-FFF2-40B4-BE49-F238E27FC236}">
                <a16:creationId xmlns:a16="http://schemas.microsoft.com/office/drawing/2014/main" id="{A58E736B-1BBD-6D66-BF8D-BB4AF1BE3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B0ABC3-4121-52E2-0E9F-543871D7F343}"/>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818377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BA195-0336-E419-DE55-6FF29753272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96AD6FB-2166-4314-8C79-2361831606FC}"/>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75C2963-87FC-A42F-27AD-E8EEB59A90F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201F469-8CED-E0B0-47C7-EB5348C28198}"/>
              </a:ext>
            </a:extLst>
          </p:cNvPr>
          <p:cNvSpPr>
            <a:spLocks noGrp="1"/>
          </p:cNvSpPr>
          <p:nvPr>
            <p:ph type="dt" sz="half" idx="10"/>
          </p:nvPr>
        </p:nvSpPr>
        <p:spPr>
          <a:xfrm>
            <a:off x="838200" y="6356350"/>
            <a:ext cx="2743200" cy="365125"/>
          </a:xfrm>
          <a:prstGeom prst="rect">
            <a:avLst/>
          </a:prstGeom>
        </p:spPr>
        <p:txBody>
          <a:bodyPr/>
          <a:lstStyle/>
          <a:p>
            <a:fld id="{D54A463C-71A7-D44D-A185-09CB750AB2C9}" type="datetimeFigureOut">
              <a:rPr lang="en-US" smtClean="0"/>
              <a:t>2/18/25</a:t>
            </a:fld>
            <a:endParaRPr lang="en-US"/>
          </a:p>
        </p:txBody>
      </p:sp>
      <p:sp>
        <p:nvSpPr>
          <p:cNvPr id="6" name="Footer Placeholder 5">
            <a:extLst>
              <a:ext uri="{FF2B5EF4-FFF2-40B4-BE49-F238E27FC236}">
                <a16:creationId xmlns:a16="http://schemas.microsoft.com/office/drawing/2014/main" id="{A42434CC-E512-CDA9-C0EC-514EBF9CC1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EFDEC76-96F8-4BCB-2024-B64FCCE368CE}"/>
              </a:ext>
            </a:extLst>
          </p:cNvPr>
          <p:cNvSpPr>
            <a:spLocks noGrp="1"/>
          </p:cNvSpPr>
          <p:nvPr>
            <p:ph type="sldNum" sz="quarter" idx="12"/>
          </p:nvPr>
        </p:nvSpPr>
        <p:spPr>
          <a:xfrm>
            <a:off x="8610600" y="6356350"/>
            <a:ext cx="2743200" cy="365125"/>
          </a:xfrm>
          <a:prstGeom prst="rect">
            <a:avLst/>
          </a:prstGeom>
        </p:spPr>
        <p:txBody>
          <a:bodyPr/>
          <a:lstStyle/>
          <a:p>
            <a:fld id="{929A3A5D-6776-7942-BDF4-70D310FED507}" type="slidenum">
              <a:rPr lang="en-US" smtClean="0"/>
              <a:t>‹#›</a:t>
            </a:fld>
            <a:endParaRPr lang="en-US"/>
          </a:p>
        </p:txBody>
      </p:sp>
    </p:spTree>
    <p:extLst>
      <p:ext uri="{BB962C8B-B14F-4D97-AF65-F5344CB8AC3E}">
        <p14:creationId xmlns:p14="http://schemas.microsoft.com/office/powerpoint/2010/main" val="3520252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D1B30"/>
            </a:gs>
            <a:gs pos="74000">
              <a:srgbClr val="1E3043"/>
            </a:gs>
            <a:gs pos="83000">
              <a:srgbClr val="1E3043"/>
            </a:gs>
            <a:gs pos="99000">
              <a:srgbClr val="0D1B30"/>
            </a:gs>
          </a:gsLst>
          <a:lin ang="540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977E85-3B1B-ECD1-7183-0593288CDD60}"/>
              </a:ext>
            </a:extLst>
          </p:cNvPr>
          <p:cNvSpPr txBox="1"/>
          <p:nvPr userDrawn="1"/>
        </p:nvSpPr>
        <p:spPr>
          <a:xfrm>
            <a:off x="222068" y="6453051"/>
            <a:ext cx="3605348" cy="261610"/>
          </a:xfrm>
          <a:prstGeom prst="rect">
            <a:avLst/>
          </a:prstGeom>
          <a:noFill/>
        </p:spPr>
        <p:txBody>
          <a:bodyPr wrap="square" rtlCol="0">
            <a:spAutoFit/>
          </a:bodyPr>
          <a:lstStyle/>
          <a:p>
            <a:r>
              <a:rPr lang="en-GB" sz="1100" dirty="0">
                <a:solidFill>
                  <a:schemeClr val="bg1"/>
                </a:solidFill>
                <a:latin typeface="Helvetica" pitchFamily="2" charset="0"/>
              </a:rPr>
              <a:t>© </a:t>
            </a:r>
            <a:r>
              <a:rPr lang="en-GB" sz="1100" dirty="0" err="1">
                <a:solidFill>
                  <a:schemeClr val="bg1"/>
                </a:solidFill>
                <a:latin typeface="Helvetica" pitchFamily="2" charset="0"/>
              </a:rPr>
              <a:t>Ineqe</a:t>
            </a:r>
            <a:r>
              <a:rPr lang="en-GB" sz="1100" dirty="0">
                <a:solidFill>
                  <a:schemeClr val="bg1"/>
                </a:solidFill>
                <a:latin typeface="Helvetica" pitchFamily="2" charset="0"/>
              </a:rPr>
              <a:t> Group Ltd 2025</a:t>
            </a:r>
          </a:p>
        </p:txBody>
      </p:sp>
      <p:pic>
        <p:nvPicPr>
          <p:cNvPr id="10" name="Picture 9" descr="A white text on a black background&#10;&#10;AI-generated content may be incorrect.">
            <a:extLst>
              <a:ext uri="{FF2B5EF4-FFF2-40B4-BE49-F238E27FC236}">
                <a16:creationId xmlns:a16="http://schemas.microsoft.com/office/drawing/2014/main" id="{52753CAB-FA95-3832-B077-FB5DE4E3150A}"/>
              </a:ext>
            </a:extLst>
          </p:cNvPr>
          <p:cNvPicPr>
            <a:picLocks noChangeAspect="1"/>
          </p:cNvPicPr>
          <p:nvPr userDrawn="1"/>
        </p:nvPicPr>
        <p:blipFill>
          <a:blip r:embed="rId13"/>
          <a:stretch>
            <a:fillRect/>
          </a:stretch>
        </p:blipFill>
        <p:spPr>
          <a:xfrm>
            <a:off x="10550964" y="245435"/>
            <a:ext cx="1215367" cy="437738"/>
          </a:xfrm>
          <a:prstGeom prst="rect">
            <a:avLst/>
          </a:prstGeom>
        </p:spPr>
      </p:pic>
    </p:spTree>
    <p:extLst>
      <p:ext uri="{BB962C8B-B14F-4D97-AF65-F5344CB8AC3E}">
        <p14:creationId xmlns:p14="http://schemas.microsoft.com/office/powerpoint/2010/main" val="215754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jp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46A70A21-6193-3160-1083-38EB227A0D7B}"/>
              </a:ext>
            </a:extLst>
          </p:cNvPr>
          <p:cNvSpPr/>
          <p:nvPr/>
        </p:nvSpPr>
        <p:spPr>
          <a:xfrm>
            <a:off x="1445418" y="1508125"/>
            <a:ext cx="8858250" cy="3099593"/>
          </a:xfrm>
          <a:prstGeom prst="roundRect">
            <a:avLst/>
          </a:prstGeom>
          <a:solidFill>
            <a:schemeClr val="bg1">
              <a:alpha val="368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a:extLst>
              <a:ext uri="{FF2B5EF4-FFF2-40B4-BE49-F238E27FC236}">
                <a16:creationId xmlns:a16="http://schemas.microsoft.com/office/drawing/2014/main" id="{FDC80D2B-C38E-9FD8-2991-1BE75E559263}"/>
              </a:ext>
            </a:extLst>
          </p:cNvPr>
          <p:cNvSpPr/>
          <p:nvPr/>
        </p:nvSpPr>
        <p:spPr>
          <a:xfrm>
            <a:off x="3187303" y="4294980"/>
            <a:ext cx="5374481"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934212EB-A8AD-A98B-658A-05DAD4670499}"/>
              </a:ext>
            </a:extLst>
          </p:cNvPr>
          <p:cNvSpPr>
            <a:spLocks noGrp="1"/>
          </p:cNvSpPr>
          <p:nvPr>
            <p:ph type="subTitle" idx="1"/>
          </p:nvPr>
        </p:nvSpPr>
        <p:spPr>
          <a:xfrm>
            <a:off x="3463528" y="4392748"/>
            <a:ext cx="4822031" cy="669924"/>
          </a:xfrm>
        </p:spPr>
        <p:txBody>
          <a:bodyPr>
            <a:normAutofit/>
          </a:bodyPr>
          <a:lstStyle/>
          <a:p>
            <a:r>
              <a:rPr lang="en-US" sz="3200" b="1" dirty="0">
                <a:solidFill>
                  <a:srgbClr val="0D1B30"/>
                </a:solidFill>
                <a:latin typeface="Arial" panose="020B0604020202020204" pitchFamily="34" charset="0"/>
                <a:cs typeface="Arial" panose="020B0604020202020204" pitchFamily="34" charset="0"/>
              </a:rPr>
              <a:t>STAFFROOM BRIEFING</a:t>
            </a:r>
          </a:p>
        </p:txBody>
      </p:sp>
      <p:sp>
        <p:nvSpPr>
          <p:cNvPr id="2" name="Title 1">
            <a:extLst>
              <a:ext uri="{FF2B5EF4-FFF2-40B4-BE49-F238E27FC236}">
                <a16:creationId xmlns:a16="http://schemas.microsoft.com/office/drawing/2014/main" id="{FF86D262-03B6-FF5F-19C5-9448F230D614}"/>
              </a:ext>
            </a:extLst>
          </p:cNvPr>
          <p:cNvSpPr>
            <a:spLocks noGrp="1"/>
          </p:cNvSpPr>
          <p:nvPr>
            <p:ph type="ctrTitle"/>
          </p:nvPr>
        </p:nvSpPr>
        <p:spPr>
          <a:xfrm>
            <a:off x="1302543" y="1508125"/>
            <a:ext cx="9144000" cy="2387600"/>
          </a:xfrm>
        </p:spPr>
        <p:txBody>
          <a:bodyPr/>
          <a:lstStyle/>
          <a:p>
            <a:pPr>
              <a:lnSpc>
                <a:spcPct val="80000"/>
              </a:lnSpc>
            </a:pPr>
            <a:r>
              <a:rPr lang="en-US" b="1" dirty="0">
                <a:solidFill>
                  <a:schemeClr val="bg1"/>
                </a:solidFill>
                <a:latin typeface="Arial" panose="020B0604020202020204" pitchFamily="34" charset="0"/>
                <a:ea typeface="Inter" panose="02000503000000020004" pitchFamily="2" charset="0"/>
                <a:cs typeface="Arial" panose="020B0604020202020204" pitchFamily="34" charset="0"/>
              </a:rPr>
              <a:t>Extortion Scams Targeting Schools</a:t>
            </a:r>
          </a:p>
        </p:txBody>
      </p:sp>
      <p:sp>
        <p:nvSpPr>
          <p:cNvPr id="9" name="Rounded Rectangle 8">
            <a:extLst>
              <a:ext uri="{FF2B5EF4-FFF2-40B4-BE49-F238E27FC236}">
                <a16:creationId xmlns:a16="http://schemas.microsoft.com/office/drawing/2014/main" id="{C5AC7BFF-55F4-3CB5-C43C-600CBACA0AD6}"/>
              </a:ext>
            </a:extLst>
          </p:cNvPr>
          <p:cNvSpPr/>
          <p:nvPr/>
        </p:nvSpPr>
        <p:spPr>
          <a:xfrm>
            <a:off x="4496412" y="970756"/>
            <a:ext cx="2756263" cy="956832"/>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descr="Colorful letters on a black background&#10;&#10;AI-generated content may be incorrect.">
            <a:extLst>
              <a:ext uri="{FF2B5EF4-FFF2-40B4-BE49-F238E27FC236}">
                <a16:creationId xmlns:a16="http://schemas.microsoft.com/office/drawing/2014/main" id="{26FC7A0B-798F-3DA9-DD67-5D66917F34D8}"/>
              </a:ext>
            </a:extLst>
          </p:cNvPr>
          <p:cNvPicPr>
            <a:picLocks noChangeAspect="1"/>
          </p:cNvPicPr>
          <p:nvPr/>
        </p:nvPicPr>
        <p:blipFill>
          <a:blip r:embed="rId3"/>
          <a:stretch>
            <a:fillRect/>
          </a:stretch>
        </p:blipFill>
        <p:spPr>
          <a:xfrm>
            <a:off x="4888588" y="1094061"/>
            <a:ext cx="1971911" cy="710222"/>
          </a:xfrm>
          <a:prstGeom prst="rect">
            <a:avLst/>
          </a:prstGeom>
        </p:spPr>
      </p:pic>
    </p:spTree>
    <p:extLst>
      <p:ext uri="{BB962C8B-B14F-4D97-AF65-F5344CB8AC3E}">
        <p14:creationId xmlns:p14="http://schemas.microsoft.com/office/powerpoint/2010/main" val="106578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person sitting at a desk typing on a computer&#10;&#10;AI-generated content may be incorrect.">
            <a:extLst>
              <a:ext uri="{FF2B5EF4-FFF2-40B4-BE49-F238E27FC236}">
                <a16:creationId xmlns:a16="http://schemas.microsoft.com/office/drawing/2014/main" id="{36B710C8-D85E-67F1-7EEB-6FA7052DC3BA}"/>
              </a:ext>
            </a:extLst>
          </p:cNvPr>
          <p:cNvPicPr>
            <a:picLocks noChangeAspect="1"/>
          </p:cNvPicPr>
          <p:nvPr/>
        </p:nvPicPr>
        <p:blipFill>
          <a:blip r:embed="rId3"/>
          <a:srcRect l="19279" t="309" r="20910" b="2088"/>
          <a:stretch/>
        </p:blipFill>
        <p:spPr>
          <a:xfrm>
            <a:off x="7916091" y="1360306"/>
            <a:ext cx="4018154" cy="4486391"/>
          </a:xfrm>
          <a:custGeom>
            <a:avLst/>
            <a:gdLst>
              <a:gd name="connsiteX0" fmla="*/ 0 w 4018154"/>
              <a:gd name="connsiteY0" fmla="*/ 0 h 4486391"/>
              <a:gd name="connsiteX1" fmla="*/ 3632594 w 4018154"/>
              <a:gd name="connsiteY1" fmla="*/ 0 h 4486391"/>
              <a:gd name="connsiteX2" fmla="*/ 4018154 w 4018154"/>
              <a:gd name="connsiteY2" fmla="*/ 385560 h 4486391"/>
              <a:gd name="connsiteX3" fmla="*/ 4018154 w 4018154"/>
              <a:gd name="connsiteY3" fmla="*/ 4100831 h 4486391"/>
              <a:gd name="connsiteX4" fmla="*/ 3632594 w 4018154"/>
              <a:gd name="connsiteY4" fmla="*/ 4486391 h 4486391"/>
              <a:gd name="connsiteX5" fmla="*/ 5075 w 4018154"/>
              <a:gd name="connsiteY5" fmla="*/ 4486391 h 4486391"/>
              <a:gd name="connsiteX6" fmla="*/ 11983 w 4018154"/>
              <a:gd name="connsiteY6" fmla="*/ 4417863 h 4486391"/>
              <a:gd name="connsiteX7" fmla="*/ 11983 w 4018154"/>
              <a:gd name="connsiteY7" fmla="*/ 96429 h 4486391"/>
              <a:gd name="connsiteX8" fmla="*/ 3350 w 4018154"/>
              <a:gd name="connsiteY8" fmla="*/ 10792 h 44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8154" h="4486391">
                <a:moveTo>
                  <a:pt x="0" y="0"/>
                </a:moveTo>
                <a:lnTo>
                  <a:pt x="3632594" y="0"/>
                </a:lnTo>
                <a:cubicBezTo>
                  <a:pt x="3845533" y="0"/>
                  <a:pt x="4018154" y="172621"/>
                  <a:pt x="4018154" y="385560"/>
                </a:cubicBezTo>
                <a:lnTo>
                  <a:pt x="4018154" y="4100831"/>
                </a:lnTo>
                <a:cubicBezTo>
                  <a:pt x="4018154" y="4313770"/>
                  <a:pt x="3845533" y="4486391"/>
                  <a:pt x="3632594" y="4486391"/>
                </a:cubicBezTo>
                <a:lnTo>
                  <a:pt x="5075" y="4486391"/>
                </a:lnTo>
                <a:lnTo>
                  <a:pt x="11983" y="4417863"/>
                </a:lnTo>
                <a:lnTo>
                  <a:pt x="11983" y="96429"/>
                </a:lnTo>
                <a:cubicBezTo>
                  <a:pt x="11983" y="67094"/>
                  <a:pt x="9011" y="38454"/>
                  <a:pt x="3350" y="10792"/>
                </a:cubicBezTo>
                <a:close/>
              </a:path>
            </a:pathLst>
          </a:custGeom>
          <a:solidFill>
            <a:srgbClr val="FFFFFF">
              <a:shade val="85000"/>
            </a:srgbClr>
          </a:solidFill>
          <a:ln>
            <a:noFill/>
          </a:ln>
          <a:effectLst/>
        </p:spPr>
      </p:pic>
      <p:sp>
        <p:nvSpPr>
          <p:cNvPr id="6" name="Rounded Rectangle 5">
            <a:extLst>
              <a:ext uri="{FF2B5EF4-FFF2-40B4-BE49-F238E27FC236}">
                <a16:creationId xmlns:a16="http://schemas.microsoft.com/office/drawing/2014/main" id="{98DC96BB-5922-5878-E890-70A3495D18A6}"/>
              </a:ext>
            </a:extLst>
          </p:cNvPr>
          <p:cNvSpPr/>
          <p:nvPr/>
        </p:nvSpPr>
        <p:spPr>
          <a:xfrm>
            <a:off x="671513" y="586783"/>
            <a:ext cx="7244578" cy="5684434"/>
          </a:xfrm>
          <a:prstGeom prst="roundRect">
            <a:avLst>
              <a:gd name="adj" fmla="val 8217"/>
            </a:avLst>
          </a:prstGeom>
          <a:solidFill>
            <a:schemeClr val="bg1">
              <a:alpha val="368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a:extLst>
              <a:ext uri="{FF2B5EF4-FFF2-40B4-BE49-F238E27FC236}">
                <a16:creationId xmlns:a16="http://schemas.microsoft.com/office/drawing/2014/main" id="{3133E623-D815-FA25-7CB9-51F5382716DB}"/>
              </a:ext>
            </a:extLst>
          </p:cNvPr>
          <p:cNvSpPr>
            <a:spLocks noGrp="1"/>
          </p:cNvSpPr>
          <p:nvPr>
            <p:ph idx="1"/>
          </p:nvPr>
        </p:nvSpPr>
        <p:spPr>
          <a:xfrm>
            <a:off x="1627902" y="1360306"/>
            <a:ext cx="6057236" cy="1393654"/>
          </a:xfrm>
        </p:spPr>
        <p:txBody>
          <a:bodyPr>
            <a:normAutofit/>
          </a:bodyPr>
          <a:lstStyle/>
          <a:p>
            <a:pPr marL="0" indent="0">
              <a:buNone/>
            </a:pPr>
            <a:r>
              <a:rPr lang="en-GB" sz="1700" b="1" dirty="0">
                <a:solidFill>
                  <a:schemeClr val="bg1"/>
                </a:solidFill>
                <a:effectLst/>
                <a:latin typeface="Arial" panose="020B0604020202020204" pitchFamily="34" charset="0"/>
                <a:ea typeface="Aptos" panose="020B0004020202020204" pitchFamily="34" charset="0"/>
                <a:cs typeface="Arial" panose="020B0604020202020204" pitchFamily="34" charset="0"/>
              </a:rPr>
              <a:t>A small number of schools are reporting incidents where photos of both staff and students are being copied from their websites and social media channels. Scammers are using Artificial Intelligence (AI) to sexualise the images in an attempt to blackmail schools.</a:t>
            </a:r>
          </a:p>
        </p:txBody>
      </p:sp>
      <p:sp>
        <p:nvSpPr>
          <p:cNvPr id="5" name="Rounded Rectangle 4">
            <a:extLst>
              <a:ext uri="{FF2B5EF4-FFF2-40B4-BE49-F238E27FC236}">
                <a16:creationId xmlns:a16="http://schemas.microsoft.com/office/drawing/2014/main" id="{0A24E2B5-7982-3147-4141-072730EBA9B4}"/>
              </a:ext>
            </a:extLst>
          </p:cNvPr>
          <p:cNvSpPr/>
          <p:nvPr/>
        </p:nvSpPr>
        <p:spPr>
          <a:xfrm>
            <a:off x="671513" y="440485"/>
            <a:ext cx="2693194"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Graphic 15">
            <a:extLst>
              <a:ext uri="{FF2B5EF4-FFF2-40B4-BE49-F238E27FC236}">
                <a16:creationId xmlns:a16="http://schemas.microsoft.com/office/drawing/2014/main" id="{CBB315A1-AD0C-0C60-69F7-C0D20F7EBB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6285" y="1384119"/>
            <a:ext cx="831057" cy="831057"/>
          </a:xfrm>
          <a:prstGeom prst="rect">
            <a:avLst/>
          </a:prstGeom>
        </p:spPr>
      </p:pic>
      <p:grpSp>
        <p:nvGrpSpPr>
          <p:cNvPr id="7" name="Group 6">
            <a:extLst>
              <a:ext uri="{FF2B5EF4-FFF2-40B4-BE49-F238E27FC236}">
                <a16:creationId xmlns:a16="http://schemas.microsoft.com/office/drawing/2014/main" id="{20D40482-742C-6ADA-6E8F-04AE81ECC594}"/>
              </a:ext>
            </a:extLst>
          </p:cNvPr>
          <p:cNvGrpSpPr/>
          <p:nvPr/>
        </p:nvGrpSpPr>
        <p:grpSpPr>
          <a:xfrm>
            <a:off x="975344" y="2849242"/>
            <a:ext cx="6681988" cy="683623"/>
            <a:chOff x="975344" y="3458767"/>
            <a:chExt cx="6681988" cy="683623"/>
          </a:xfrm>
        </p:grpSpPr>
        <p:pic>
          <p:nvPicPr>
            <p:cNvPr id="20" name="Graphic 19">
              <a:extLst>
                <a:ext uri="{FF2B5EF4-FFF2-40B4-BE49-F238E27FC236}">
                  <a16:creationId xmlns:a16="http://schemas.microsoft.com/office/drawing/2014/main" id="{DA2501E0-031E-F512-3D6E-C26E1CD892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5344" y="3466907"/>
              <a:ext cx="509772" cy="509772"/>
            </a:xfrm>
            <a:prstGeom prst="rect">
              <a:avLst/>
            </a:prstGeom>
          </p:spPr>
        </p:pic>
        <p:sp>
          <p:nvSpPr>
            <p:cNvPr id="4" name="Content Placeholder 2">
              <a:extLst>
                <a:ext uri="{FF2B5EF4-FFF2-40B4-BE49-F238E27FC236}">
                  <a16:creationId xmlns:a16="http://schemas.microsoft.com/office/drawing/2014/main" id="{BDDA8EBF-6292-4160-38ED-F7B972B92D2E}"/>
                </a:ext>
              </a:extLst>
            </p:cNvPr>
            <p:cNvSpPr txBox="1">
              <a:spLocks/>
            </p:cNvSpPr>
            <p:nvPr/>
          </p:nvSpPr>
          <p:spPr>
            <a:xfrm>
              <a:off x="1600096" y="3458767"/>
              <a:ext cx="6057236" cy="683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700" b="1" dirty="0">
                  <a:solidFill>
                    <a:schemeClr val="bg1"/>
                  </a:solidFill>
                  <a:latin typeface="Arial" panose="020B0604020202020204" pitchFamily="34" charset="0"/>
                  <a:cs typeface="Arial" panose="020B0604020202020204" pitchFamily="34" charset="0"/>
                </a:rPr>
                <a:t>These criminals demand money for them to stop or not publish the images.</a:t>
              </a:r>
            </a:p>
          </p:txBody>
        </p:sp>
      </p:grpSp>
      <p:grpSp>
        <p:nvGrpSpPr>
          <p:cNvPr id="11" name="Group 10">
            <a:extLst>
              <a:ext uri="{FF2B5EF4-FFF2-40B4-BE49-F238E27FC236}">
                <a16:creationId xmlns:a16="http://schemas.microsoft.com/office/drawing/2014/main" id="{6E97DFE6-C2E0-911F-595E-10870E7C48BE}"/>
              </a:ext>
            </a:extLst>
          </p:cNvPr>
          <p:cNvGrpSpPr/>
          <p:nvPr/>
        </p:nvGrpSpPr>
        <p:grpSpPr>
          <a:xfrm>
            <a:off x="941586" y="3639944"/>
            <a:ext cx="6683588" cy="769795"/>
            <a:chOff x="941586" y="4095197"/>
            <a:chExt cx="6683588" cy="769795"/>
          </a:xfrm>
        </p:grpSpPr>
        <p:pic>
          <p:nvPicPr>
            <p:cNvPr id="24" name="Graphic 23">
              <a:extLst>
                <a:ext uri="{FF2B5EF4-FFF2-40B4-BE49-F238E27FC236}">
                  <a16:creationId xmlns:a16="http://schemas.microsoft.com/office/drawing/2014/main" id="{8954C595-30F3-4AE6-C4AC-A1FA00B419F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41586" y="4095197"/>
              <a:ext cx="609997" cy="609997"/>
            </a:xfrm>
            <a:prstGeom prst="rect">
              <a:avLst/>
            </a:prstGeom>
          </p:spPr>
        </p:pic>
        <p:sp>
          <p:nvSpPr>
            <p:cNvPr id="9" name="Content Placeholder 2">
              <a:extLst>
                <a:ext uri="{FF2B5EF4-FFF2-40B4-BE49-F238E27FC236}">
                  <a16:creationId xmlns:a16="http://schemas.microsoft.com/office/drawing/2014/main" id="{789FAB99-71E1-3F4D-8CE3-06FCDFD85A79}"/>
                </a:ext>
              </a:extLst>
            </p:cNvPr>
            <p:cNvSpPr txBox="1">
              <a:spLocks/>
            </p:cNvSpPr>
            <p:nvPr/>
          </p:nvSpPr>
          <p:spPr>
            <a:xfrm>
              <a:off x="1567938" y="4181369"/>
              <a:ext cx="6057236" cy="68362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800" b="1" dirty="0">
                  <a:solidFill>
                    <a:schemeClr val="bg1"/>
                  </a:solidFill>
                  <a:latin typeface="Arial" panose="020B0604020202020204" pitchFamily="34" charset="0"/>
                  <a:cs typeface="Arial" panose="020B0604020202020204" pitchFamily="34" charset="0"/>
                </a:rPr>
                <a:t>This is a crime commonly known as ‘sextortion’ but with scammers targeting schools rather than individuals. </a:t>
              </a:r>
            </a:p>
          </p:txBody>
        </p:sp>
      </p:grpSp>
      <p:grpSp>
        <p:nvGrpSpPr>
          <p:cNvPr id="13" name="Group 12">
            <a:extLst>
              <a:ext uri="{FF2B5EF4-FFF2-40B4-BE49-F238E27FC236}">
                <a16:creationId xmlns:a16="http://schemas.microsoft.com/office/drawing/2014/main" id="{C0BDD7B0-22A5-D946-77A7-108EA2BC48A7}"/>
              </a:ext>
            </a:extLst>
          </p:cNvPr>
          <p:cNvGrpSpPr/>
          <p:nvPr/>
        </p:nvGrpSpPr>
        <p:grpSpPr>
          <a:xfrm>
            <a:off x="991697" y="4516818"/>
            <a:ext cx="6617122" cy="683623"/>
            <a:chOff x="991697" y="4853410"/>
            <a:chExt cx="6617122" cy="683623"/>
          </a:xfrm>
        </p:grpSpPr>
        <p:pic>
          <p:nvPicPr>
            <p:cNvPr id="10" name="Graphic 9">
              <a:extLst>
                <a:ext uri="{FF2B5EF4-FFF2-40B4-BE49-F238E27FC236}">
                  <a16:creationId xmlns:a16="http://schemas.microsoft.com/office/drawing/2014/main" id="{FCE72FF1-3ABC-487E-F7E6-F1C22ED929A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1697" y="4894443"/>
              <a:ext cx="509773" cy="509773"/>
            </a:xfrm>
            <a:prstGeom prst="rect">
              <a:avLst/>
            </a:prstGeom>
          </p:spPr>
        </p:pic>
        <p:sp>
          <p:nvSpPr>
            <p:cNvPr id="12" name="Content Placeholder 2">
              <a:extLst>
                <a:ext uri="{FF2B5EF4-FFF2-40B4-BE49-F238E27FC236}">
                  <a16:creationId xmlns:a16="http://schemas.microsoft.com/office/drawing/2014/main" id="{D87EB5AC-C2B6-BE0D-1536-04A537146F97}"/>
                </a:ext>
              </a:extLst>
            </p:cNvPr>
            <p:cNvSpPr txBox="1">
              <a:spLocks/>
            </p:cNvSpPr>
            <p:nvPr/>
          </p:nvSpPr>
          <p:spPr>
            <a:xfrm>
              <a:off x="1551583" y="4853410"/>
              <a:ext cx="6057236" cy="6836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700" b="1" dirty="0">
                  <a:solidFill>
                    <a:schemeClr val="bg1"/>
                  </a:solidFill>
                  <a:latin typeface="Arial" panose="020B0604020202020204" pitchFamily="34" charset="0"/>
                  <a:cs typeface="Arial" panose="020B0604020202020204" pitchFamily="34" charset="0"/>
                </a:rPr>
                <a:t>In some cases, scammers have contacted Schools through Facebook Messenger to place their threats.</a:t>
              </a:r>
            </a:p>
          </p:txBody>
        </p:sp>
      </p:grpSp>
      <p:grpSp>
        <p:nvGrpSpPr>
          <p:cNvPr id="15" name="Group 14">
            <a:extLst>
              <a:ext uri="{FF2B5EF4-FFF2-40B4-BE49-F238E27FC236}">
                <a16:creationId xmlns:a16="http://schemas.microsoft.com/office/drawing/2014/main" id="{A6FAAD6F-CF08-963D-616F-C67AD2AD424C}"/>
              </a:ext>
            </a:extLst>
          </p:cNvPr>
          <p:cNvGrpSpPr/>
          <p:nvPr/>
        </p:nvGrpSpPr>
        <p:grpSpPr>
          <a:xfrm>
            <a:off x="975344" y="5307520"/>
            <a:ext cx="6642198" cy="683623"/>
            <a:chOff x="975344" y="5633423"/>
            <a:chExt cx="6642198" cy="683623"/>
          </a:xfrm>
        </p:grpSpPr>
        <p:pic>
          <p:nvPicPr>
            <p:cNvPr id="8" name="Graphic 7">
              <a:extLst>
                <a:ext uri="{FF2B5EF4-FFF2-40B4-BE49-F238E27FC236}">
                  <a16:creationId xmlns:a16="http://schemas.microsoft.com/office/drawing/2014/main" id="{15228FAC-9E85-87E8-1988-5A0C0C8DF727}"/>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75344" y="5702610"/>
              <a:ext cx="568607" cy="568607"/>
            </a:xfrm>
            <a:prstGeom prst="rect">
              <a:avLst/>
            </a:prstGeom>
          </p:spPr>
        </p:pic>
        <p:sp>
          <p:nvSpPr>
            <p:cNvPr id="14" name="Content Placeholder 2">
              <a:extLst>
                <a:ext uri="{FF2B5EF4-FFF2-40B4-BE49-F238E27FC236}">
                  <a16:creationId xmlns:a16="http://schemas.microsoft.com/office/drawing/2014/main" id="{A80B63FC-54B3-DA27-6CAA-E0EC4D88AE58}"/>
                </a:ext>
              </a:extLst>
            </p:cNvPr>
            <p:cNvSpPr txBox="1">
              <a:spLocks/>
            </p:cNvSpPr>
            <p:nvPr/>
          </p:nvSpPr>
          <p:spPr>
            <a:xfrm>
              <a:off x="1560306" y="5633423"/>
              <a:ext cx="6057236" cy="68362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GB" sz="1800" b="1" dirty="0">
                  <a:solidFill>
                    <a:schemeClr val="bg1"/>
                  </a:solidFill>
                  <a:latin typeface="Arial" panose="020B0604020202020204" pitchFamily="34" charset="0"/>
                  <a:cs typeface="Arial" panose="020B0604020202020204" pitchFamily="34" charset="0"/>
                </a:rPr>
                <a:t>The UK Safer Internet Centre issued a warning about the issue and the Independent Schools Inspectorate also alerted independent schools in January. </a:t>
              </a:r>
            </a:p>
          </p:txBody>
        </p:sp>
      </p:grpSp>
      <p:sp>
        <p:nvSpPr>
          <p:cNvPr id="18" name="TextBox 17">
            <a:extLst>
              <a:ext uri="{FF2B5EF4-FFF2-40B4-BE49-F238E27FC236}">
                <a16:creationId xmlns:a16="http://schemas.microsoft.com/office/drawing/2014/main" id="{4BBD164E-3F92-A5FA-4828-4869B028A484}"/>
              </a:ext>
            </a:extLst>
          </p:cNvPr>
          <p:cNvSpPr txBox="1"/>
          <p:nvPr/>
        </p:nvSpPr>
        <p:spPr>
          <a:xfrm>
            <a:off x="837082" y="481744"/>
            <a:ext cx="6100354" cy="646331"/>
          </a:xfrm>
          <a:prstGeom prst="rect">
            <a:avLst/>
          </a:prstGeom>
          <a:noFill/>
        </p:spPr>
        <p:txBody>
          <a:bodyPr wrap="square">
            <a:spAutoFit/>
          </a:bodyPr>
          <a:lstStyle/>
          <a:p>
            <a:r>
              <a:rPr lang="en-US" sz="3600" b="1" dirty="0">
                <a:solidFill>
                  <a:srgbClr val="0D1B30"/>
                </a:solidFill>
                <a:latin typeface="Arial" panose="020B0604020202020204" pitchFamily="34" charset="0"/>
                <a:cs typeface="Arial" panose="020B0604020202020204" pitchFamily="34" charset="0"/>
              </a:rPr>
              <a:t>The Issue</a:t>
            </a:r>
            <a:endParaRPr lang="en-GB" sz="3600" dirty="0"/>
          </a:p>
        </p:txBody>
      </p:sp>
    </p:spTree>
    <p:extLst>
      <p:ext uri="{BB962C8B-B14F-4D97-AF65-F5344CB8AC3E}">
        <p14:creationId xmlns:p14="http://schemas.microsoft.com/office/powerpoint/2010/main" val="4550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65E196E1-277B-DBA6-0BC5-B275920405BB}"/>
              </a:ext>
            </a:extLst>
          </p:cNvPr>
          <p:cNvSpPr/>
          <p:nvPr/>
        </p:nvSpPr>
        <p:spPr>
          <a:xfrm>
            <a:off x="694983" y="481744"/>
            <a:ext cx="2485573"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154E675-F150-9398-5B65-859E9A65DD65}"/>
              </a:ext>
            </a:extLst>
          </p:cNvPr>
          <p:cNvPicPr>
            <a:picLocks noChangeAspect="1"/>
          </p:cNvPicPr>
          <p:nvPr/>
        </p:nvPicPr>
        <p:blipFill>
          <a:blip r:embed="rId3"/>
          <a:srcRect/>
          <a:stretch/>
        </p:blipFill>
        <p:spPr>
          <a:xfrm>
            <a:off x="4139035" y="0"/>
            <a:ext cx="3460604" cy="6858000"/>
          </a:xfrm>
          <a:prstGeom prst="rect">
            <a:avLst/>
          </a:prstGeom>
        </p:spPr>
      </p:pic>
      <p:grpSp>
        <p:nvGrpSpPr>
          <p:cNvPr id="7" name="Group 6">
            <a:extLst>
              <a:ext uri="{FF2B5EF4-FFF2-40B4-BE49-F238E27FC236}">
                <a16:creationId xmlns:a16="http://schemas.microsoft.com/office/drawing/2014/main" id="{89583E79-2869-EE48-B993-89CC6DB895A4}"/>
              </a:ext>
            </a:extLst>
          </p:cNvPr>
          <p:cNvGrpSpPr/>
          <p:nvPr/>
        </p:nvGrpSpPr>
        <p:grpSpPr>
          <a:xfrm>
            <a:off x="7523054" y="1674673"/>
            <a:ext cx="3309643" cy="2988767"/>
            <a:chOff x="7523054" y="1674673"/>
            <a:chExt cx="3309643" cy="2988767"/>
          </a:xfrm>
        </p:grpSpPr>
        <p:sp>
          <p:nvSpPr>
            <p:cNvPr id="2" name="TextBox 1">
              <a:extLst>
                <a:ext uri="{FF2B5EF4-FFF2-40B4-BE49-F238E27FC236}">
                  <a16:creationId xmlns:a16="http://schemas.microsoft.com/office/drawing/2014/main" id="{4FC6D975-8ECB-E4D1-AD29-C3AC1ADA2769}"/>
                </a:ext>
              </a:extLst>
            </p:cNvPr>
            <p:cNvSpPr txBox="1"/>
            <p:nvPr/>
          </p:nvSpPr>
          <p:spPr>
            <a:xfrm>
              <a:off x="8057548" y="2287239"/>
              <a:ext cx="2767199" cy="2308324"/>
            </a:xfrm>
            <a:prstGeom prst="rect">
              <a:avLst/>
            </a:prstGeom>
            <a:noFill/>
          </p:spPr>
          <p:txBody>
            <a:bodyPr wrap="square">
              <a:spAutoFit/>
            </a:bodyPr>
            <a:lstStyle/>
            <a:p>
              <a:pPr algn="ctr"/>
              <a:r>
                <a:rPr lang="en-GB" b="1" dirty="0">
                  <a:solidFill>
                    <a:schemeClr val="bg1"/>
                  </a:solidFill>
                  <a:latin typeface="Arial" panose="020B0604020202020204" pitchFamily="34" charset="0"/>
                  <a:cs typeface="Arial" panose="020B0604020202020204" pitchFamily="34" charset="0"/>
                </a:rPr>
                <a:t>In some cases, scammers have demanded payment in Bitcoin – a type of digital money that isn’t controlled by banks and is harder to trace. </a:t>
              </a:r>
            </a:p>
            <a:p>
              <a:pPr algn="ctr"/>
              <a:endParaRPr lang="en-GB" b="1" dirty="0"/>
            </a:p>
          </p:txBody>
        </p:sp>
        <p:sp>
          <p:nvSpPr>
            <p:cNvPr id="3" name="Rounded Rectangle 2">
              <a:extLst>
                <a:ext uri="{FF2B5EF4-FFF2-40B4-BE49-F238E27FC236}">
                  <a16:creationId xmlns:a16="http://schemas.microsoft.com/office/drawing/2014/main" id="{B2DD0047-FAFC-3D86-1340-ECE68590E07A}"/>
                </a:ext>
              </a:extLst>
            </p:cNvPr>
            <p:cNvSpPr/>
            <p:nvPr/>
          </p:nvSpPr>
          <p:spPr>
            <a:xfrm>
              <a:off x="7945095" y="1674673"/>
              <a:ext cx="2887602" cy="2988767"/>
            </a:xfrm>
            <a:prstGeom prst="roundRect">
              <a:avLst/>
            </a:prstGeom>
            <a:noFill/>
            <a:ln w="38100">
              <a:solidFill>
                <a:srgbClr val="69A0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6" name="Straight Connector 5">
              <a:extLst>
                <a:ext uri="{FF2B5EF4-FFF2-40B4-BE49-F238E27FC236}">
                  <a16:creationId xmlns:a16="http://schemas.microsoft.com/office/drawing/2014/main" id="{6A5687E6-0896-D902-A8ED-26A69EB37847}"/>
                </a:ext>
              </a:extLst>
            </p:cNvPr>
            <p:cNvCxnSpPr/>
            <p:nvPr/>
          </p:nvCxnSpPr>
          <p:spPr>
            <a:xfrm flipH="1">
              <a:off x="7523054" y="2657074"/>
              <a:ext cx="422041" cy="0"/>
            </a:xfrm>
            <a:prstGeom prst="line">
              <a:avLst/>
            </a:prstGeom>
            <a:ln w="38100">
              <a:solidFill>
                <a:srgbClr val="69A0E7"/>
              </a:solidFill>
            </a:ln>
          </p:spPr>
          <p:style>
            <a:lnRef idx="2">
              <a:schemeClr val="accent1"/>
            </a:lnRef>
            <a:fillRef idx="0">
              <a:schemeClr val="accent1"/>
            </a:fillRef>
            <a:effectRef idx="1">
              <a:schemeClr val="accent1"/>
            </a:effectRef>
            <a:fontRef idx="minor">
              <a:schemeClr val="tx1"/>
            </a:fontRef>
          </p:style>
        </p:cxnSp>
      </p:grpSp>
      <p:pic>
        <p:nvPicPr>
          <p:cNvPr id="10" name="Graphic 9">
            <a:extLst>
              <a:ext uri="{FF2B5EF4-FFF2-40B4-BE49-F238E27FC236}">
                <a16:creationId xmlns:a16="http://schemas.microsoft.com/office/drawing/2014/main" id="{0EFF0CEC-1E89-964A-D12C-8D2E3C881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83520" y="1008611"/>
            <a:ext cx="1210751" cy="1210751"/>
          </a:xfrm>
          <a:prstGeom prst="rect">
            <a:avLst/>
          </a:prstGeom>
        </p:spPr>
      </p:pic>
      <p:sp>
        <p:nvSpPr>
          <p:cNvPr id="8" name="TextBox 7">
            <a:extLst>
              <a:ext uri="{FF2B5EF4-FFF2-40B4-BE49-F238E27FC236}">
                <a16:creationId xmlns:a16="http://schemas.microsoft.com/office/drawing/2014/main" id="{6B2E6709-14B9-D194-5812-29F3B95B3D3D}"/>
              </a:ext>
            </a:extLst>
          </p:cNvPr>
          <p:cNvSpPr txBox="1"/>
          <p:nvPr/>
        </p:nvSpPr>
        <p:spPr>
          <a:xfrm>
            <a:off x="837082" y="520933"/>
            <a:ext cx="6100354" cy="646331"/>
          </a:xfrm>
          <a:prstGeom prst="rect">
            <a:avLst/>
          </a:prstGeom>
          <a:noFill/>
        </p:spPr>
        <p:txBody>
          <a:bodyPr wrap="square">
            <a:spAutoFit/>
          </a:bodyPr>
          <a:lstStyle/>
          <a:p>
            <a:r>
              <a:rPr lang="en-US" sz="3600" b="1" dirty="0">
                <a:solidFill>
                  <a:srgbClr val="0D1B30"/>
                </a:solidFill>
                <a:latin typeface="Arial" panose="020B0604020202020204" pitchFamily="34" charset="0"/>
                <a:cs typeface="Arial" panose="020B0604020202020204" pitchFamily="34" charset="0"/>
              </a:rPr>
              <a:t>Example</a:t>
            </a:r>
            <a:endParaRPr lang="en-GB" sz="3600" dirty="0"/>
          </a:p>
        </p:txBody>
      </p:sp>
      <p:sp>
        <p:nvSpPr>
          <p:cNvPr id="11" name="TextBox 10">
            <a:extLst>
              <a:ext uri="{FF2B5EF4-FFF2-40B4-BE49-F238E27FC236}">
                <a16:creationId xmlns:a16="http://schemas.microsoft.com/office/drawing/2014/main" id="{9A4BCCF0-BC62-19BC-CEED-E7E55CF18019}"/>
              </a:ext>
            </a:extLst>
          </p:cNvPr>
          <p:cNvSpPr txBox="1"/>
          <p:nvPr/>
        </p:nvSpPr>
        <p:spPr>
          <a:xfrm>
            <a:off x="9441147" y="6202086"/>
            <a:ext cx="2488311" cy="461665"/>
          </a:xfrm>
          <a:prstGeom prst="rect">
            <a:avLst/>
          </a:prstGeom>
          <a:noFill/>
        </p:spPr>
        <p:txBody>
          <a:bodyPr wrap="square">
            <a:spAutoFit/>
          </a:bodyPr>
          <a:lstStyle/>
          <a:p>
            <a:pPr algn="r"/>
            <a:r>
              <a:rPr lang="en-GB" sz="1200" i="1" dirty="0">
                <a:solidFill>
                  <a:schemeClr val="bg1"/>
                </a:solidFill>
                <a:latin typeface="Helvetica" pitchFamily="2" charset="0"/>
              </a:rPr>
              <a:t>These images are AI-generated and do not depict real children.</a:t>
            </a:r>
          </a:p>
        </p:txBody>
      </p:sp>
    </p:spTree>
    <p:extLst>
      <p:ext uri="{BB962C8B-B14F-4D97-AF65-F5344CB8AC3E}">
        <p14:creationId xmlns:p14="http://schemas.microsoft.com/office/powerpoint/2010/main" val="296124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9ADF4-8E54-7907-0C10-C55808626418}"/>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B63D1B91-AD58-BFD8-D0B4-8F2C67D5A93C}"/>
              </a:ext>
            </a:extLst>
          </p:cNvPr>
          <p:cNvSpPr/>
          <p:nvPr/>
        </p:nvSpPr>
        <p:spPr>
          <a:xfrm>
            <a:off x="671513" y="1021557"/>
            <a:ext cx="10541476" cy="4772340"/>
          </a:xfrm>
          <a:prstGeom prst="roundRect">
            <a:avLst>
              <a:gd name="adj" fmla="val 8217"/>
            </a:avLst>
          </a:prstGeom>
          <a:solidFill>
            <a:schemeClr val="bg1">
              <a:alpha val="368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ontent Placeholder 2">
            <a:extLst>
              <a:ext uri="{FF2B5EF4-FFF2-40B4-BE49-F238E27FC236}">
                <a16:creationId xmlns:a16="http://schemas.microsoft.com/office/drawing/2014/main" id="{BE73483B-DD51-FA94-0F57-F347AF1C6CE5}"/>
              </a:ext>
            </a:extLst>
          </p:cNvPr>
          <p:cNvSpPr>
            <a:spLocks noGrp="1"/>
          </p:cNvSpPr>
          <p:nvPr>
            <p:ph idx="1"/>
          </p:nvPr>
        </p:nvSpPr>
        <p:spPr>
          <a:xfrm>
            <a:off x="979011" y="1690688"/>
            <a:ext cx="10233978" cy="4351338"/>
          </a:xfrm>
        </p:spPr>
        <p:txBody>
          <a:bodyPr>
            <a:normAutofit/>
          </a:bodyPr>
          <a:lstStyle/>
          <a:p>
            <a:pPr marL="0" indent="0">
              <a:spcAft>
                <a:spcPts val="600"/>
              </a:spcAft>
              <a:buNone/>
            </a:pPr>
            <a:r>
              <a:rPr lang="en-GB" sz="2000" dirty="0">
                <a:solidFill>
                  <a:schemeClr val="bg1"/>
                </a:solidFill>
                <a:latin typeface="Arial" panose="020B0604020202020204" pitchFamily="34" charset="0"/>
                <a:cs typeface="Arial" panose="020B0604020202020204" pitchFamily="34" charset="0"/>
              </a:rPr>
              <a:t>These scams prey on heightened anxieties surrounding AI-generated and manipulated images, particularly those of children. They exploit fears of reputational damage and the profound emotional distress such threats can cause.</a:t>
            </a:r>
          </a:p>
          <a:p>
            <a:pPr marL="0" indent="0">
              <a:spcAft>
                <a:spcPts val="600"/>
              </a:spcAft>
              <a:buNone/>
            </a:pPr>
            <a:r>
              <a:rPr lang="en-GB" sz="2000" dirty="0">
                <a:solidFill>
                  <a:schemeClr val="bg1"/>
                </a:solidFill>
                <a:latin typeface="Arial" panose="020B0604020202020204" pitchFamily="34" charset="0"/>
                <a:cs typeface="Arial" panose="020B0604020202020204" pitchFamily="34" charset="0"/>
              </a:rPr>
              <a:t>While these tactics can appear alarmingly realistic and deeply upsetting, it’s important to recognise that the scammers’ objective is typically financial gain. </a:t>
            </a:r>
          </a:p>
          <a:p>
            <a:pPr marL="0" indent="0">
              <a:spcAft>
                <a:spcPts val="600"/>
              </a:spcAft>
              <a:buNone/>
            </a:pPr>
            <a:r>
              <a:rPr lang="en-GB" sz="2000" dirty="0">
                <a:solidFill>
                  <a:schemeClr val="bg1"/>
                </a:solidFill>
                <a:latin typeface="Arial" panose="020B0604020202020204" pitchFamily="34" charset="0"/>
                <a:cs typeface="Arial" panose="020B0604020202020204" pitchFamily="34" charset="0"/>
              </a:rPr>
              <a:t>To achieve this, they leverage fear and urgency to pressure schools into paying.</a:t>
            </a:r>
          </a:p>
          <a:p>
            <a:pPr marL="0" indent="0">
              <a:buNone/>
            </a:pPr>
            <a:endParaRPr lang="en-GB" sz="2000" dirty="0">
              <a:solidFill>
                <a:schemeClr val="bg1"/>
              </a:solidFill>
              <a:latin typeface="Arial" panose="020B0604020202020204" pitchFamily="34" charset="0"/>
              <a:cs typeface="Arial" panose="020B0604020202020204" pitchFamily="34" charset="0"/>
            </a:endParaRPr>
          </a:p>
          <a:p>
            <a:pPr marL="457200" lvl="1" indent="0">
              <a:buNone/>
            </a:pPr>
            <a:r>
              <a:rPr lang="en-GB" sz="2800" dirty="0">
                <a:solidFill>
                  <a:schemeClr val="bg1"/>
                </a:solidFill>
                <a:latin typeface="Arial" panose="020B0604020202020204" pitchFamily="34" charset="0"/>
                <a:cs typeface="Arial" panose="020B0604020202020204" pitchFamily="34" charset="0"/>
              </a:rPr>
              <a:t>It is crucial that all schools understand </a:t>
            </a:r>
            <a:r>
              <a:rPr lang="en-GB" sz="2800" b="1" dirty="0">
                <a:solidFill>
                  <a:schemeClr val="bg1"/>
                </a:solidFill>
                <a:latin typeface="Arial" panose="020B0604020202020204" pitchFamily="34" charset="0"/>
                <a:cs typeface="Arial" panose="020B0604020202020204" pitchFamily="34" charset="0"/>
              </a:rPr>
              <a:t>how to respond effectively</a:t>
            </a:r>
            <a:r>
              <a:rPr lang="en-GB" sz="2800" dirty="0">
                <a:solidFill>
                  <a:schemeClr val="bg1"/>
                </a:solidFill>
                <a:latin typeface="Arial" panose="020B0604020202020204" pitchFamily="34" charset="0"/>
                <a:cs typeface="Arial" panose="020B0604020202020204" pitchFamily="34" charset="0"/>
              </a:rPr>
              <a:t>, </a:t>
            </a:r>
            <a:r>
              <a:rPr lang="en-GB" sz="2800" b="1" dirty="0">
                <a:solidFill>
                  <a:schemeClr val="bg1"/>
                </a:solidFill>
                <a:latin typeface="Arial" panose="020B0604020202020204" pitchFamily="34" charset="0"/>
                <a:cs typeface="Arial" panose="020B0604020202020204" pitchFamily="34" charset="0"/>
              </a:rPr>
              <a:t>reassure staff, pupils and parents </a:t>
            </a:r>
            <a:r>
              <a:rPr lang="en-GB" sz="2800" dirty="0">
                <a:solidFill>
                  <a:schemeClr val="bg1"/>
                </a:solidFill>
                <a:latin typeface="Arial" panose="020B0604020202020204" pitchFamily="34" charset="0"/>
                <a:cs typeface="Arial" panose="020B0604020202020204" pitchFamily="34" charset="0"/>
              </a:rPr>
              <a:t>and </a:t>
            </a:r>
            <a:r>
              <a:rPr lang="en-GB" sz="2800" b="1" dirty="0">
                <a:solidFill>
                  <a:schemeClr val="bg1"/>
                </a:solidFill>
                <a:latin typeface="Arial" panose="020B0604020202020204" pitchFamily="34" charset="0"/>
                <a:cs typeface="Arial" panose="020B0604020202020204" pitchFamily="34" charset="0"/>
              </a:rPr>
              <a:t>implement preventative measures</a:t>
            </a:r>
            <a:r>
              <a:rPr lang="en-GB" sz="2800" dirty="0">
                <a:solidFill>
                  <a:schemeClr val="bg1"/>
                </a:solidFill>
                <a:latin typeface="Arial" panose="020B0604020202020204" pitchFamily="34" charset="0"/>
                <a:cs typeface="Arial" panose="020B0604020202020204" pitchFamily="34" charset="0"/>
              </a:rPr>
              <a:t>.</a:t>
            </a:r>
          </a:p>
          <a:p>
            <a:pPr marL="0" indent="0">
              <a:buNone/>
            </a:pPr>
            <a:endParaRPr lang="en-US" sz="2000" dirty="0">
              <a:solidFill>
                <a:schemeClr val="bg1"/>
              </a:solidFill>
              <a:latin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B4CC7784-7972-E470-00D9-7EFC404BF11B}"/>
              </a:ext>
            </a:extLst>
          </p:cNvPr>
          <p:cNvSpPr/>
          <p:nvPr/>
        </p:nvSpPr>
        <p:spPr>
          <a:xfrm>
            <a:off x="671512" y="665162"/>
            <a:ext cx="6214809"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F54DEB4F-D30F-4B3B-0F0F-17DF936FB540}"/>
              </a:ext>
            </a:extLst>
          </p:cNvPr>
          <p:cNvSpPr/>
          <p:nvPr/>
        </p:nvSpPr>
        <p:spPr>
          <a:xfrm>
            <a:off x="1227910" y="4376057"/>
            <a:ext cx="117566" cy="1018903"/>
          </a:xfrm>
          <a:prstGeom prst="rect">
            <a:avLst/>
          </a:prstGeom>
          <a:solidFill>
            <a:srgbClr val="DA36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17B34161-0CC4-5F0F-5936-832510E15320}"/>
              </a:ext>
            </a:extLst>
          </p:cNvPr>
          <p:cNvSpPr txBox="1"/>
          <p:nvPr/>
        </p:nvSpPr>
        <p:spPr>
          <a:xfrm>
            <a:off x="833846" y="683774"/>
            <a:ext cx="6100354" cy="646331"/>
          </a:xfrm>
          <a:prstGeom prst="rect">
            <a:avLst/>
          </a:prstGeom>
          <a:noFill/>
        </p:spPr>
        <p:txBody>
          <a:bodyPr wrap="square">
            <a:spAutoFit/>
          </a:bodyPr>
          <a:lstStyle/>
          <a:p>
            <a:r>
              <a:rPr lang="en-US" sz="3600" b="1" dirty="0">
                <a:solidFill>
                  <a:srgbClr val="0D1B30"/>
                </a:solidFill>
                <a:latin typeface="Arial" panose="020B0604020202020204" pitchFamily="34" charset="0"/>
                <a:cs typeface="Arial" panose="020B0604020202020204" pitchFamily="34" charset="0"/>
              </a:rPr>
              <a:t>Reality vs Fearmongering</a:t>
            </a:r>
            <a:endParaRPr lang="en-GB" sz="3600" dirty="0"/>
          </a:p>
        </p:txBody>
      </p:sp>
    </p:spTree>
    <p:extLst>
      <p:ext uri="{BB962C8B-B14F-4D97-AF65-F5344CB8AC3E}">
        <p14:creationId xmlns:p14="http://schemas.microsoft.com/office/powerpoint/2010/main" val="502118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56A04-C82A-D88A-002A-A4BE49C2960D}"/>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573A8DFA-5652-1377-3C18-C1CD806CFE18}"/>
              </a:ext>
            </a:extLst>
          </p:cNvPr>
          <p:cNvSpPr/>
          <p:nvPr/>
        </p:nvSpPr>
        <p:spPr>
          <a:xfrm>
            <a:off x="366776" y="1021557"/>
            <a:ext cx="11458448" cy="5096022"/>
          </a:xfrm>
          <a:prstGeom prst="roundRect">
            <a:avLst>
              <a:gd name="adj" fmla="val 8217"/>
            </a:avLst>
          </a:prstGeom>
          <a:solidFill>
            <a:schemeClr val="bg1">
              <a:alpha val="368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endParaRPr lang="en-US" sz="2000" dirty="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0608D33E-A727-2264-2815-05D88C841DF6}"/>
              </a:ext>
            </a:extLst>
          </p:cNvPr>
          <p:cNvSpPr/>
          <p:nvPr/>
        </p:nvSpPr>
        <p:spPr>
          <a:xfrm>
            <a:off x="366775" y="656133"/>
            <a:ext cx="10227202" cy="725487"/>
          </a:xfrm>
          <a:prstGeom prst="roundRect">
            <a:avLst>
              <a:gd name="adj" fmla="val 50000"/>
            </a:avLst>
          </a:prstGeom>
          <a:solidFill>
            <a:srgbClr val="0D1B3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6E84692F-0A46-DB80-C6C1-D584D2248D19}"/>
              </a:ext>
            </a:extLst>
          </p:cNvPr>
          <p:cNvSpPr/>
          <p:nvPr/>
        </p:nvSpPr>
        <p:spPr>
          <a:xfrm>
            <a:off x="366775" y="656133"/>
            <a:ext cx="5607906"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D3BDB427-3EE5-B618-2504-F955827AF70B}"/>
              </a:ext>
            </a:extLst>
          </p:cNvPr>
          <p:cNvSpPr>
            <a:spLocks noGrp="1"/>
          </p:cNvSpPr>
          <p:nvPr>
            <p:ph type="title"/>
          </p:nvPr>
        </p:nvSpPr>
        <p:spPr>
          <a:xfrm>
            <a:off x="533462" y="740421"/>
            <a:ext cx="5441219" cy="950267"/>
          </a:xfrm>
        </p:spPr>
        <p:txBody>
          <a:bodyPr>
            <a:normAutofit/>
          </a:bodyPr>
          <a:lstStyle/>
          <a:p>
            <a:r>
              <a:rPr lang="en-US" sz="3600" b="1" dirty="0">
                <a:solidFill>
                  <a:srgbClr val="0D1B30"/>
                </a:solidFill>
                <a:latin typeface="Arial" panose="020B0604020202020204" pitchFamily="34" charset="0"/>
                <a:cs typeface="Arial" panose="020B0604020202020204" pitchFamily="34" charset="0"/>
              </a:rPr>
              <a:t>Responding Effectively</a:t>
            </a:r>
          </a:p>
        </p:txBody>
      </p:sp>
      <p:sp>
        <p:nvSpPr>
          <p:cNvPr id="7" name="TextBox 6">
            <a:extLst>
              <a:ext uri="{FF2B5EF4-FFF2-40B4-BE49-F238E27FC236}">
                <a16:creationId xmlns:a16="http://schemas.microsoft.com/office/drawing/2014/main" id="{BF26703E-F0C1-DB3B-1E06-50FE26460D11}"/>
              </a:ext>
            </a:extLst>
          </p:cNvPr>
          <p:cNvSpPr txBox="1"/>
          <p:nvPr/>
        </p:nvSpPr>
        <p:spPr>
          <a:xfrm>
            <a:off x="6217321" y="757266"/>
            <a:ext cx="3836357" cy="523220"/>
          </a:xfrm>
          <a:prstGeom prst="rect">
            <a:avLst/>
          </a:prstGeom>
          <a:noFill/>
        </p:spPr>
        <p:txBody>
          <a:bodyPr wrap="square" rtlCol="0">
            <a:spAutoFit/>
          </a:bodyPr>
          <a:lstStyle/>
          <a:p>
            <a:r>
              <a:rPr lang="en-GB" sz="2800" b="1" dirty="0">
                <a:solidFill>
                  <a:schemeClr val="bg1"/>
                </a:solidFill>
                <a:latin typeface="Arial" panose="020B0604020202020204" pitchFamily="34" charset="0"/>
                <a:cs typeface="Arial" panose="020B0604020202020204" pitchFamily="34" charset="0"/>
              </a:rPr>
              <a:t>Report it immediately</a:t>
            </a:r>
          </a:p>
        </p:txBody>
      </p:sp>
      <p:sp>
        <p:nvSpPr>
          <p:cNvPr id="3" name="TextBox 2">
            <a:extLst>
              <a:ext uri="{FF2B5EF4-FFF2-40B4-BE49-F238E27FC236}">
                <a16:creationId xmlns:a16="http://schemas.microsoft.com/office/drawing/2014/main" id="{7EC8D5A0-4320-7CE9-67C3-9F96931486DB}"/>
              </a:ext>
            </a:extLst>
          </p:cNvPr>
          <p:cNvSpPr txBox="1"/>
          <p:nvPr/>
        </p:nvSpPr>
        <p:spPr>
          <a:xfrm>
            <a:off x="603265" y="1605574"/>
            <a:ext cx="10341400" cy="4512004"/>
          </a:xfrm>
          <a:prstGeom prst="rect">
            <a:avLst/>
          </a:prstGeom>
          <a:noFill/>
        </p:spPr>
        <p:txBody>
          <a:bodyPr wrap="square">
            <a:spAutoFit/>
          </a:bodyPr>
          <a:lstStyle/>
          <a:p>
            <a:r>
              <a:rPr lang="en-US" sz="2400" b="1" dirty="0">
                <a:solidFill>
                  <a:schemeClr val="bg1"/>
                </a:solidFill>
                <a:latin typeface="Arial" panose="020B0604020202020204" pitchFamily="34" charset="0"/>
                <a:cs typeface="Arial" panose="020B0604020202020204" pitchFamily="34" charset="0"/>
              </a:rPr>
              <a:t>Report the incident. </a:t>
            </a:r>
            <a:br>
              <a:rPr lang="en-US" sz="2000" b="1"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Ensure the correct people are notified so that they can help you to respond. </a:t>
            </a:r>
            <a:r>
              <a:rPr lang="en-GB" dirty="0">
                <a:solidFill>
                  <a:schemeClr val="bg1"/>
                </a:solidFill>
                <a:latin typeface="Arial" panose="020B0604020202020204" pitchFamily="34" charset="0"/>
                <a:cs typeface="Arial" panose="020B0604020202020204" pitchFamily="34" charset="0"/>
              </a:rPr>
              <a:t>Contact your Safeguarding Lead or Deputy, who should immediately engage statutory services, including the police. Indecent images can also be reported to the Internet Watch Foundation (IWF).</a:t>
            </a:r>
          </a:p>
          <a:p>
            <a:pPr>
              <a:buFont typeface="Wingdings" pitchFamily="2" charset="2"/>
              <a:buChar char="q"/>
            </a:pPr>
            <a:endParaRPr lang="en-GB" sz="2000" dirty="0">
              <a:solidFill>
                <a:schemeClr val="bg1"/>
              </a:solidFill>
              <a:latin typeface="Arial" panose="020B0604020202020204" pitchFamily="34" charset="0"/>
              <a:cs typeface="Arial" panose="020B0604020202020204" pitchFamily="34" charset="0"/>
            </a:endParaRPr>
          </a:p>
          <a:p>
            <a:r>
              <a:rPr lang="en-US" sz="2400" b="1" dirty="0">
                <a:solidFill>
                  <a:schemeClr val="bg1"/>
                </a:solidFill>
                <a:latin typeface="Arial" panose="020B0604020202020204" pitchFamily="34" charset="0"/>
                <a:cs typeface="Arial" panose="020B0604020202020204" pitchFamily="34" charset="0"/>
              </a:rPr>
              <a:t>Do not engage with the scammer.</a:t>
            </a:r>
            <a:r>
              <a:rPr lang="en-US" sz="2400" dirty="0">
                <a:solidFill>
                  <a:schemeClr val="bg1"/>
                </a:solidFill>
                <a:latin typeface="Arial" panose="020B0604020202020204" pitchFamily="34" charset="0"/>
                <a:cs typeface="Arial" panose="020B0604020202020204" pitchFamily="34" charset="0"/>
              </a:rPr>
              <a:t> </a:t>
            </a:r>
            <a:br>
              <a:rPr lang="en-US" sz="2000" dirty="0">
                <a:solidFill>
                  <a:schemeClr val="bg1"/>
                </a:solidFill>
                <a:latin typeface="Arial" panose="020B0604020202020204" pitchFamily="34" charset="0"/>
                <a:cs typeface="Arial" panose="020B0604020202020204" pitchFamily="34" charset="0"/>
              </a:rPr>
            </a:br>
            <a:r>
              <a:rPr lang="en-GB" dirty="0">
                <a:solidFill>
                  <a:schemeClr val="bg1"/>
                </a:solidFill>
                <a:latin typeface="Arial" panose="020B0604020202020204" pitchFamily="34" charset="0"/>
                <a:cs typeface="Arial" panose="020B0604020202020204" pitchFamily="34" charset="0"/>
              </a:rPr>
              <a:t>Responding to extortionists will likely escalate the risk for you and your students. If they have sent any links or files, do not click these. </a:t>
            </a:r>
            <a:br>
              <a:rPr lang="en-GB" dirty="0">
                <a:solidFill>
                  <a:schemeClr val="bg1"/>
                </a:solidFill>
                <a:latin typeface="Arial" panose="020B0604020202020204" pitchFamily="34" charset="0"/>
                <a:cs typeface="Arial" panose="020B0604020202020204" pitchFamily="34" charset="0"/>
              </a:rPr>
            </a:br>
            <a:br>
              <a:rPr lang="en-GB" dirty="0">
                <a:solidFill>
                  <a:schemeClr val="bg1"/>
                </a:solidFill>
                <a:latin typeface="Arial" panose="020B0604020202020204" pitchFamily="34" charset="0"/>
                <a:cs typeface="Arial" panose="020B0604020202020204" pitchFamily="34" charset="0"/>
              </a:rPr>
            </a:br>
            <a:endParaRPr lang="en-GB" dirty="0">
              <a:solidFill>
                <a:schemeClr val="bg1"/>
              </a:solidFill>
              <a:latin typeface="Arial" panose="020B0604020202020204" pitchFamily="34" charset="0"/>
              <a:cs typeface="Arial" panose="020B0604020202020204" pitchFamily="34" charset="0"/>
            </a:endParaRPr>
          </a:p>
          <a:p>
            <a:pPr>
              <a:lnSpc>
                <a:spcPct val="80000"/>
              </a:lnSpc>
            </a:pPr>
            <a:r>
              <a:rPr lang="en-GB" sz="2400" b="1" dirty="0">
                <a:solidFill>
                  <a:schemeClr val="bg1"/>
                </a:solidFill>
                <a:latin typeface="Arial" panose="020B0604020202020204" pitchFamily="34" charset="0"/>
                <a:cs typeface="Arial" panose="020B0604020202020204" pitchFamily="34" charset="0"/>
              </a:rPr>
              <a:t>Exercise caution when capturing evidence.</a:t>
            </a:r>
          </a:p>
          <a:p>
            <a:r>
              <a:rPr lang="en-GB" dirty="0">
                <a:solidFill>
                  <a:schemeClr val="bg1"/>
                </a:solidFill>
                <a:latin typeface="Arial" panose="020B0604020202020204" pitchFamily="34" charset="0"/>
                <a:cs typeface="Arial" panose="020B0604020202020204" pitchFamily="34" charset="0"/>
              </a:rPr>
              <a:t>Screenshot / save evidence only if it does NOT contain indecent images of children or other illegal material. Creation, possession and sharing of such content is illegal, even if the intention is to protect children.</a:t>
            </a:r>
            <a:endParaRPr lang="en-US"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p:txBody>
      </p:sp>
      <p:grpSp>
        <p:nvGrpSpPr>
          <p:cNvPr id="15" name="Group 14">
            <a:extLst>
              <a:ext uri="{FF2B5EF4-FFF2-40B4-BE49-F238E27FC236}">
                <a16:creationId xmlns:a16="http://schemas.microsoft.com/office/drawing/2014/main" id="{205B9DEC-9BDE-67C8-65CC-C6511F593652}"/>
              </a:ext>
            </a:extLst>
          </p:cNvPr>
          <p:cNvGrpSpPr/>
          <p:nvPr/>
        </p:nvGrpSpPr>
        <p:grpSpPr>
          <a:xfrm>
            <a:off x="4968687" y="5720982"/>
            <a:ext cx="6781363" cy="815847"/>
            <a:chOff x="4877174" y="1277649"/>
            <a:chExt cx="6781363" cy="815847"/>
          </a:xfrm>
        </p:grpSpPr>
        <p:sp>
          <p:nvSpPr>
            <p:cNvPr id="8" name="Rounded Rectangle 7">
              <a:extLst>
                <a:ext uri="{FF2B5EF4-FFF2-40B4-BE49-F238E27FC236}">
                  <a16:creationId xmlns:a16="http://schemas.microsoft.com/office/drawing/2014/main" id="{2820DABE-3A75-F73B-B4DA-E7D8DB4F2692}"/>
                </a:ext>
              </a:extLst>
            </p:cNvPr>
            <p:cNvSpPr/>
            <p:nvPr/>
          </p:nvSpPr>
          <p:spPr>
            <a:xfrm>
              <a:off x="4877174" y="1277649"/>
              <a:ext cx="6781363"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Subtitle 2">
              <a:extLst>
                <a:ext uri="{FF2B5EF4-FFF2-40B4-BE49-F238E27FC236}">
                  <a16:creationId xmlns:a16="http://schemas.microsoft.com/office/drawing/2014/main" id="{1A7FFC5A-6631-E3ED-C438-BB7CFB902131}"/>
                </a:ext>
              </a:extLst>
            </p:cNvPr>
            <p:cNvSpPr txBox="1">
              <a:spLocks/>
            </p:cNvSpPr>
            <p:nvPr/>
          </p:nvSpPr>
          <p:spPr>
            <a:xfrm>
              <a:off x="5353803" y="1423572"/>
              <a:ext cx="6143419" cy="669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b="1" dirty="0">
                  <a:solidFill>
                    <a:srgbClr val="0D1B30"/>
                  </a:solidFill>
                  <a:latin typeface="Arial" panose="020B0604020202020204" pitchFamily="34" charset="0"/>
                  <a:cs typeface="Arial" panose="020B0604020202020204" pitchFamily="34" charset="0"/>
                </a:rPr>
                <a:t>For schools who are registered charities, you may consider reporting this incident to the Charity Commission as a Serious Incident Report. </a:t>
              </a:r>
            </a:p>
          </p:txBody>
        </p:sp>
      </p:grpSp>
      <p:pic>
        <p:nvPicPr>
          <p:cNvPr id="10" name="Picture 9" descr="A blue and white question mark in a speech bubble&#10;&#10;AI-generated content may be incorrect.">
            <a:extLst>
              <a:ext uri="{FF2B5EF4-FFF2-40B4-BE49-F238E27FC236}">
                <a16:creationId xmlns:a16="http://schemas.microsoft.com/office/drawing/2014/main" id="{2CCE093C-9D8A-4785-607E-9714C2A5E36F}"/>
              </a:ext>
            </a:extLst>
          </p:cNvPr>
          <p:cNvPicPr>
            <a:picLocks noChangeAspect="1"/>
          </p:cNvPicPr>
          <p:nvPr/>
        </p:nvPicPr>
        <p:blipFill>
          <a:blip r:embed="rId3"/>
          <a:stretch>
            <a:fillRect/>
          </a:stretch>
        </p:blipFill>
        <p:spPr>
          <a:xfrm>
            <a:off x="4480859" y="5636261"/>
            <a:ext cx="962635" cy="962635"/>
          </a:xfrm>
          <a:prstGeom prst="rect">
            <a:avLst/>
          </a:prstGeom>
        </p:spPr>
      </p:pic>
    </p:spTree>
    <p:extLst>
      <p:ext uri="{BB962C8B-B14F-4D97-AF65-F5344CB8AC3E}">
        <p14:creationId xmlns:p14="http://schemas.microsoft.com/office/powerpoint/2010/main" val="421664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3E803-B926-7DB3-E428-640D49F0D72D}"/>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E26EB1F1-E547-B45F-509C-D373008090FD}"/>
              </a:ext>
            </a:extLst>
          </p:cNvPr>
          <p:cNvSpPr/>
          <p:nvPr/>
        </p:nvSpPr>
        <p:spPr>
          <a:xfrm>
            <a:off x="366776" y="1021557"/>
            <a:ext cx="11458448" cy="5096022"/>
          </a:xfrm>
          <a:prstGeom prst="roundRect">
            <a:avLst>
              <a:gd name="adj" fmla="val 8217"/>
            </a:avLst>
          </a:prstGeom>
          <a:solidFill>
            <a:schemeClr val="bg1">
              <a:alpha val="368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endParaRPr lang="en-US" sz="2000" dirty="0">
              <a:latin typeface="Arial" panose="020B0604020202020204" pitchFamily="34" charset="0"/>
              <a:cs typeface="Arial" panose="020B0604020202020204" pitchFamily="34" charset="0"/>
            </a:endParaRPr>
          </a:p>
        </p:txBody>
      </p:sp>
      <p:sp>
        <p:nvSpPr>
          <p:cNvPr id="2" name="Rounded Rectangle 1">
            <a:extLst>
              <a:ext uri="{FF2B5EF4-FFF2-40B4-BE49-F238E27FC236}">
                <a16:creationId xmlns:a16="http://schemas.microsoft.com/office/drawing/2014/main" id="{0AB41088-1E7E-CED2-5318-279AD923EDC3}"/>
              </a:ext>
            </a:extLst>
          </p:cNvPr>
          <p:cNvSpPr/>
          <p:nvPr/>
        </p:nvSpPr>
        <p:spPr>
          <a:xfrm>
            <a:off x="366774" y="656133"/>
            <a:ext cx="11458447" cy="725487"/>
          </a:xfrm>
          <a:prstGeom prst="roundRect">
            <a:avLst>
              <a:gd name="adj" fmla="val 50000"/>
            </a:avLst>
          </a:prstGeom>
          <a:solidFill>
            <a:srgbClr val="0D1B3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A614068B-7163-40AC-4366-0D1C6B02D93E}"/>
              </a:ext>
            </a:extLst>
          </p:cNvPr>
          <p:cNvSpPr/>
          <p:nvPr/>
        </p:nvSpPr>
        <p:spPr>
          <a:xfrm>
            <a:off x="366775" y="656133"/>
            <a:ext cx="5607906"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C5ABC95A-2A16-E92E-64F4-5AA762B806CA}"/>
              </a:ext>
            </a:extLst>
          </p:cNvPr>
          <p:cNvSpPr>
            <a:spLocks noGrp="1"/>
          </p:cNvSpPr>
          <p:nvPr>
            <p:ph type="title"/>
          </p:nvPr>
        </p:nvSpPr>
        <p:spPr>
          <a:xfrm>
            <a:off x="533462" y="740421"/>
            <a:ext cx="5441219" cy="950267"/>
          </a:xfrm>
        </p:spPr>
        <p:txBody>
          <a:bodyPr>
            <a:normAutofit/>
          </a:bodyPr>
          <a:lstStyle/>
          <a:p>
            <a:r>
              <a:rPr lang="en-US" sz="3600" b="1" dirty="0">
                <a:solidFill>
                  <a:srgbClr val="0D1B30"/>
                </a:solidFill>
                <a:latin typeface="Arial" panose="020B0604020202020204" pitchFamily="34" charset="0"/>
                <a:cs typeface="Arial" panose="020B0604020202020204" pitchFamily="34" charset="0"/>
              </a:rPr>
              <a:t>Responding Effectively</a:t>
            </a:r>
          </a:p>
        </p:txBody>
      </p:sp>
      <p:sp>
        <p:nvSpPr>
          <p:cNvPr id="7" name="TextBox 6">
            <a:extLst>
              <a:ext uri="{FF2B5EF4-FFF2-40B4-BE49-F238E27FC236}">
                <a16:creationId xmlns:a16="http://schemas.microsoft.com/office/drawing/2014/main" id="{E25C4838-2BA2-B2CC-DA52-4DB0DF09CCCF}"/>
              </a:ext>
            </a:extLst>
          </p:cNvPr>
          <p:cNvSpPr txBox="1"/>
          <p:nvPr/>
        </p:nvSpPr>
        <p:spPr>
          <a:xfrm>
            <a:off x="6146981" y="827604"/>
            <a:ext cx="5441217" cy="400110"/>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Create a Safer and Supportive Environment</a:t>
            </a:r>
          </a:p>
        </p:txBody>
      </p:sp>
      <p:sp>
        <p:nvSpPr>
          <p:cNvPr id="3" name="TextBox 2">
            <a:extLst>
              <a:ext uri="{FF2B5EF4-FFF2-40B4-BE49-F238E27FC236}">
                <a16:creationId xmlns:a16="http://schemas.microsoft.com/office/drawing/2014/main" id="{77C5C4A9-8351-8178-F4A2-4840047130CC}"/>
              </a:ext>
            </a:extLst>
          </p:cNvPr>
          <p:cNvSpPr txBox="1"/>
          <p:nvPr/>
        </p:nvSpPr>
        <p:spPr>
          <a:xfrm>
            <a:off x="603265" y="1605574"/>
            <a:ext cx="10341400" cy="5201424"/>
          </a:xfrm>
          <a:prstGeom prst="rect">
            <a:avLst/>
          </a:prstGeom>
          <a:noFill/>
        </p:spPr>
        <p:txBody>
          <a:bodyPr wrap="square">
            <a:spAutoFit/>
          </a:bodyPr>
          <a:lstStyle/>
          <a:p>
            <a:r>
              <a:rPr lang="en-GB" sz="2400" b="1" dirty="0">
                <a:solidFill>
                  <a:schemeClr val="bg1"/>
                </a:solidFill>
                <a:latin typeface="Arial" panose="020B0604020202020204" pitchFamily="34" charset="0"/>
                <a:cs typeface="Arial" panose="020B0604020202020204" pitchFamily="34" charset="0"/>
              </a:rPr>
              <a:t>How to support students and colleagues;</a:t>
            </a:r>
            <a:endParaRPr lang="en-GB" sz="2400" b="1" dirty="0">
              <a:solidFill>
                <a:srgbClr val="DA3632"/>
              </a:solidFill>
              <a:latin typeface="Arial" panose="020B0604020202020204" pitchFamily="34" charset="0"/>
              <a:cs typeface="Arial" panose="020B0604020202020204" pitchFamily="34" charset="0"/>
            </a:endParaRPr>
          </a:p>
          <a:p>
            <a:endParaRPr lang="en-GB" sz="1800" b="1" dirty="0">
              <a:solidFill>
                <a:schemeClr val="bg1"/>
              </a:solidFill>
              <a:latin typeface="Arial" panose="020B0604020202020204" pitchFamily="34" charset="0"/>
              <a:cs typeface="Arial" panose="020B0604020202020204" pitchFamily="34" charset="0"/>
            </a:endParaRPr>
          </a:p>
          <a:p>
            <a:r>
              <a:rPr lang="en-GB" sz="1800" b="1" dirty="0">
                <a:solidFill>
                  <a:schemeClr val="bg1"/>
                </a:solidFill>
                <a:latin typeface="Arial" panose="020B0604020202020204" pitchFamily="34" charset="0"/>
                <a:cs typeface="Arial" panose="020B0604020202020204" pitchFamily="34" charset="0"/>
              </a:rPr>
              <a:t>Show empathy: </a:t>
            </a:r>
            <a:r>
              <a:rPr lang="en-GB" sz="1800" dirty="0">
                <a:solidFill>
                  <a:schemeClr val="bg1"/>
                </a:solidFill>
                <a:latin typeface="Arial" panose="020B0604020202020204" pitchFamily="34" charset="0"/>
                <a:cs typeface="Arial" panose="020B0604020202020204" pitchFamily="34" charset="0"/>
              </a:rPr>
              <a:t>Understand that victims may react in various ways. Offer a listening ear and a safe space to share.</a:t>
            </a:r>
            <a:br>
              <a:rPr lang="en-GB" sz="1800" dirty="0">
                <a:solidFill>
                  <a:schemeClr val="bg1"/>
                </a:solidFill>
                <a:latin typeface="Arial" panose="020B0604020202020204" pitchFamily="34" charset="0"/>
                <a:cs typeface="Arial" panose="020B0604020202020204" pitchFamily="34" charset="0"/>
              </a:rPr>
            </a:br>
            <a:endParaRPr lang="en-GB" sz="1800" dirty="0">
              <a:solidFill>
                <a:schemeClr val="bg1"/>
              </a:solidFill>
              <a:latin typeface="Arial" panose="020B0604020202020204" pitchFamily="34" charset="0"/>
              <a:cs typeface="Arial" panose="020B0604020202020204" pitchFamily="34" charset="0"/>
            </a:endParaRPr>
          </a:p>
          <a:p>
            <a:r>
              <a:rPr lang="en-GB" sz="1800" b="1" dirty="0">
                <a:solidFill>
                  <a:schemeClr val="bg1"/>
                </a:solidFill>
                <a:latin typeface="Arial" panose="020B0604020202020204" pitchFamily="34" charset="0"/>
                <a:cs typeface="Arial" panose="020B0604020202020204" pitchFamily="34" charset="0"/>
              </a:rPr>
              <a:t>R</a:t>
            </a:r>
            <a:r>
              <a:rPr lang="en-GB" sz="1800" b="1" dirty="0">
                <a:solidFill>
                  <a:schemeClr val="bg1"/>
                </a:solidFill>
              </a:rPr>
              <a:t>eassure:</a:t>
            </a:r>
            <a:r>
              <a:rPr lang="en-GB" sz="1800" dirty="0">
                <a:solidFill>
                  <a:schemeClr val="bg1"/>
                </a:solidFill>
              </a:rPr>
              <a:t> Remind them that it's not their fault. Offer comfort and support. </a:t>
            </a:r>
            <a:br>
              <a:rPr lang="en-GB" sz="1800" dirty="0">
                <a:solidFill>
                  <a:schemeClr val="bg1"/>
                </a:solidFill>
              </a:rPr>
            </a:br>
            <a:endParaRPr lang="en-GB" sz="1800" dirty="0">
              <a:solidFill>
                <a:schemeClr val="bg1"/>
              </a:solidFill>
            </a:endParaRPr>
          </a:p>
          <a:p>
            <a:r>
              <a:rPr lang="en-GB" sz="1800" b="1" dirty="0">
                <a:solidFill>
                  <a:schemeClr val="bg1"/>
                </a:solidFill>
                <a:latin typeface="Arial" panose="020B0604020202020204" pitchFamily="34" charset="0"/>
                <a:cs typeface="Arial" panose="020B0604020202020204" pitchFamily="34" charset="0"/>
              </a:rPr>
              <a:t>Guide towards further support: </a:t>
            </a:r>
            <a:r>
              <a:rPr lang="en-GB" sz="1800" dirty="0">
                <a:solidFill>
                  <a:schemeClr val="bg1"/>
                </a:solidFill>
                <a:latin typeface="Arial" panose="020B0604020202020204" pitchFamily="34" charset="0"/>
                <a:cs typeface="Arial" panose="020B0604020202020204" pitchFamily="34" charset="0"/>
              </a:rPr>
              <a:t>Encourage them to seek help from the Safeguarding Lead/counselling services, and ensure you also inform the Safeguarding Lead of the situation.</a:t>
            </a:r>
            <a:br>
              <a:rPr lang="en-GB" sz="1800" dirty="0">
                <a:solidFill>
                  <a:schemeClr val="bg1"/>
                </a:solidFill>
                <a:latin typeface="Arial" panose="020B0604020202020204" pitchFamily="34" charset="0"/>
                <a:cs typeface="Arial" panose="020B0604020202020204" pitchFamily="34" charset="0"/>
              </a:rPr>
            </a:br>
            <a:endParaRPr lang="en-GB" sz="1800" dirty="0">
              <a:solidFill>
                <a:schemeClr val="bg1"/>
              </a:solidFill>
              <a:latin typeface="Arial" panose="020B0604020202020204" pitchFamily="34" charset="0"/>
              <a:cs typeface="Arial" panose="020B0604020202020204" pitchFamily="34" charset="0"/>
            </a:endParaRPr>
          </a:p>
          <a:p>
            <a:r>
              <a:rPr lang="en-GB" sz="1800" b="1" dirty="0">
                <a:solidFill>
                  <a:schemeClr val="bg1"/>
                </a:solidFill>
                <a:latin typeface="Arial" panose="020B0604020202020204" pitchFamily="34" charset="0"/>
                <a:cs typeface="Arial" panose="020B0604020202020204" pitchFamily="34" charset="0"/>
              </a:rPr>
              <a:t>Respect confidentiality: </a:t>
            </a:r>
            <a:r>
              <a:rPr lang="en-GB" sz="1800" dirty="0">
                <a:solidFill>
                  <a:schemeClr val="bg1"/>
                </a:solidFill>
                <a:latin typeface="Arial" panose="020B0604020202020204" pitchFamily="34" charset="0"/>
                <a:cs typeface="Arial" panose="020B0604020202020204" pitchFamily="34" charset="0"/>
              </a:rPr>
              <a:t>Maintain discretion and protect the privacy of those affected.</a:t>
            </a:r>
            <a:br>
              <a:rPr lang="en-GB" sz="1800" dirty="0">
                <a:solidFill>
                  <a:schemeClr val="bg1"/>
                </a:solidFill>
                <a:latin typeface="Arial" panose="020B0604020202020204" pitchFamily="34" charset="0"/>
                <a:cs typeface="Arial" panose="020B0604020202020204" pitchFamily="34" charset="0"/>
              </a:rPr>
            </a:br>
            <a:endParaRPr lang="en-GB" sz="1800" dirty="0">
              <a:solidFill>
                <a:schemeClr val="bg1"/>
              </a:solidFill>
              <a:latin typeface="Arial" panose="020B0604020202020204" pitchFamily="34" charset="0"/>
              <a:cs typeface="Arial" panose="020B0604020202020204" pitchFamily="34" charset="0"/>
            </a:endParaRPr>
          </a:p>
          <a:p>
            <a:r>
              <a:rPr lang="en-GB" sz="1800" b="1" dirty="0">
                <a:solidFill>
                  <a:schemeClr val="bg1"/>
                </a:solidFill>
                <a:latin typeface="Arial" panose="020B0604020202020204" pitchFamily="34" charset="0"/>
                <a:cs typeface="Arial" panose="020B0604020202020204" pitchFamily="34" charset="0"/>
              </a:rPr>
              <a:t>Promote understanding: </a:t>
            </a:r>
            <a:r>
              <a:rPr lang="en-GB" sz="1800" dirty="0">
                <a:solidFill>
                  <a:schemeClr val="bg1"/>
                </a:solidFill>
                <a:latin typeface="Arial" panose="020B0604020202020204" pitchFamily="34" charset="0"/>
                <a:cs typeface="Arial" panose="020B0604020202020204" pitchFamily="34" charset="0"/>
              </a:rPr>
              <a:t>Utilise resources (e.g., Teach Hub lessons) to nurture a supportive and informed school environment.</a:t>
            </a:r>
          </a:p>
          <a:p>
            <a:endParaRPr lang="en-GB" sz="1800" b="1" dirty="0">
              <a:solidFill>
                <a:schemeClr val="bg1"/>
              </a:solidFill>
              <a:latin typeface="Arial" panose="020B0604020202020204" pitchFamily="34" charset="0"/>
              <a:cs typeface="Arial" panose="020B0604020202020204" pitchFamily="34" charset="0"/>
            </a:endParaRPr>
          </a:p>
          <a:p>
            <a:endParaRPr lang="en-GB" sz="1800"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490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D998977-F436-B697-D9FD-4B728F7C1808}"/>
              </a:ext>
            </a:extLst>
          </p:cNvPr>
          <p:cNvCxnSpPr>
            <a:cxnSpLocks/>
          </p:cNvCxnSpPr>
          <p:nvPr/>
        </p:nvCxnSpPr>
        <p:spPr>
          <a:xfrm>
            <a:off x="6008914" y="903514"/>
            <a:ext cx="0" cy="5355772"/>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00DF6441-DFA7-1A40-2E57-5F593D11E991}"/>
              </a:ext>
            </a:extLst>
          </p:cNvPr>
          <p:cNvCxnSpPr>
            <a:cxnSpLocks/>
          </p:cNvCxnSpPr>
          <p:nvPr/>
        </p:nvCxnSpPr>
        <p:spPr>
          <a:xfrm flipH="1">
            <a:off x="1034143" y="3347162"/>
            <a:ext cx="9655628" cy="0"/>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4" name="Rounded Rectangle 3">
            <a:extLst>
              <a:ext uri="{FF2B5EF4-FFF2-40B4-BE49-F238E27FC236}">
                <a16:creationId xmlns:a16="http://schemas.microsoft.com/office/drawing/2014/main" id="{7AD6C5DE-E1D8-5503-C95A-BCFC91C918F7}"/>
              </a:ext>
            </a:extLst>
          </p:cNvPr>
          <p:cNvSpPr/>
          <p:nvPr/>
        </p:nvSpPr>
        <p:spPr>
          <a:xfrm>
            <a:off x="2948135" y="2985336"/>
            <a:ext cx="6085822" cy="725487"/>
          </a:xfrm>
          <a:prstGeom prst="roundRect">
            <a:avLst>
              <a:gd name="adj" fmla="val 50000"/>
            </a:avLst>
          </a:prstGeom>
          <a:solidFill>
            <a:schemeClr val="bg1"/>
          </a:solidFill>
          <a:ln w="444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E32A7BAB-F918-6724-7F23-EF5B83CDE4A1}"/>
              </a:ext>
            </a:extLst>
          </p:cNvPr>
          <p:cNvSpPr>
            <a:spLocks noGrp="1"/>
          </p:cNvSpPr>
          <p:nvPr>
            <p:ph type="title"/>
          </p:nvPr>
        </p:nvSpPr>
        <p:spPr>
          <a:xfrm>
            <a:off x="3214929" y="3139264"/>
            <a:ext cx="5762142" cy="1325563"/>
          </a:xfrm>
        </p:spPr>
        <p:txBody>
          <a:bodyPr>
            <a:normAutofit/>
          </a:bodyPr>
          <a:lstStyle/>
          <a:p>
            <a:r>
              <a:rPr lang="en-US" sz="2800" b="1" dirty="0">
                <a:solidFill>
                  <a:srgbClr val="0D1B30"/>
                </a:solidFill>
                <a:latin typeface="Arial" panose="020B0604020202020204" pitchFamily="34" charset="0"/>
                <a:cs typeface="Arial" panose="020B0604020202020204" pitchFamily="34" charset="0"/>
              </a:rPr>
              <a:t>DON’T WAIT UNTIL IT HAPPENS</a:t>
            </a:r>
          </a:p>
        </p:txBody>
      </p:sp>
      <p:sp>
        <p:nvSpPr>
          <p:cNvPr id="8" name="TextBox 7">
            <a:extLst>
              <a:ext uri="{FF2B5EF4-FFF2-40B4-BE49-F238E27FC236}">
                <a16:creationId xmlns:a16="http://schemas.microsoft.com/office/drawing/2014/main" id="{A48A6956-D122-4C25-4EB8-DD4C28AEDED9}"/>
              </a:ext>
            </a:extLst>
          </p:cNvPr>
          <p:cNvSpPr txBox="1"/>
          <p:nvPr/>
        </p:nvSpPr>
        <p:spPr>
          <a:xfrm>
            <a:off x="546024" y="857530"/>
            <a:ext cx="4876800" cy="1692771"/>
          </a:xfrm>
          <a:prstGeom prst="rect">
            <a:avLst/>
          </a:prstGeom>
          <a:noFill/>
        </p:spPr>
        <p:txBody>
          <a:bodyPr wrap="square">
            <a:spAutoFit/>
          </a:bodyPr>
          <a:lstStyle/>
          <a:p>
            <a:pPr lvl="0">
              <a:buNone/>
            </a:pPr>
            <a:r>
              <a:rPr lang="en-GB" sz="2400" b="1" dirty="0">
                <a:solidFill>
                  <a:schemeClr val="bg1"/>
                </a:solidFill>
                <a:latin typeface="Arial" panose="020B0604020202020204" pitchFamily="34" charset="0"/>
                <a:cs typeface="Arial" panose="020B0604020202020204" pitchFamily="34" charset="0"/>
              </a:rPr>
              <a:t>     Online Safety Training</a:t>
            </a:r>
            <a:br>
              <a:rPr lang="en-GB" sz="2400" b="1" dirty="0">
                <a:solidFill>
                  <a:schemeClr val="bg1"/>
                </a:solidFill>
                <a:latin typeface="Arial" panose="020B0604020202020204" pitchFamily="34" charset="0"/>
                <a:cs typeface="Arial" panose="020B0604020202020204" pitchFamily="34" charset="0"/>
              </a:rPr>
            </a:br>
            <a:endParaRPr lang="en-GB" sz="2400" dirty="0">
              <a:solidFill>
                <a:schemeClr val="bg1"/>
              </a:solidFill>
              <a:latin typeface="Arial" panose="020B0604020202020204" pitchFamily="34" charset="0"/>
              <a:cs typeface="Arial" panose="020B0604020202020204" pitchFamily="34" charset="0"/>
            </a:endParaRPr>
          </a:p>
          <a:p>
            <a:r>
              <a:rPr lang="en-GB" sz="1400" dirty="0">
                <a:solidFill>
                  <a:schemeClr val="bg1"/>
                </a:solidFill>
                <a:latin typeface="Arial" panose="020B0604020202020204" pitchFamily="34" charset="0"/>
                <a:cs typeface="Arial" panose="020B0604020202020204" pitchFamily="34" charset="0"/>
              </a:rPr>
              <a:t>Provide staff training on identifying and responding to online risks, including AI-generated sexual extortion. The online world is ever changing, so training should be regular and recurring to keep up with emerging threats and trends.</a:t>
            </a:r>
          </a:p>
        </p:txBody>
      </p:sp>
      <p:sp>
        <p:nvSpPr>
          <p:cNvPr id="9" name="TextBox 8">
            <a:extLst>
              <a:ext uri="{FF2B5EF4-FFF2-40B4-BE49-F238E27FC236}">
                <a16:creationId xmlns:a16="http://schemas.microsoft.com/office/drawing/2014/main" id="{6DC9D4D2-BADC-BEC8-F2A1-8BDECAA54D40}"/>
              </a:ext>
            </a:extLst>
          </p:cNvPr>
          <p:cNvSpPr txBox="1"/>
          <p:nvPr/>
        </p:nvSpPr>
        <p:spPr>
          <a:xfrm>
            <a:off x="546024" y="3893267"/>
            <a:ext cx="5186981" cy="1969770"/>
          </a:xfrm>
          <a:prstGeom prst="rect">
            <a:avLst/>
          </a:prstGeom>
          <a:noFill/>
        </p:spPr>
        <p:txBody>
          <a:bodyPr wrap="square">
            <a:spAutoFit/>
          </a:bodyPr>
          <a:lstStyle/>
          <a:p>
            <a:pPr lvl="0"/>
            <a:r>
              <a:rPr lang="en-GB" sz="2400" b="1" dirty="0">
                <a:solidFill>
                  <a:schemeClr val="bg1"/>
                </a:solidFill>
                <a:latin typeface="Arial" panose="020B0604020202020204" pitchFamily="34" charset="0"/>
                <a:cs typeface="Arial" panose="020B0604020202020204" pitchFamily="34" charset="0"/>
              </a:rPr>
              <a:t>     Review Your Consent Process</a:t>
            </a:r>
            <a:endParaRPr lang="en-GB" sz="2400" dirty="0">
              <a:solidFill>
                <a:schemeClr val="bg1"/>
              </a:solidFill>
              <a:latin typeface="Arial" panose="020B0604020202020204" pitchFamily="34" charset="0"/>
              <a:cs typeface="Arial" panose="020B0604020202020204" pitchFamily="34" charset="0"/>
            </a:endParaRPr>
          </a:p>
          <a:p>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Use clear consent forms that explicitly state how student images will be used, where they will be published, and for how long. Regularly update consent forms, ensure they are time bound and provide parents with an easy and accessible way to opt out of having their child's photo shared online. You may wish to consider having dual consent (both parent and child).</a:t>
            </a:r>
          </a:p>
        </p:txBody>
      </p:sp>
      <p:sp>
        <p:nvSpPr>
          <p:cNvPr id="10" name="TextBox 9">
            <a:extLst>
              <a:ext uri="{FF2B5EF4-FFF2-40B4-BE49-F238E27FC236}">
                <a16:creationId xmlns:a16="http://schemas.microsoft.com/office/drawing/2014/main" id="{AEBE9F86-708D-9122-22FD-68D05FC61F9C}"/>
              </a:ext>
            </a:extLst>
          </p:cNvPr>
          <p:cNvSpPr txBox="1"/>
          <p:nvPr/>
        </p:nvSpPr>
        <p:spPr>
          <a:xfrm>
            <a:off x="6532281" y="885894"/>
            <a:ext cx="4701436" cy="1754326"/>
          </a:xfrm>
          <a:prstGeom prst="rect">
            <a:avLst/>
          </a:prstGeom>
          <a:noFill/>
        </p:spPr>
        <p:txBody>
          <a:bodyPr wrap="square">
            <a:spAutoFit/>
          </a:bodyPr>
          <a:lstStyle/>
          <a:p>
            <a:pPr lvl="0">
              <a:buNone/>
            </a:pPr>
            <a:r>
              <a:rPr lang="en-GB" sz="2400" b="1" dirty="0">
                <a:solidFill>
                  <a:schemeClr val="bg1"/>
                </a:solidFill>
                <a:latin typeface="Arial" panose="020B0604020202020204" pitchFamily="34" charset="0"/>
                <a:cs typeface="Arial" panose="020B0604020202020204" pitchFamily="34" charset="0"/>
              </a:rPr>
              <a:t>     Raising Awareness</a:t>
            </a:r>
            <a:r>
              <a:rPr lang="en-GB" sz="2400" dirty="0">
                <a:solidFill>
                  <a:schemeClr val="bg1"/>
                </a:solidFill>
                <a:latin typeface="Arial" panose="020B0604020202020204" pitchFamily="34" charset="0"/>
                <a:cs typeface="Arial" panose="020B0604020202020204" pitchFamily="34" charset="0"/>
              </a:rPr>
              <a:t> </a:t>
            </a:r>
          </a:p>
          <a:p>
            <a:pPr lvl="0">
              <a:buNone/>
            </a:pP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Online safety can often take a back seat to other subjects.</a:t>
            </a:r>
            <a:r>
              <a:rPr lang="en-GB" sz="1400" kern="100" dirty="0">
                <a:solidFill>
                  <a:schemeClr val="bg1"/>
                </a:solidFill>
                <a:latin typeface="Arial" panose="020B0604020202020204" pitchFamily="34" charset="0"/>
                <a:ea typeface="Aptos" panose="020B0004020202020204" pitchFamily="34" charset="0"/>
                <a:cs typeface="Arial" panose="020B0604020202020204" pitchFamily="34" charset="0"/>
              </a:rPr>
              <a:t> Create awareness-raising initiatives to</a:t>
            </a:r>
            <a:r>
              <a:rPr lang="en-GB" sz="1400" dirty="0">
                <a:solidFill>
                  <a:schemeClr val="bg1"/>
                </a:solidFill>
                <a:latin typeface="Arial" panose="020B0604020202020204" pitchFamily="34" charset="0"/>
                <a:cs typeface="Arial" panose="020B0604020202020204" pitchFamily="34" charset="0"/>
              </a:rPr>
              <a:t> ensure it is integrated into your school’s curriculum, as an evolving and regular subject.</a:t>
            </a:r>
            <a:r>
              <a:rPr lang="en-GB" sz="1400" kern="100" dirty="0">
                <a:latin typeface="Aptos" panose="020B0004020202020204" pitchFamily="34" charset="0"/>
                <a:ea typeface="Aptos" panose="020B0004020202020204" pitchFamily="34" charset="0"/>
                <a:cs typeface="Arial" panose="020B0604020202020204" pitchFamily="34" charset="0"/>
              </a:rPr>
              <a:t> </a:t>
            </a:r>
            <a:r>
              <a:rPr lang="en-GB" sz="1400" kern="100" dirty="0">
                <a:solidFill>
                  <a:schemeClr val="bg1"/>
                </a:solidFill>
                <a:latin typeface="Arial" panose="020B0604020202020204" pitchFamily="34" charset="0"/>
                <a:ea typeface="Aptos" panose="020B0004020202020204" pitchFamily="34" charset="0"/>
                <a:cs typeface="Arial" panose="020B0604020202020204" pitchFamily="34" charset="0"/>
              </a:rPr>
              <a:t>Resources to support you are available on the Safer Schools Teach Hub.</a:t>
            </a:r>
            <a:endParaRPr lang="en-GB" sz="14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D60E0B2-67FA-2F74-1A06-64CA53E7D525}"/>
              </a:ext>
            </a:extLst>
          </p:cNvPr>
          <p:cNvSpPr txBox="1"/>
          <p:nvPr/>
        </p:nvSpPr>
        <p:spPr>
          <a:xfrm>
            <a:off x="6532281" y="3837044"/>
            <a:ext cx="5007516" cy="2400657"/>
          </a:xfrm>
          <a:prstGeom prst="rect">
            <a:avLst/>
          </a:prstGeom>
          <a:noFill/>
        </p:spPr>
        <p:txBody>
          <a:bodyPr wrap="square">
            <a:spAutoFit/>
          </a:bodyPr>
          <a:lstStyle/>
          <a:p>
            <a:pPr lvl="0">
              <a:buNone/>
            </a:pPr>
            <a:r>
              <a:rPr lang="en-GB" sz="2400" b="1" dirty="0">
                <a:solidFill>
                  <a:schemeClr val="bg1"/>
                </a:solidFill>
                <a:latin typeface="Arial" panose="020B0604020202020204" pitchFamily="34" charset="0"/>
                <a:cs typeface="Arial" panose="020B0604020202020204" pitchFamily="34" charset="0"/>
              </a:rPr>
              <a:t>     Review Your Online Presence</a:t>
            </a:r>
            <a:endParaRPr lang="en-GB" sz="2400" dirty="0">
              <a:solidFill>
                <a:schemeClr val="bg1"/>
              </a:solidFill>
              <a:latin typeface="Arial" panose="020B0604020202020204" pitchFamily="34" charset="0"/>
              <a:cs typeface="Arial" panose="020B0604020202020204" pitchFamily="34" charset="0"/>
            </a:endParaRPr>
          </a:p>
          <a:p>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Audit all online platforms where student photos are displayed (website, social media, newsletters, etc) and reduce publicly shared images that can identify students. Limit use of public messaging platforms and opt for private platforms if sharing photos such as secure, password-protected intranets, private social media groups, or dedicated apps. Add watermarks &amp; copyright to images to deter misuse and make unauthorised removal easier.</a:t>
            </a:r>
          </a:p>
        </p:txBody>
      </p:sp>
      <p:pic>
        <p:nvPicPr>
          <p:cNvPr id="13" name="Graphic 12">
            <a:extLst>
              <a:ext uri="{FF2B5EF4-FFF2-40B4-BE49-F238E27FC236}">
                <a16:creationId xmlns:a16="http://schemas.microsoft.com/office/drawing/2014/main" id="{28ACBB3C-E21A-BB7A-54B2-06D23BE1E1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33458" y="3817165"/>
            <a:ext cx="459503" cy="459503"/>
          </a:xfrm>
          <a:prstGeom prst="rect">
            <a:avLst/>
          </a:prstGeom>
        </p:spPr>
      </p:pic>
      <p:pic>
        <p:nvPicPr>
          <p:cNvPr id="15" name="Graphic 14">
            <a:extLst>
              <a:ext uri="{FF2B5EF4-FFF2-40B4-BE49-F238E27FC236}">
                <a16:creationId xmlns:a16="http://schemas.microsoft.com/office/drawing/2014/main" id="{2C686926-5459-F941-A65E-E1BB6972A1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0302" y="3775015"/>
            <a:ext cx="543801" cy="543801"/>
          </a:xfrm>
          <a:prstGeom prst="rect">
            <a:avLst/>
          </a:prstGeom>
        </p:spPr>
      </p:pic>
      <p:pic>
        <p:nvPicPr>
          <p:cNvPr id="17" name="Graphic 16">
            <a:extLst>
              <a:ext uri="{FF2B5EF4-FFF2-40B4-BE49-F238E27FC236}">
                <a16:creationId xmlns:a16="http://schemas.microsoft.com/office/drawing/2014/main" id="{1ACAF069-0B62-6363-6E65-FFB53E8905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433458" y="855373"/>
            <a:ext cx="495052" cy="495052"/>
          </a:xfrm>
          <a:prstGeom prst="rect">
            <a:avLst/>
          </a:prstGeom>
        </p:spPr>
      </p:pic>
      <p:pic>
        <p:nvPicPr>
          <p:cNvPr id="19" name="Graphic 18">
            <a:extLst>
              <a:ext uri="{FF2B5EF4-FFF2-40B4-BE49-F238E27FC236}">
                <a16:creationId xmlns:a16="http://schemas.microsoft.com/office/drawing/2014/main" id="{DC9114D5-3CB2-53A6-3834-468A47C360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0302" y="890922"/>
            <a:ext cx="423954" cy="423954"/>
          </a:xfrm>
          <a:prstGeom prst="rect">
            <a:avLst/>
          </a:prstGeom>
        </p:spPr>
      </p:pic>
    </p:spTree>
    <p:extLst>
      <p:ext uri="{BB962C8B-B14F-4D97-AF65-F5344CB8AC3E}">
        <p14:creationId xmlns:p14="http://schemas.microsoft.com/office/powerpoint/2010/main" val="188620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21">
            <a:extLst>
              <a:ext uri="{FF2B5EF4-FFF2-40B4-BE49-F238E27FC236}">
                <a16:creationId xmlns:a16="http://schemas.microsoft.com/office/drawing/2014/main" id="{01E14DE9-EE19-00B5-E522-3724BC14BA91}"/>
              </a:ext>
            </a:extLst>
          </p:cNvPr>
          <p:cNvSpPr/>
          <p:nvPr/>
        </p:nvSpPr>
        <p:spPr>
          <a:xfrm>
            <a:off x="467927" y="843359"/>
            <a:ext cx="11256147" cy="5171282"/>
          </a:xfrm>
          <a:prstGeom prst="roundRect">
            <a:avLst>
              <a:gd name="adj" fmla="val 8217"/>
            </a:avLst>
          </a:prstGeom>
          <a:solidFill>
            <a:schemeClr val="bg1">
              <a:alpha val="368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ounded Rectangle 3">
            <a:extLst>
              <a:ext uri="{FF2B5EF4-FFF2-40B4-BE49-F238E27FC236}">
                <a16:creationId xmlns:a16="http://schemas.microsoft.com/office/drawing/2014/main" id="{4FD5BE63-C838-1625-0B3A-C8596008E70B}"/>
              </a:ext>
            </a:extLst>
          </p:cNvPr>
          <p:cNvSpPr/>
          <p:nvPr/>
        </p:nvSpPr>
        <p:spPr>
          <a:xfrm>
            <a:off x="467927" y="521762"/>
            <a:ext cx="4491206"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C99B4BE4-3BBC-CDFC-E2A2-A261B21DF6C0}"/>
              </a:ext>
            </a:extLst>
          </p:cNvPr>
          <p:cNvSpPr>
            <a:spLocks noGrp="1"/>
          </p:cNvSpPr>
          <p:nvPr>
            <p:ph type="title"/>
          </p:nvPr>
        </p:nvSpPr>
        <p:spPr>
          <a:xfrm>
            <a:off x="634614" y="595748"/>
            <a:ext cx="10515600" cy="990729"/>
          </a:xfrm>
        </p:spPr>
        <p:txBody>
          <a:bodyPr>
            <a:normAutofit/>
          </a:bodyPr>
          <a:lstStyle/>
          <a:p>
            <a:r>
              <a:rPr lang="en-US" sz="3600" b="1" dirty="0">
                <a:solidFill>
                  <a:srgbClr val="0D1B30"/>
                </a:solidFill>
                <a:latin typeface="Arial" panose="020B0604020202020204" pitchFamily="34" charset="0"/>
                <a:cs typeface="Arial" panose="020B0604020202020204" pitchFamily="34" charset="0"/>
              </a:rPr>
              <a:t>Helpful Resources</a:t>
            </a:r>
          </a:p>
        </p:txBody>
      </p:sp>
      <p:sp>
        <p:nvSpPr>
          <p:cNvPr id="6" name="Rounded Rectangle 5">
            <a:extLst>
              <a:ext uri="{FF2B5EF4-FFF2-40B4-BE49-F238E27FC236}">
                <a16:creationId xmlns:a16="http://schemas.microsoft.com/office/drawing/2014/main" id="{0725D64D-D7AB-9B5A-898B-225C6C7391E1}"/>
              </a:ext>
            </a:extLst>
          </p:cNvPr>
          <p:cNvSpPr/>
          <p:nvPr/>
        </p:nvSpPr>
        <p:spPr>
          <a:xfrm>
            <a:off x="786152" y="1493739"/>
            <a:ext cx="4986105" cy="1181438"/>
          </a:xfrm>
          <a:prstGeom prst="roundRect">
            <a:avLst>
              <a:gd name="adj" fmla="val 324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7A70DC87-AE03-426F-A7A6-2D4E3EC959A6}"/>
              </a:ext>
            </a:extLst>
          </p:cNvPr>
          <p:cNvSpPr txBox="1"/>
          <p:nvPr/>
        </p:nvSpPr>
        <p:spPr>
          <a:xfrm>
            <a:off x="1690561" y="1746885"/>
            <a:ext cx="4266528" cy="400110"/>
          </a:xfrm>
          <a:prstGeom prst="rect">
            <a:avLst/>
          </a:prstGeom>
          <a:noFill/>
        </p:spPr>
        <p:txBody>
          <a:bodyPr wrap="square">
            <a:spAutoFit/>
          </a:bodyPr>
          <a:lstStyle/>
          <a:p>
            <a:r>
              <a:rPr lang="en-GB" sz="2000" b="1" dirty="0">
                <a:solidFill>
                  <a:srgbClr val="0D1B30"/>
                </a:solidFill>
                <a:latin typeface="Arial" panose="020B0604020202020204" pitchFamily="34" charset="0"/>
                <a:cs typeface="Arial" panose="020B0604020202020204" pitchFamily="34" charset="0"/>
              </a:rPr>
              <a:t>Safer Schools</a:t>
            </a:r>
            <a:endParaRPr lang="en-GB" sz="2000" dirty="0">
              <a:solidFill>
                <a:srgbClr val="0D1B30"/>
              </a:solidFill>
            </a:endParaRPr>
          </a:p>
        </p:txBody>
      </p:sp>
      <p:sp>
        <p:nvSpPr>
          <p:cNvPr id="12" name="TextBox 11">
            <a:extLst>
              <a:ext uri="{FF2B5EF4-FFF2-40B4-BE49-F238E27FC236}">
                <a16:creationId xmlns:a16="http://schemas.microsoft.com/office/drawing/2014/main" id="{BD25AEE3-FEE7-BFAF-A2B9-2FF856511B5C}"/>
              </a:ext>
            </a:extLst>
          </p:cNvPr>
          <p:cNvSpPr txBox="1"/>
          <p:nvPr/>
        </p:nvSpPr>
        <p:spPr>
          <a:xfrm>
            <a:off x="1690561" y="2055086"/>
            <a:ext cx="4266528" cy="369332"/>
          </a:xfrm>
          <a:prstGeom prst="rect">
            <a:avLst/>
          </a:prstGeom>
          <a:noFill/>
        </p:spPr>
        <p:txBody>
          <a:bodyPr wrap="square">
            <a:spAutoFit/>
          </a:bodyPr>
          <a:lstStyle/>
          <a:p>
            <a:r>
              <a:rPr lang="en-GB" dirty="0">
                <a:solidFill>
                  <a:srgbClr val="0D1B30"/>
                </a:solidFill>
                <a:latin typeface="Arial" panose="020B0604020202020204" pitchFamily="34" charset="0"/>
                <a:cs typeface="Arial" panose="020B0604020202020204" pitchFamily="34" charset="0"/>
              </a:rPr>
              <a:t>https://</a:t>
            </a:r>
            <a:r>
              <a:rPr lang="en-GB" dirty="0" err="1">
                <a:solidFill>
                  <a:srgbClr val="0D1B30"/>
                </a:solidFill>
                <a:latin typeface="Arial" panose="020B0604020202020204" pitchFamily="34" charset="0"/>
                <a:cs typeface="Arial" panose="020B0604020202020204" pitchFamily="34" charset="0"/>
              </a:rPr>
              <a:t>oursaferschools.co.uk</a:t>
            </a:r>
            <a:r>
              <a:rPr lang="en-GB" dirty="0">
                <a:solidFill>
                  <a:srgbClr val="0D1B30"/>
                </a:solidFill>
                <a:latin typeface="Arial" panose="020B0604020202020204" pitchFamily="34" charset="0"/>
                <a:cs typeface="Arial" panose="020B0604020202020204" pitchFamily="34" charset="0"/>
              </a:rPr>
              <a:t>/</a:t>
            </a:r>
          </a:p>
        </p:txBody>
      </p:sp>
      <p:sp>
        <p:nvSpPr>
          <p:cNvPr id="13" name="Rounded Rectangle 12">
            <a:extLst>
              <a:ext uri="{FF2B5EF4-FFF2-40B4-BE49-F238E27FC236}">
                <a16:creationId xmlns:a16="http://schemas.microsoft.com/office/drawing/2014/main" id="{689397C0-384B-D0B4-271D-3F2D155DACE2}"/>
              </a:ext>
            </a:extLst>
          </p:cNvPr>
          <p:cNvSpPr/>
          <p:nvPr/>
        </p:nvSpPr>
        <p:spPr>
          <a:xfrm>
            <a:off x="786152" y="2838281"/>
            <a:ext cx="4986105" cy="1181438"/>
          </a:xfrm>
          <a:prstGeom prst="roundRect">
            <a:avLst>
              <a:gd name="adj" fmla="val 324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CE51E3DA-1CB8-2F27-C250-27EF4D9C68CC}"/>
              </a:ext>
            </a:extLst>
          </p:cNvPr>
          <p:cNvSpPr txBox="1"/>
          <p:nvPr/>
        </p:nvSpPr>
        <p:spPr>
          <a:xfrm>
            <a:off x="1690561" y="3078806"/>
            <a:ext cx="4266528" cy="400110"/>
          </a:xfrm>
          <a:prstGeom prst="rect">
            <a:avLst/>
          </a:prstGeom>
          <a:noFill/>
        </p:spPr>
        <p:txBody>
          <a:bodyPr wrap="square">
            <a:spAutoFit/>
          </a:bodyPr>
          <a:lstStyle/>
          <a:p>
            <a:r>
              <a:rPr lang="en-GB" sz="2000" b="1" dirty="0">
                <a:solidFill>
                  <a:srgbClr val="0D1B30"/>
                </a:solidFill>
                <a:latin typeface="Arial" panose="020B0604020202020204" pitchFamily="34" charset="0"/>
                <a:cs typeface="Arial" panose="020B0604020202020204" pitchFamily="34" charset="0"/>
              </a:rPr>
              <a:t>Online Safeguarding Hub</a:t>
            </a:r>
            <a:endParaRPr lang="en-GB" sz="2000" dirty="0">
              <a:solidFill>
                <a:srgbClr val="0D1B30"/>
              </a:solidFill>
            </a:endParaRPr>
          </a:p>
        </p:txBody>
      </p:sp>
      <p:sp>
        <p:nvSpPr>
          <p:cNvPr id="15" name="TextBox 14">
            <a:extLst>
              <a:ext uri="{FF2B5EF4-FFF2-40B4-BE49-F238E27FC236}">
                <a16:creationId xmlns:a16="http://schemas.microsoft.com/office/drawing/2014/main" id="{E7183169-7AC0-BBE4-F716-CD0A66A3B950}"/>
              </a:ext>
            </a:extLst>
          </p:cNvPr>
          <p:cNvSpPr txBox="1"/>
          <p:nvPr/>
        </p:nvSpPr>
        <p:spPr>
          <a:xfrm>
            <a:off x="1690561" y="3387007"/>
            <a:ext cx="4266528" cy="369332"/>
          </a:xfrm>
          <a:prstGeom prst="rect">
            <a:avLst/>
          </a:prstGeom>
          <a:noFill/>
        </p:spPr>
        <p:txBody>
          <a:bodyPr wrap="square">
            <a:spAutoFit/>
          </a:bodyPr>
          <a:lstStyle/>
          <a:p>
            <a:r>
              <a:rPr lang="en-GB" dirty="0">
                <a:solidFill>
                  <a:srgbClr val="0D1B30"/>
                </a:solidFill>
                <a:latin typeface="Arial" panose="020B0604020202020204" pitchFamily="34" charset="0"/>
                <a:cs typeface="Arial" panose="020B0604020202020204" pitchFamily="34" charset="0"/>
              </a:rPr>
              <a:t>https://</a:t>
            </a:r>
            <a:r>
              <a:rPr lang="en-GB" dirty="0" err="1">
                <a:solidFill>
                  <a:srgbClr val="0D1B30"/>
                </a:solidFill>
                <a:latin typeface="Arial" panose="020B0604020202020204" pitchFamily="34" charset="0"/>
                <a:cs typeface="Arial" panose="020B0604020202020204" pitchFamily="34" charset="0"/>
              </a:rPr>
              <a:t>ineqe.com</a:t>
            </a:r>
            <a:r>
              <a:rPr lang="en-GB" dirty="0">
                <a:solidFill>
                  <a:srgbClr val="0D1B30"/>
                </a:solidFill>
                <a:latin typeface="Arial" panose="020B0604020202020204" pitchFamily="34" charset="0"/>
                <a:cs typeface="Arial" panose="020B0604020202020204" pitchFamily="34" charset="0"/>
              </a:rPr>
              <a:t>/safeguarding-hub/</a:t>
            </a:r>
          </a:p>
        </p:txBody>
      </p:sp>
      <p:sp>
        <p:nvSpPr>
          <p:cNvPr id="16" name="Rounded Rectangle 15">
            <a:extLst>
              <a:ext uri="{FF2B5EF4-FFF2-40B4-BE49-F238E27FC236}">
                <a16:creationId xmlns:a16="http://schemas.microsoft.com/office/drawing/2014/main" id="{DF79586C-3B85-A262-897E-225ADD19B9C2}"/>
              </a:ext>
            </a:extLst>
          </p:cNvPr>
          <p:cNvSpPr/>
          <p:nvPr/>
        </p:nvSpPr>
        <p:spPr>
          <a:xfrm>
            <a:off x="6025807" y="1493739"/>
            <a:ext cx="5424487" cy="1181438"/>
          </a:xfrm>
          <a:prstGeom prst="roundRect">
            <a:avLst>
              <a:gd name="adj" fmla="val 324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0E1B4AF7-9374-AAA6-39D3-8325B7006E13}"/>
              </a:ext>
            </a:extLst>
          </p:cNvPr>
          <p:cNvSpPr txBox="1"/>
          <p:nvPr/>
        </p:nvSpPr>
        <p:spPr>
          <a:xfrm>
            <a:off x="6930216" y="1714517"/>
            <a:ext cx="4266528" cy="400110"/>
          </a:xfrm>
          <a:prstGeom prst="rect">
            <a:avLst/>
          </a:prstGeom>
          <a:noFill/>
        </p:spPr>
        <p:txBody>
          <a:bodyPr wrap="square">
            <a:spAutoFit/>
          </a:bodyPr>
          <a:lstStyle/>
          <a:p>
            <a:r>
              <a:rPr lang="en-GB" sz="2000" b="1" dirty="0">
                <a:solidFill>
                  <a:srgbClr val="0D1B30"/>
                </a:solidFill>
                <a:latin typeface="Arial" panose="020B0604020202020204" pitchFamily="34" charset="0"/>
                <a:cs typeface="Arial" panose="020B0604020202020204" pitchFamily="34" charset="0"/>
              </a:rPr>
              <a:t>Internet Watch Foundation (IWF)</a:t>
            </a:r>
            <a:endParaRPr lang="en-GB" sz="2000" dirty="0">
              <a:solidFill>
                <a:srgbClr val="0D1B30"/>
              </a:solidFill>
            </a:endParaRPr>
          </a:p>
        </p:txBody>
      </p:sp>
      <p:sp>
        <p:nvSpPr>
          <p:cNvPr id="18" name="TextBox 17">
            <a:extLst>
              <a:ext uri="{FF2B5EF4-FFF2-40B4-BE49-F238E27FC236}">
                <a16:creationId xmlns:a16="http://schemas.microsoft.com/office/drawing/2014/main" id="{25D3D113-57A0-A284-D878-807EDFE328B1}"/>
              </a:ext>
            </a:extLst>
          </p:cNvPr>
          <p:cNvSpPr txBox="1"/>
          <p:nvPr/>
        </p:nvSpPr>
        <p:spPr>
          <a:xfrm>
            <a:off x="6930216" y="2022718"/>
            <a:ext cx="4266528" cy="369332"/>
          </a:xfrm>
          <a:prstGeom prst="rect">
            <a:avLst/>
          </a:prstGeom>
          <a:noFill/>
        </p:spPr>
        <p:txBody>
          <a:bodyPr wrap="square">
            <a:spAutoFit/>
          </a:bodyPr>
          <a:lstStyle/>
          <a:p>
            <a:r>
              <a:rPr lang="en-GB" dirty="0">
                <a:solidFill>
                  <a:srgbClr val="0D1B30"/>
                </a:solidFill>
                <a:latin typeface="Arial" panose="020B0604020202020204" pitchFamily="34" charset="0"/>
                <a:cs typeface="Arial" panose="020B0604020202020204" pitchFamily="34" charset="0"/>
              </a:rPr>
              <a:t>https://</a:t>
            </a:r>
            <a:r>
              <a:rPr lang="en-GB" dirty="0" err="1">
                <a:solidFill>
                  <a:srgbClr val="0D1B30"/>
                </a:solidFill>
                <a:latin typeface="Arial" panose="020B0604020202020204" pitchFamily="34" charset="0"/>
                <a:cs typeface="Arial" panose="020B0604020202020204" pitchFamily="34" charset="0"/>
              </a:rPr>
              <a:t>www.iwf.org.uk</a:t>
            </a:r>
            <a:r>
              <a:rPr lang="en-GB" dirty="0">
                <a:solidFill>
                  <a:srgbClr val="0D1B30"/>
                </a:solidFill>
                <a:latin typeface="Arial" panose="020B0604020202020204" pitchFamily="34" charset="0"/>
                <a:cs typeface="Arial" panose="020B0604020202020204" pitchFamily="34" charset="0"/>
              </a:rPr>
              <a:t>/</a:t>
            </a:r>
          </a:p>
        </p:txBody>
      </p:sp>
      <p:sp>
        <p:nvSpPr>
          <p:cNvPr id="19" name="Rounded Rectangle 18">
            <a:extLst>
              <a:ext uri="{FF2B5EF4-FFF2-40B4-BE49-F238E27FC236}">
                <a16:creationId xmlns:a16="http://schemas.microsoft.com/office/drawing/2014/main" id="{D43E3645-EEEB-9317-500E-50C7712679E7}"/>
              </a:ext>
            </a:extLst>
          </p:cNvPr>
          <p:cNvSpPr/>
          <p:nvPr/>
        </p:nvSpPr>
        <p:spPr>
          <a:xfrm>
            <a:off x="6025807" y="2838281"/>
            <a:ext cx="5424487" cy="1181438"/>
          </a:xfrm>
          <a:prstGeom prst="roundRect">
            <a:avLst>
              <a:gd name="adj" fmla="val 3245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Box 19">
            <a:extLst>
              <a:ext uri="{FF2B5EF4-FFF2-40B4-BE49-F238E27FC236}">
                <a16:creationId xmlns:a16="http://schemas.microsoft.com/office/drawing/2014/main" id="{5BCDD2B1-AABD-645F-E898-C0ED2CFA6279}"/>
              </a:ext>
            </a:extLst>
          </p:cNvPr>
          <p:cNvSpPr txBox="1"/>
          <p:nvPr/>
        </p:nvSpPr>
        <p:spPr>
          <a:xfrm>
            <a:off x="6930216" y="3078806"/>
            <a:ext cx="4266528" cy="400110"/>
          </a:xfrm>
          <a:prstGeom prst="rect">
            <a:avLst/>
          </a:prstGeom>
          <a:noFill/>
        </p:spPr>
        <p:txBody>
          <a:bodyPr wrap="square">
            <a:spAutoFit/>
          </a:bodyPr>
          <a:lstStyle/>
          <a:p>
            <a:r>
              <a:rPr lang="en-GB" sz="2000" b="1" dirty="0">
                <a:solidFill>
                  <a:srgbClr val="0D1B30"/>
                </a:solidFill>
                <a:latin typeface="Arial" panose="020B0604020202020204" pitchFamily="34" charset="0"/>
                <a:cs typeface="Arial" panose="020B0604020202020204" pitchFamily="34" charset="0"/>
              </a:rPr>
              <a:t>Our Safety Centre</a:t>
            </a:r>
            <a:endParaRPr lang="en-GB" sz="2000" dirty="0">
              <a:solidFill>
                <a:srgbClr val="0D1B30"/>
              </a:solidFill>
            </a:endParaRPr>
          </a:p>
        </p:txBody>
      </p:sp>
      <p:sp>
        <p:nvSpPr>
          <p:cNvPr id="21" name="TextBox 20">
            <a:extLst>
              <a:ext uri="{FF2B5EF4-FFF2-40B4-BE49-F238E27FC236}">
                <a16:creationId xmlns:a16="http://schemas.microsoft.com/office/drawing/2014/main" id="{F2ABCDD3-CE58-0A82-9A75-E7E0E04A36EB}"/>
              </a:ext>
            </a:extLst>
          </p:cNvPr>
          <p:cNvSpPr txBox="1"/>
          <p:nvPr/>
        </p:nvSpPr>
        <p:spPr>
          <a:xfrm>
            <a:off x="6930216" y="3387007"/>
            <a:ext cx="4266528" cy="369332"/>
          </a:xfrm>
          <a:prstGeom prst="rect">
            <a:avLst/>
          </a:prstGeom>
          <a:noFill/>
        </p:spPr>
        <p:txBody>
          <a:bodyPr wrap="square">
            <a:spAutoFit/>
          </a:bodyPr>
          <a:lstStyle/>
          <a:p>
            <a:r>
              <a:rPr lang="en-GB" dirty="0">
                <a:solidFill>
                  <a:srgbClr val="0D1B30"/>
                </a:solidFill>
                <a:latin typeface="Arial" panose="020B0604020202020204" pitchFamily="34" charset="0"/>
                <a:cs typeface="Arial" panose="020B0604020202020204" pitchFamily="34" charset="0"/>
              </a:rPr>
              <a:t>https://</a:t>
            </a:r>
            <a:r>
              <a:rPr lang="en-GB" dirty="0" err="1">
                <a:solidFill>
                  <a:srgbClr val="0D1B30"/>
                </a:solidFill>
                <a:latin typeface="Arial" panose="020B0604020202020204" pitchFamily="34" charset="0"/>
                <a:cs typeface="Arial" panose="020B0604020202020204" pitchFamily="34" charset="0"/>
              </a:rPr>
              <a:t>oursafetycentre.co.uk</a:t>
            </a:r>
            <a:r>
              <a:rPr lang="en-GB" dirty="0">
                <a:solidFill>
                  <a:srgbClr val="0D1B30"/>
                </a:solidFill>
                <a:latin typeface="Arial" panose="020B0604020202020204" pitchFamily="34" charset="0"/>
                <a:cs typeface="Arial" panose="020B0604020202020204" pitchFamily="34" charset="0"/>
              </a:rPr>
              <a:t>/</a:t>
            </a:r>
          </a:p>
        </p:txBody>
      </p:sp>
      <p:pic>
        <p:nvPicPr>
          <p:cNvPr id="24" name="Picture 23" descr="A logo of a group of people&#10;&#10;AI-generated content may be incorrect.">
            <a:extLst>
              <a:ext uri="{FF2B5EF4-FFF2-40B4-BE49-F238E27FC236}">
                <a16:creationId xmlns:a16="http://schemas.microsoft.com/office/drawing/2014/main" id="{0DC23AD1-E862-1C8F-7E8B-DF3F3D2BD280}"/>
              </a:ext>
            </a:extLst>
          </p:cNvPr>
          <p:cNvPicPr>
            <a:picLocks noChangeAspect="1"/>
          </p:cNvPicPr>
          <p:nvPr/>
        </p:nvPicPr>
        <p:blipFill>
          <a:blip r:embed="rId3"/>
          <a:stretch>
            <a:fillRect/>
          </a:stretch>
        </p:blipFill>
        <p:spPr>
          <a:xfrm>
            <a:off x="1065772" y="1715779"/>
            <a:ext cx="528792" cy="620021"/>
          </a:xfrm>
          <a:prstGeom prst="rect">
            <a:avLst/>
          </a:prstGeom>
        </p:spPr>
      </p:pic>
      <p:pic>
        <p:nvPicPr>
          <p:cNvPr id="26" name="Picture 25" descr="A blue and black logo&#10;&#10;AI-generated content may be incorrect.">
            <a:extLst>
              <a:ext uri="{FF2B5EF4-FFF2-40B4-BE49-F238E27FC236}">
                <a16:creationId xmlns:a16="http://schemas.microsoft.com/office/drawing/2014/main" id="{907F7C94-035E-6D0D-9191-82D642DA4593}"/>
              </a:ext>
            </a:extLst>
          </p:cNvPr>
          <p:cNvPicPr>
            <a:picLocks noChangeAspect="1"/>
          </p:cNvPicPr>
          <p:nvPr/>
        </p:nvPicPr>
        <p:blipFill>
          <a:blip r:embed="rId4"/>
          <a:stretch>
            <a:fillRect/>
          </a:stretch>
        </p:blipFill>
        <p:spPr>
          <a:xfrm>
            <a:off x="968684" y="3294249"/>
            <a:ext cx="642064" cy="242379"/>
          </a:xfrm>
          <a:prstGeom prst="rect">
            <a:avLst/>
          </a:prstGeom>
        </p:spPr>
      </p:pic>
      <p:pic>
        <p:nvPicPr>
          <p:cNvPr id="27" name="Picture 26" descr="A logo of a group of people&#10;&#10;AI-generated content may be incorrect.">
            <a:extLst>
              <a:ext uri="{FF2B5EF4-FFF2-40B4-BE49-F238E27FC236}">
                <a16:creationId xmlns:a16="http://schemas.microsoft.com/office/drawing/2014/main" id="{AAD5102D-33C3-4F57-FDA0-FC169DB53D1F}"/>
              </a:ext>
            </a:extLst>
          </p:cNvPr>
          <p:cNvPicPr>
            <a:picLocks noChangeAspect="1"/>
          </p:cNvPicPr>
          <p:nvPr/>
        </p:nvPicPr>
        <p:blipFill>
          <a:blip r:embed="rId3"/>
          <a:stretch>
            <a:fillRect/>
          </a:stretch>
        </p:blipFill>
        <p:spPr>
          <a:xfrm>
            <a:off x="6332339" y="3149515"/>
            <a:ext cx="528792" cy="620021"/>
          </a:xfrm>
          <a:prstGeom prst="rect">
            <a:avLst/>
          </a:prstGeom>
        </p:spPr>
      </p:pic>
      <p:pic>
        <p:nvPicPr>
          <p:cNvPr id="29" name="Picture 28" descr="A logo of a company&#10;&#10;AI-generated content may be incorrect.">
            <a:extLst>
              <a:ext uri="{FF2B5EF4-FFF2-40B4-BE49-F238E27FC236}">
                <a16:creationId xmlns:a16="http://schemas.microsoft.com/office/drawing/2014/main" id="{772DAE7A-5A0F-570E-E5CF-BA1BCFDB781F}"/>
              </a:ext>
            </a:extLst>
          </p:cNvPr>
          <p:cNvPicPr>
            <a:picLocks noChangeAspect="1"/>
          </p:cNvPicPr>
          <p:nvPr/>
        </p:nvPicPr>
        <p:blipFill>
          <a:blip r:embed="rId5"/>
          <a:stretch>
            <a:fillRect/>
          </a:stretch>
        </p:blipFill>
        <p:spPr>
          <a:xfrm>
            <a:off x="6238228" y="1872609"/>
            <a:ext cx="622903" cy="369332"/>
          </a:xfrm>
          <a:prstGeom prst="rect">
            <a:avLst/>
          </a:prstGeom>
        </p:spPr>
      </p:pic>
      <p:pic>
        <p:nvPicPr>
          <p:cNvPr id="7" name="Picture 6" descr="A black and white sign with white text&#10;&#10;AI-generated content may be incorrect.">
            <a:extLst>
              <a:ext uri="{FF2B5EF4-FFF2-40B4-BE49-F238E27FC236}">
                <a16:creationId xmlns:a16="http://schemas.microsoft.com/office/drawing/2014/main" id="{6F030DD6-7A2F-8E28-68EF-6661833E6B99}"/>
              </a:ext>
            </a:extLst>
          </p:cNvPr>
          <p:cNvPicPr>
            <a:picLocks noChangeAspect="1"/>
          </p:cNvPicPr>
          <p:nvPr/>
        </p:nvPicPr>
        <p:blipFill>
          <a:blip r:embed="rId6"/>
          <a:stretch>
            <a:fillRect/>
          </a:stretch>
        </p:blipFill>
        <p:spPr>
          <a:xfrm>
            <a:off x="1065772" y="5061883"/>
            <a:ext cx="2181368" cy="646331"/>
          </a:xfrm>
          <a:prstGeom prst="rect">
            <a:avLst/>
          </a:prstGeom>
        </p:spPr>
      </p:pic>
      <p:sp>
        <p:nvSpPr>
          <p:cNvPr id="8" name="TextBox 7">
            <a:extLst>
              <a:ext uri="{FF2B5EF4-FFF2-40B4-BE49-F238E27FC236}">
                <a16:creationId xmlns:a16="http://schemas.microsoft.com/office/drawing/2014/main" id="{E720E179-4655-0013-E480-BE88ECF1E5C4}"/>
              </a:ext>
            </a:extLst>
          </p:cNvPr>
          <p:cNvSpPr txBox="1"/>
          <p:nvPr/>
        </p:nvSpPr>
        <p:spPr>
          <a:xfrm>
            <a:off x="1079730" y="4287664"/>
            <a:ext cx="3594927" cy="646331"/>
          </a:xfrm>
          <a:prstGeom prst="rect">
            <a:avLst/>
          </a:prstGeom>
          <a:noFill/>
        </p:spPr>
        <p:txBody>
          <a:bodyPr wrap="square" rtlCol="0">
            <a:spAutoFit/>
          </a:bodyPr>
          <a:lstStyle/>
          <a:p>
            <a:r>
              <a:rPr lang="en-GB" sz="2000" b="1" dirty="0">
                <a:solidFill>
                  <a:schemeClr val="bg1"/>
                </a:solidFill>
                <a:latin typeface="Arial" panose="020B0604020202020204" pitchFamily="34" charset="0"/>
                <a:cs typeface="Arial" panose="020B0604020202020204" pitchFamily="34" charset="0"/>
              </a:rPr>
              <a:t>ACCESS YOUR APP</a:t>
            </a:r>
          </a:p>
          <a:p>
            <a:r>
              <a:rPr lang="en-GB" sz="1600" b="1" i="1" dirty="0">
                <a:solidFill>
                  <a:schemeClr val="bg1"/>
                </a:solidFill>
                <a:latin typeface="Arial" panose="020B0604020202020204" pitchFamily="34" charset="0"/>
                <a:cs typeface="Arial" panose="020B0604020202020204" pitchFamily="34" charset="0"/>
              </a:rPr>
              <a:t>Any device, any time, everywhere</a:t>
            </a:r>
            <a:r>
              <a:rPr lang="en-GB" sz="1600" b="1" dirty="0">
                <a:solidFill>
                  <a:schemeClr val="bg1"/>
                </a:solidFill>
                <a:latin typeface="Arial" panose="020B0604020202020204" pitchFamily="34" charset="0"/>
                <a:cs typeface="Arial" panose="020B0604020202020204" pitchFamily="34" charset="0"/>
              </a:rPr>
              <a:t> </a:t>
            </a:r>
          </a:p>
        </p:txBody>
      </p:sp>
      <p:pic>
        <p:nvPicPr>
          <p:cNvPr id="9" name="Picture 8" descr="A black and white sign with white text&#10;&#10;AI-generated content may be incorrect.">
            <a:extLst>
              <a:ext uri="{FF2B5EF4-FFF2-40B4-BE49-F238E27FC236}">
                <a16:creationId xmlns:a16="http://schemas.microsoft.com/office/drawing/2014/main" id="{5E373AA2-FDD4-393A-E199-2082144736F0}"/>
              </a:ext>
            </a:extLst>
          </p:cNvPr>
          <p:cNvPicPr>
            <a:picLocks noChangeAspect="1"/>
          </p:cNvPicPr>
          <p:nvPr/>
        </p:nvPicPr>
        <p:blipFill>
          <a:blip r:embed="rId7"/>
          <a:stretch>
            <a:fillRect/>
          </a:stretch>
        </p:blipFill>
        <p:spPr>
          <a:xfrm>
            <a:off x="3386103" y="5057801"/>
            <a:ext cx="1939184" cy="646394"/>
          </a:xfrm>
          <a:prstGeom prst="rect">
            <a:avLst/>
          </a:prstGeom>
        </p:spPr>
      </p:pic>
      <p:pic>
        <p:nvPicPr>
          <p:cNvPr id="11" name="Picture 10" descr="A black and white sign with white text&#10;&#10;AI-generated content may be incorrect.">
            <a:extLst>
              <a:ext uri="{FF2B5EF4-FFF2-40B4-BE49-F238E27FC236}">
                <a16:creationId xmlns:a16="http://schemas.microsoft.com/office/drawing/2014/main" id="{F4ED5068-DE41-2563-6845-F3E915539719}"/>
              </a:ext>
            </a:extLst>
          </p:cNvPr>
          <p:cNvPicPr>
            <a:picLocks noChangeAspect="1"/>
          </p:cNvPicPr>
          <p:nvPr/>
        </p:nvPicPr>
        <p:blipFill>
          <a:blip r:embed="rId8"/>
          <a:stretch>
            <a:fillRect/>
          </a:stretch>
        </p:blipFill>
        <p:spPr>
          <a:xfrm>
            <a:off x="5464251" y="5057801"/>
            <a:ext cx="2181367" cy="650668"/>
          </a:xfrm>
          <a:prstGeom prst="rect">
            <a:avLst/>
          </a:prstGeom>
        </p:spPr>
      </p:pic>
      <p:pic>
        <p:nvPicPr>
          <p:cNvPr id="25" name="Picture 24" descr="A qr code with circles&#10;&#10;AI-generated content may be incorrect.">
            <a:extLst>
              <a:ext uri="{FF2B5EF4-FFF2-40B4-BE49-F238E27FC236}">
                <a16:creationId xmlns:a16="http://schemas.microsoft.com/office/drawing/2014/main" id="{F37D419E-3E23-AAD7-FA1B-4804A2E0D08C}"/>
              </a:ext>
            </a:extLst>
          </p:cNvPr>
          <p:cNvPicPr>
            <a:picLocks noChangeAspect="1"/>
          </p:cNvPicPr>
          <p:nvPr/>
        </p:nvPicPr>
        <p:blipFill>
          <a:blip r:embed="rId9"/>
          <a:stretch>
            <a:fillRect/>
          </a:stretch>
        </p:blipFill>
        <p:spPr>
          <a:xfrm>
            <a:off x="9915814" y="4267008"/>
            <a:ext cx="1489439" cy="1489439"/>
          </a:xfrm>
          <a:prstGeom prst="roundRect">
            <a:avLst>
              <a:gd name="adj" fmla="val 8594"/>
            </a:avLst>
          </a:prstGeom>
          <a:solidFill>
            <a:srgbClr val="FFFFFF">
              <a:shade val="85000"/>
            </a:srgbClr>
          </a:solidFill>
          <a:ln>
            <a:noFill/>
          </a:ln>
          <a:effectLst/>
        </p:spPr>
      </p:pic>
      <p:sp>
        <p:nvSpPr>
          <p:cNvPr id="28" name="TextBox 27">
            <a:extLst>
              <a:ext uri="{FF2B5EF4-FFF2-40B4-BE49-F238E27FC236}">
                <a16:creationId xmlns:a16="http://schemas.microsoft.com/office/drawing/2014/main" id="{A70AF386-01B6-DCEE-58B5-52034098B7E6}"/>
              </a:ext>
            </a:extLst>
          </p:cNvPr>
          <p:cNvSpPr txBox="1"/>
          <p:nvPr/>
        </p:nvSpPr>
        <p:spPr>
          <a:xfrm>
            <a:off x="8136188" y="4562423"/>
            <a:ext cx="1906398" cy="830997"/>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Scan to access directly from your phone or tablet</a:t>
            </a:r>
            <a:endParaRPr lang="en-GB" sz="1200" dirty="0">
              <a:solidFill>
                <a:schemeClr val="bg1"/>
              </a:solidFill>
              <a:latin typeface="Arial" panose="020B0604020202020204" pitchFamily="34" charset="0"/>
              <a:cs typeface="Arial" panose="020B0604020202020204" pitchFamily="34" charset="0"/>
            </a:endParaRPr>
          </a:p>
        </p:txBody>
      </p:sp>
      <p:sp>
        <p:nvSpPr>
          <p:cNvPr id="30" name="Rounded Rectangle 29">
            <a:extLst>
              <a:ext uri="{FF2B5EF4-FFF2-40B4-BE49-F238E27FC236}">
                <a16:creationId xmlns:a16="http://schemas.microsoft.com/office/drawing/2014/main" id="{DD1DA020-0BAA-7FCE-2800-D878EADE0F11}"/>
              </a:ext>
            </a:extLst>
          </p:cNvPr>
          <p:cNvSpPr/>
          <p:nvPr/>
        </p:nvSpPr>
        <p:spPr>
          <a:xfrm>
            <a:off x="7964439" y="4267008"/>
            <a:ext cx="3434923" cy="1489438"/>
          </a:xfrm>
          <a:prstGeom prst="roundRect">
            <a:avLst>
              <a:gd name="adj" fmla="val 12280"/>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0779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BA0B9-8FE5-CF3D-FA06-5DA4CB60163E}"/>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6D1CBDC4-A55F-303D-A431-F4F8E872AD92}"/>
              </a:ext>
            </a:extLst>
          </p:cNvPr>
          <p:cNvSpPr/>
          <p:nvPr/>
        </p:nvSpPr>
        <p:spPr>
          <a:xfrm>
            <a:off x="444137" y="1558130"/>
            <a:ext cx="11011989" cy="3099593"/>
          </a:xfrm>
          <a:prstGeom prst="roundRect">
            <a:avLst/>
          </a:prstGeom>
          <a:solidFill>
            <a:schemeClr val="bg1">
              <a:alpha val="3682"/>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ounded Rectangle 4">
            <a:extLst>
              <a:ext uri="{FF2B5EF4-FFF2-40B4-BE49-F238E27FC236}">
                <a16:creationId xmlns:a16="http://schemas.microsoft.com/office/drawing/2014/main" id="{C0B3D1B0-2F97-D00F-6A1B-D230BE121069}"/>
              </a:ext>
            </a:extLst>
          </p:cNvPr>
          <p:cNvSpPr/>
          <p:nvPr/>
        </p:nvSpPr>
        <p:spPr>
          <a:xfrm>
            <a:off x="3187303" y="4294980"/>
            <a:ext cx="5374481" cy="725487"/>
          </a:xfrm>
          <a:prstGeom prst="roundRect">
            <a:avLst>
              <a:gd name="adj" fmla="val 5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B4ED3DD7-6E0E-6668-1BB5-4BFBC9C2C07C}"/>
              </a:ext>
            </a:extLst>
          </p:cNvPr>
          <p:cNvSpPr>
            <a:spLocks noGrp="1"/>
          </p:cNvSpPr>
          <p:nvPr>
            <p:ph type="subTitle" idx="1"/>
          </p:nvPr>
        </p:nvSpPr>
        <p:spPr>
          <a:xfrm>
            <a:off x="3463528" y="4445000"/>
            <a:ext cx="4822031" cy="669924"/>
          </a:xfrm>
        </p:spPr>
        <p:txBody>
          <a:bodyPr>
            <a:normAutofit/>
          </a:bodyPr>
          <a:lstStyle/>
          <a:p>
            <a:r>
              <a:rPr lang="en-US" sz="3200" b="1" dirty="0">
                <a:solidFill>
                  <a:srgbClr val="0D1B30"/>
                </a:solidFill>
                <a:latin typeface="Arial" panose="020B0604020202020204" pitchFamily="34" charset="0"/>
                <a:cs typeface="Arial" panose="020B0604020202020204" pitchFamily="34" charset="0"/>
              </a:rPr>
              <a:t>STAFFROOM BRIEFING</a:t>
            </a:r>
          </a:p>
        </p:txBody>
      </p:sp>
      <p:sp>
        <p:nvSpPr>
          <p:cNvPr id="2" name="Title 1">
            <a:extLst>
              <a:ext uri="{FF2B5EF4-FFF2-40B4-BE49-F238E27FC236}">
                <a16:creationId xmlns:a16="http://schemas.microsoft.com/office/drawing/2014/main" id="{366F69F6-FA0D-D5F7-E146-EBAFD2DE785B}"/>
              </a:ext>
            </a:extLst>
          </p:cNvPr>
          <p:cNvSpPr>
            <a:spLocks noGrp="1"/>
          </p:cNvSpPr>
          <p:nvPr>
            <p:ph type="ctrTitle"/>
          </p:nvPr>
        </p:nvSpPr>
        <p:spPr>
          <a:xfrm>
            <a:off x="1302543" y="2563020"/>
            <a:ext cx="9144000" cy="916551"/>
          </a:xfrm>
        </p:spPr>
        <p:txBody>
          <a:bodyPr>
            <a:normAutofit/>
          </a:bodyPr>
          <a:lstStyle/>
          <a:p>
            <a:pPr>
              <a:lnSpc>
                <a:spcPct val="80000"/>
              </a:lnSpc>
            </a:pPr>
            <a:r>
              <a:rPr lang="en-US" sz="4800" b="1" dirty="0">
                <a:solidFill>
                  <a:schemeClr val="bg1"/>
                </a:solidFill>
                <a:latin typeface="Arial" panose="020B0604020202020204" pitchFamily="34" charset="0"/>
                <a:ea typeface="Inter" panose="02000503000000020004" pitchFamily="2" charset="0"/>
                <a:cs typeface="Arial" panose="020B0604020202020204" pitchFamily="34" charset="0"/>
              </a:rPr>
              <a:t>Educate | Empower | Protect</a:t>
            </a:r>
          </a:p>
        </p:txBody>
      </p:sp>
    </p:spTree>
    <p:extLst>
      <p:ext uri="{BB962C8B-B14F-4D97-AF65-F5344CB8AC3E}">
        <p14:creationId xmlns:p14="http://schemas.microsoft.com/office/powerpoint/2010/main" val="4087187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3667</TotalTime>
  <Words>908</Words>
  <Application>Microsoft Macintosh PowerPoint</Application>
  <PresentationFormat>Widescreen</PresentationFormat>
  <Paragraphs>73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AppleSystemUIFont</vt:lpstr>
      <vt:lpstr>Aptos</vt:lpstr>
      <vt:lpstr>Arial</vt:lpstr>
      <vt:lpstr>Helvetica</vt:lpstr>
      <vt:lpstr>Wingdings</vt:lpstr>
      <vt:lpstr>Office Theme</vt:lpstr>
      <vt:lpstr>Extortion Scams Targeting Schools</vt:lpstr>
      <vt:lpstr>PowerPoint Presentation</vt:lpstr>
      <vt:lpstr>PowerPoint Presentation</vt:lpstr>
      <vt:lpstr>PowerPoint Presentation</vt:lpstr>
      <vt:lpstr>Responding Effectively</vt:lpstr>
      <vt:lpstr>Responding Effectively</vt:lpstr>
      <vt:lpstr>DON’T WAIT UNTIL IT HAPPENS</vt:lpstr>
      <vt:lpstr>Helpful Resources</vt:lpstr>
      <vt:lpstr>Educate | Empower | Protect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Danielle McCreedy</dc:creator>
  <cp:lastModifiedBy>Tory Gaston</cp:lastModifiedBy>
  <cp:revision>15</cp:revision>
  <dcterms:created xsi:type="dcterms:W3CDTF">2025-02-14T10:56:08Z</dcterms:created>
  <dcterms:modified xsi:type="dcterms:W3CDTF">2025-02-18T15:35:06Z</dcterms:modified>
</cp:coreProperties>
</file>